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42"/>
  </p:notesMasterIdLst>
  <p:sldIdLst>
    <p:sldId id="256" r:id="rId6"/>
    <p:sldId id="405" r:id="rId7"/>
    <p:sldId id="345" r:id="rId8"/>
    <p:sldId id="412" r:id="rId9"/>
    <p:sldId id="406" r:id="rId10"/>
    <p:sldId id="317" r:id="rId11"/>
    <p:sldId id="407" r:id="rId12"/>
    <p:sldId id="414" r:id="rId13"/>
    <p:sldId id="415" r:id="rId14"/>
    <p:sldId id="416" r:id="rId15"/>
    <p:sldId id="417" r:id="rId16"/>
    <p:sldId id="418" r:id="rId17"/>
    <p:sldId id="419" r:id="rId18"/>
    <p:sldId id="420" r:id="rId19"/>
    <p:sldId id="421" r:id="rId20"/>
    <p:sldId id="422" r:id="rId21"/>
    <p:sldId id="423" r:id="rId22"/>
    <p:sldId id="424" r:id="rId23"/>
    <p:sldId id="425" r:id="rId24"/>
    <p:sldId id="426" r:id="rId25"/>
    <p:sldId id="427" r:id="rId26"/>
    <p:sldId id="413" r:id="rId27"/>
    <p:sldId id="289" r:id="rId28"/>
    <p:sldId id="428" r:id="rId29"/>
    <p:sldId id="429" r:id="rId30"/>
    <p:sldId id="430" r:id="rId31"/>
    <p:sldId id="431" r:id="rId32"/>
    <p:sldId id="432" r:id="rId33"/>
    <p:sldId id="433" r:id="rId34"/>
    <p:sldId id="434" r:id="rId35"/>
    <p:sldId id="408" r:id="rId36"/>
    <p:sldId id="409" r:id="rId37"/>
    <p:sldId id="410" r:id="rId38"/>
    <p:sldId id="411" r:id="rId39"/>
    <p:sldId id="323" r:id="rId40"/>
    <p:sldId id="261" r:id="rId41"/>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41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 Nestler" initials="DN" lastIdx="1" clrIdx="0">
    <p:extLst>
      <p:ext uri="{19B8F6BF-5375-455C-9EA6-DF929625EA0E}">
        <p15:presenceInfo xmlns:p15="http://schemas.microsoft.com/office/powerpoint/2012/main" userId="S-1-5-21-3831645042-1630103438-2319456322-16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14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p:cViewPr varScale="1">
        <p:scale>
          <a:sx n="132" d="100"/>
          <a:sy n="132" d="100"/>
        </p:scale>
        <p:origin x="1242" y="132"/>
      </p:cViewPr>
      <p:guideLst>
        <p:guide orient="horz" pos="2160"/>
        <p:guide pos="2880"/>
        <p:guide pos="41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800" b="1" i="0" u="none" strike="noStrike" kern="1200" baseline="0">
                <a:solidFill>
                  <a:schemeClr val="dk1">
                    <a:lumMod val="75000"/>
                    <a:lumOff val="25000"/>
                  </a:schemeClr>
                </a:solidFill>
                <a:latin typeface="+mn-lt"/>
                <a:ea typeface="+mn-ea"/>
                <a:cs typeface="+mn-cs"/>
              </a:defRPr>
            </a:pPr>
            <a:endParaRPr lang="fr-FR"/>
          </a:p>
        </c:rich>
      </c:tx>
      <c:overlay val="0"/>
      <c:spPr>
        <a:noFill/>
        <a:ln>
          <a:noFill/>
        </a:ln>
        <a:effectLst/>
      </c:spPr>
      <c:txPr>
        <a:bodyPr rot="0" spcFirstLastPara="1" vertOverflow="ellipsis" vert="horz" wrap="square" anchor="ctr" anchorCtr="1"/>
        <a:lstStyle/>
        <a:p>
          <a:pPr algn="ctr">
            <a:defRPr sz="1800" b="1" i="0" u="none" strike="noStrike" kern="1200" baseline="0">
              <a:solidFill>
                <a:schemeClr val="dk1">
                  <a:lumMod val="75000"/>
                  <a:lumOff val="25000"/>
                </a:schemeClr>
              </a:solidFill>
              <a:latin typeface="+mn-lt"/>
              <a:ea typeface="+mn-ea"/>
              <a:cs typeface="+mn-cs"/>
            </a:defRPr>
          </a:pPr>
          <a:endParaRPr lang="fr-FR"/>
        </a:p>
      </c:txPr>
    </c:title>
    <c:autoTitleDeleted val="0"/>
    <c:view3D>
      <c:rotX val="75"/>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explosion val="6"/>
          <c:dPt>
            <c:idx val="0"/>
            <c:bubble3D val="0"/>
            <c:spPr>
              <a:solidFill>
                <a:schemeClr val="accent1"/>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1-9A41-4A90-8B90-1668299B9AF7}"/>
              </c:ext>
            </c:extLst>
          </c:dPt>
          <c:dPt>
            <c:idx val="1"/>
            <c:bubble3D val="0"/>
            <c:spPr>
              <a:solidFill>
                <a:schemeClr val="accent2"/>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3-9A41-4A90-8B90-1668299B9AF7}"/>
              </c:ext>
            </c:extLst>
          </c:dPt>
          <c:dPt>
            <c:idx val="2"/>
            <c:bubble3D val="0"/>
            <c:spPr>
              <a:solidFill>
                <a:schemeClr val="accent3"/>
              </a:solidFill>
              <a:ln>
                <a:noFill/>
              </a:ln>
              <a:effectLst>
                <a:outerShdw blurRad="254000" sx="102000" sy="102000" algn="ctr" rotWithShape="0">
                  <a:prstClr val="black">
                    <a:alpha val="20000"/>
                  </a:prstClr>
                </a:outerShdw>
              </a:effectLst>
              <a:sp3d/>
            </c:spPr>
            <c:extLst xmlns:c16r2="http://schemas.microsoft.com/office/drawing/2015/06/chart">
              <c:ext xmlns:c16="http://schemas.microsoft.com/office/drawing/2014/chart" uri="{C3380CC4-5D6E-409C-BE32-E72D297353CC}">
                <c16:uniqueId val="{00000005-9A41-4A90-8B90-1668299B9AF7}"/>
              </c:ext>
            </c:extLst>
          </c:dPt>
          <c:dLbls>
            <c:dLbl>
              <c:idx val="0"/>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1-9A41-4A90-8B90-1668299B9AF7}"/>
                </c:ext>
                <c:ext xmlns:c15="http://schemas.microsoft.com/office/drawing/2012/chart" uri="{CE6537A1-D6FC-4f65-9D91-7224C49458BB}"/>
              </c:extLst>
            </c:dLbl>
            <c:dLbl>
              <c:idx val="1"/>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3-9A41-4A90-8B90-1668299B9AF7}"/>
                </c:ext>
                <c:ext xmlns:c15="http://schemas.microsoft.com/office/drawing/2012/chart" uri="{CE6537A1-D6FC-4f65-9D91-7224C49458BB}"/>
              </c:extLst>
            </c:dLbl>
            <c:dLbl>
              <c:idx val="2"/>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5-9A41-4A90-8B90-1668299B9AF7}"/>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fr-FR"/>
              </a:p>
            </c:txPr>
            <c:showLegendKey val="0"/>
            <c:showVal val="0"/>
            <c:showCatName val="1"/>
            <c:showSerName val="0"/>
            <c:showPercent val="1"/>
            <c:showBubbleSize val="0"/>
            <c:showLeaderLines val="1"/>
            <c:leaderLines>
              <c:spPr>
                <a:ln>
                  <a:noFill/>
                </a:ln>
                <a:effectLst/>
              </c:spPr>
            </c:leaderLines>
            <c:extLst xmlns:c16r2="http://schemas.microsoft.com/office/drawing/2015/06/chart">
              <c:ext xmlns:c15="http://schemas.microsoft.com/office/drawing/2012/chart" uri="{CE6537A1-D6FC-4f65-9D91-7224C49458BB}"/>
            </c:extLst>
          </c:dLbls>
          <c:cat>
            <c:strRef>
              <c:f>Sheet1!$A$1:$A$3</c:f>
              <c:strCache>
                <c:ptCount val="3"/>
                <c:pt idx="0">
                  <c:v>Cotisations demandées:</c:v>
                </c:pt>
                <c:pt idx="1">
                  <c:v>Cotisations non reçues:</c:v>
                </c:pt>
                <c:pt idx="2">
                  <c:v>Cotisations reçues:</c:v>
                </c:pt>
              </c:strCache>
            </c:strRef>
          </c:cat>
          <c:val>
            <c:numRef>
              <c:f>Sheet1!$B$1:$B$3</c:f>
              <c:numCache>
                <c:formatCode>_-* #,##0.00\ [$€-140C]_-;\-* #,##0.00\ [$€-140C]_-;_-* "-"??\ [$€-140C]_-;_-@_-</c:formatCode>
                <c:ptCount val="3"/>
                <c:pt idx="0">
                  <c:v>162519</c:v>
                </c:pt>
                <c:pt idx="1">
                  <c:v>82554</c:v>
                </c:pt>
                <c:pt idx="2">
                  <c:v>79965</c:v>
                </c:pt>
              </c:numCache>
            </c:numRef>
          </c:val>
          <c:extLst xmlns:c16r2="http://schemas.microsoft.com/office/drawing/2015/06/chart">
            <c:ext xmlns:c16="http://schemas.microsoft.com/office/drawing/2014/chart" uri="{C3380CC4-5D6E-409C-BE32-E72D297353CC}">
              <c16:uniqueId val="{00000006-9A41-4A90-8B90-1668299B9AF7}"/>
            </c:ext>
          </c:extLst>
        </c:ser>
        <c:dLbls>
          <c:showLegendKey val="0"/>
          <c:showVal val="0"/>
          <c:showCatName val="0"/>
          <c:showSerName val="0"/>
          <c:showPercent val="0"/>
          <c:showBubbleSize val="0"/>
          <c:showLeaderLines val="1"/>
        </c:dLbls>
      </c:pie3D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fr-FR"/>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LU" dirty="0" smtClean="0"/>
              <a:t>Cotisations 2018</a:t>
            </a:r>
            <a:r>
              <a:rPr lang="fr-LU" baseline="0" dirty="0" smtClean="0"/>
              <a:t> </a:t>
            </a:r>
            <a:r>
              <a:rPr lang="fr-LU" baseline="0" dirty="0"/>
              <a:t>AGC - CGFP</a:t>
            </a:r>
            <a:endParaRPr lang="fr-LU" dirty="0"/>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explosion val="5"/>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c:spPr>
            <c:extLst xmlns:c16r2="http://schemas.microsoft.com/office/drawing/2015/06/chart">
              <c:ext xmlns:c16="http://schemas.microsoft.com/office/drawing/2014/chart" uri="{C3380CC4-5D6E-409C-BE32-E72D297353CC}">
                <c16:uniqueId val="{00000001-8792-49BC-BFC0-36204BD5231E}"/>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c:spPr>
            <c:extLst xmlns:c16r2="http://schemas.microsoft.com/office/drawing/2015/06/chart">
              <c:ext xmlns:c16="http://schemas.microsoft.com/office/drawing/2014/chart" uri="{C3380CC4-5D6E-409C-BE32-E72D297353CC}">
                <c16:uniqueId val="{00000003-8792-49BC-BFC0-36204BD5231E}"/>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
                  <a:rot lat="0" lon="0" rev="1200000"/>
                </a:lightRig>
              </a:scene3d>
              <a:sp3d/>
            </c:spPr>
            <c:extLst xmlns:c16r2="http://schemas.microsoft.com/office/drawing/2015/06/chart">
              <c:ext xmlns:c16="http://schemas.microsoft.com/office/drawing/2014/chart" uri="{C3380CC4-5D6E-409C-BE32-E72D297353CC}">
                <c16:uniqueId val="{00000005-8792-49BC-BFC0-36204BD5231E}"/>
              </c:ext>
            </c:extLst>
          </c:dPt>
          <c:dLbls>
            <c:dLbl>
              <c:idx val="0"/>
              <c:dLblPos val="outEnd"/>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1-8792-49BC-BFC0-36204BD5231E}"/>
                </c:ext>
                <c:ext xmlns:c15="http://schemas.microsoft.com/office/drawing/2012/chart" uri="{CE6537A1-D6FC-4f65-9D91-7224C49458BB}"/>
              </c:extLst>
            </c:dLbl>
            <c:dLbl>
              <c:idx val="1"/>
              <c:dLblPos val="outEnd"/>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3-8792-49BC-BFC0-36204BD5231E}"/>
                </c:ext>
                <c:ext xmlns:c15="http://schemas.microsoft.com/office/drawing/2012/chart" uri="{CE6537A1-D6FC-4f65-9D91-7224C49458BB}"/>
              </c:extLst>
            </c:dLbl>
            <c:dLbl>
              <c:idx val="2"/>
              <c:dLblPos val="outEnd"/>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5-8792-49BC-BFC0-36204BD5231E}"/>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atin typeface="+mn-lt"/>
                    <a:ea typeface="+mn-ea"/>
                    <a:cs typeface="+mn-cs"/>
                  </a:defRPr>
                </a:pPr>
                <a:endParaRPr lang="fr-FR"/>
              </a:p>
            </c:txPr>
            <c:dLblPos val="outEnd"/>
            <c:showLegendKey val="0"/>
            <c:showVal val="0"/>
            <c:showCatName val="1"/>
            <c:showSerName val="0"/>
            <c:showPercent val="1"/>
            <c:showBubbleSize val="0"/>
            <c:showLeaderLines val="0"/>
            <c:extLst xmlns:c16r2="http://schemas.microsoft.com/office/drawing/2015/06/chart">
              <c:ext xmlns:c15="http://schemas.microsoft.com/office/drawing/2012/chart" uri="{CE6537A1-D6FC-4f65-9D91-7224C49458BB}"/>
            </c:extLst>
          </c:dLbls>
          <c:cat>
            <c:strRef>
              <c:f>Sheet1!$A$5:$A$7</c:f>
              <c:strCache>
                <c:ptCount val="3"/>
                <c:pt idx="0">
                  <c:v>Cotisations reçues:</c:v>
                </c:pt>
                <c:pt idx="1">
                  <c:v>Cotisations CGFP:</c:v>
                </c:pt>
                <c:pt idx="2">
                  <c:v>Cotisation AGC:</c:v>
                </c:pt>
              </c:strCache>
            </c:strRef>
          </c:cat>
          <c:val>
            <c:numRef>
              <c:f>Sheet1!$B$5:$B$7</c:f>
              <c:numCache>
                <c:formatCode>_-* #,##0.00\ [$€-140C]_-;\-* #,##0.00\ [$€-140C]_-;_-* "-"??\ [$€-140C]_-;_-@_-</c:formatCode>
                <c:ptCount val="3"/>
                <c:pt idx="0">
                  <c:v>79965</c:v>
                </c:pt>
                <c:pt idx="1">
                  <c:v>52675</c:v>
                </c:pt>
                <c:pt idx="2">
                  <c:v>27290</c:v>
                </c:pt>
              </c:numCache>
            </c:numRef>
          </c:val>
          <c:extLst xmlns:c16r2="http://schemas.microsoft.com/office/drawing/2015/06/chart">
            <c:ext xmlns:c16="http://schemas.microsoft.com/office/drawing/2014/chart" uri="{C3380CC4-5D6E-409C-BE32-E72D297353CC}">
              <c16:uniqueId val="{00000006-8792-49BC-BFC0-36204BD5231E}"/>
            </c:ext>
          </c:extLst>
        </c:ser>
        <c:dLbls>
          <c:dLblPos val="outEnd"/>
          <c:showLegendKey val="0"/>
          <c:showVal val="0"/>
          <c:showCatName val="1"/>
          <c:showSerName val="0"/>
          <c:showPercent val="0"/>
          <c:showBubbleSize val="0"/>
          <c:showLeaderLines val="0"/>
        </c:dLbls>
      </c:pie3DChart>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1">
  <cs:axisTitle>
    <cs:lnRef idx="0"/>
    <cs:fillRef idx="0"/>
    <cs:effectRef idx="0"/>
    <cs:fontRef idx="minor">
      <a:schemeClr val="tx1">
        <a:lumMod val="65000"/>
        <a:lumOff val="35000"/>
      </a:schemeClr>
    </cs:fontRef>
    <cs:spPr>
      <a:solidFill>
        <a:schemeClr val="bg1">
          <a:lumMod val="65000"/>
        </a:schemeClr>
      </a:solidFill>
      <a:ln>
        <a:solidFill>
          <a:schemeClr val="bg1"/>
        </a:solidFill>
      </a:ln>
    </cs:spPr>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1000" b="1" i="0" u="none" strike="noStrike" kern="1200" baseline="0"/>
    <cs:bodyPr lIns="38100" tIns="19050" rIns="38100" bIns="19050">
      <a:spAutoFit/>
    </cs:bodyPr>
  </cs:dataLabel>
  <cs:dataLabelCallout>
    <cs:lnRef idx="0"/>
    <cs:fillRef idx="0"/>
    <cs:effectRef idx="0"/>
    <cs:fontRef idx="minor">
      <a:schemeClr val="dk1">
        <a:lumMod val="75000"/>
        <a:lumOff val="25000"/>
      </a:schemeClr>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ln>
        <a:solidFill>
          <a:schemeClr val="bg1"/>
        </a:solidFill>
      </a:ln>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defRPr sz="900"/>
  </cs:dataTable>
  <cs:downBar>
    <cs:lnRef idx="0"/>
    <cs:fillRef idx="0"/>
    <cs:effectRef idx="0"/>
    <cs:fontRef idx="minor">
      <a:schemeClr val="dk1"/>
    </cs:fontRef>
    <cs:spPr>
      <a:solidFill>
        <a:schemeClr val="dk1"/>
      </a:solidFill>
    </cs:spPr>
  </cs:downBar>
  <cs:dropLine>
    <cs:lnRef idx="0"/>
    <cs:fillRef idx="0"/>
    <cs:effectRef idx="0"/>
    <cs:fontRef idx="minor">
      <a:schemeClr val="dk1"/>
    </cs:fontRef>
  </cs:dropLine>
  <cs:errorBar>
    <cs:lnRef idx="0"/>
    <cs:fillRef idx="0"/>
    <cs:effectRef idx="0"/>
    <cs:fontRef idx="minor">
      <a:schemeClr val="dk1"/>
    </cs:fontRef>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hiLoLine>
  <cs:leaderLine>
    <cs:lnRef idx="0"/>
    <cs:fillRef idx="0"/>
    <cs:effectRef idx="0"/>
    <cs:fontRef idx="minor">
      <a:schemeClr val="dk1"/>
    </cs:fontRef>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6.png"/></Relationships>
</file>

<file path=ppt/drawings/drawing1.xml><?xml version="1.0" encoding="utf-8"?>
<c:userShapes xmlns:c="http://schemas.openxmlformats.org/drawingml/2006/chart">
  <cdr:relSizeAnchor xmlns:cdr="http://schemas.openxmlformats.org/drawingml/2006/chartDrawing">
    <cdr:from>
      <cdr:x>0.17098</cdr:x>
      <cdr:y>0</cdr:y>
    </cdr:from>
    <cdr:to>
      <cdr:x>0.83162</cdr:x>
      <cdr:y>0.10567</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038225" y="0"/>
          <a:ext cx="4011516" cy="426757"/>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3408DD4-2848-4130-91D2-DA279B566371}" type="datetimeFigureOut">
              <a:rPr lang="fr-FR" smtClean="0"/>
              <a:pPr/>
              <a:t>06/03/2019</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686E92E-1CC9-49FE-85F2-4F6117653B4D}" type="slidenum">
              <a:rPr lang="fr-FR" smtClean="0"/>
              <a:pPr/>
              <a:t>‹#›</a:t>
            </a:fld>
            <a:endParaRPr lang="fr-FR"/>
          </a:p>
        </p:txBody>
      </p:sp>
    </p:spTree>
    <p:extLst>
      <p:ext uri="{BB962C8B-B14F-4D97-AF65-F5344CB8AC3E}">
        <p14:creationId xmlns:p14="http://schemas.microsoft.com/office/powerpoint/2010/main" val="209102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p:spTree>
      <p:nvGrpSpPr>
        <p:cNvPr id="1" name=""/>
        <p:cNvGrpSpPr/>
        <p:nvPr/>
      </p:nvGrpSpPr>
      <p:grpSpPr>
        <a:xfrm>
          <a:off x="0" y="0"/>
          <a:ext cx="0" cy="0"/>
          <a:chOff x="0" y="0"/>
          <a:chExt cx="0" cy="0"/>
        </a:xfrm>
      </p:grpSpPr>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31640" y="2631808"/>
            <a:ext cx="6123122" cy="4176464"/>
          </a:xfrm>
          <a:prstGeom prst="rect">
            <a:avLst/>
          </a:prstGeom>
          <a:blipFill dpi="0" rotWithShape="1">
            <a:blip r:embed="rId2">
              <a:alphaModFix amt="0"/>
            </a:blip>
            <a:srcRect/>
            <a:stretch>
              <a:fillRect/>
            </a:stretch>
          </a:blipFill>
          <a:effectLst>
            <a:outerShdw blurRad="50800" dist="50800" dir="5400000" algn="ctr" rotWithShape="0">
              <a:srgbClr val="000000">
                <a:alpha val="30000"/>
              </a:srgbClr>
            </a:outerShdw>
          </a:effectLst>
        </p:spPr>
      </p:pic>
      <p:sp>
        <p:nvSpPr>
          <p:cNvPr id="3" name="Sous-titre 2"/>
          <p:cNvSpPr>
            <a:spLocks noGrp="1"/>
          </p:cNvSpPr>
          <p:nvPr>
            <p:ph type="subTitle" idx="1"/>
          </p:nvPr>
        </p:nvSpPr>
        <p:spPr bwMode="gray">
          <a:xfrm>
            <a:off x="755576" y="2132856"/>
            <a:ext cx="8028000" cy="1080120"/>
          </a:xfrm>
        </p:spPr>
        <p:txBody>
          <a:bodyPr>
            <a:noAutofit/>
          </a:bodyPr>
          <a:lstStyle>
            <a:lvl1pPr marL="0" indent="0" algn="l">
              <a:spcAft>
                <a:spcPts val="0"/>
              </a:spcAft>
              <a:buNone/>
              <a:defRPr sz="2400" b="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fr-FR" dirty="0"/>
          </a:p>
        </p:txBody>
      </p:sp>
      <p:sp>
        <p:nvSpPr>
          <p:cNvPr id="20" name="Espace réservé du texte 19"/>
          <p:cNvSpPr>
            <a:spLocks noGrp="1"/>
          </p:cNvSpPr>
          <p:nvPr>
            <p:ph type="body" sz="quarter" idx="13" hasCustomPrompt="1"/>
          </p:nvPr>
        </p:nvSpPr>
        <p:spPr bwMode="gray">
          <a:xfrm>
            <a:off x="755650" y="3384000"/>
            <a:ext cx="5040000" cy="540000"/>
          </a:xfrm>
        </p:spPr>
        <p:txBody>
          <a:bodyPr>
            <a:noAutofit/>
          </a:bodyPr>
          <a:lstStyle>
            <a:lvl1pPr>
              <a:defRPr sz="1700" b="0">
                <a:solidFill>
                  <a:schemeClr val="tx1"/>
                </a:solidFill>
              </a:defRPr>
            </a:lvl1pPr>
          </a:lstStyle>
          <a:p>
            <a:pPr lvl="0"/>
            <a:r>
              <a:rPr lang="fr-FR" dirty="0" smtClean="0"/>
              <a:t>00/00/0000</a:t>
            </a:r>
          </a:p>
        </p:txBody>
      </p:sp>
      <p:sp>
        <p:nvSpPr>
          <p:cNvPr id="11" name="Title 10"/>
          <p:cNvSpPr>
            <a:spLocks noGrp="1"/>
          </p:cNvSpPr>
          <p:nvPr>
            <p:ph type="title"/>
          </p:nvPr>
        </p:nvSpPr>
        <p:spPr/>
        <p:txBody>
          <a:bodyPr/>
          <a:lstStyle/>
          <a:p>
            <a:r>
              <a:rPr lang="en-US" smtClean="0"/>
              <a:t>Click to edit Master title style</a:t>
            </a:r>
            <a:endParaRPr lang="fr-LU"/>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907704" y="2780928"/>
            <a:ext cx="5471417" cy="3731949"/>
          </a:xfrm>
          <a:prstGeom prst="rect">
            <a:avLst/>
          </a:prstGeom>
          <a:noFill/>
        </p:spPr>
      </p:pic>
      <p:sp>
        <p:nvSpPr>
          <p:cNvPr id="10" name="Titre 9"/>
          <p:cNvSpPr>
            <a:spLocks noGrp="1"/>
          </p:cNvSpPr>
          <p:nvPr>
            <p:ph type="title"/>
          </p:nvPr>
        </p:nvSpPr>
        <p:spPr bwMode="gray">
          <a:xfrm>
            <a:off x="755576" y="1080000"/>
            <a:ext cx="8028000" cy="2132976"/>
          </a:xfrm>
        </p:spPr>
        <p:txBody>
          <a:bodyPr>
            <a:noAutofit/>
          </a:bodyPr>
          <a:lstStyle>
            <a:lvl1pPr>
              <a:defRPr sz="4200">
                <a:solidFill>
                  <a:schemeClr val="accent5"/>
                </a:solidFill>
              </a:defRPr>
            </a:lvl1pPr>
          </a:lstStyle>
          <a:p>
            <a:r>
              <a:rPr lang="en-US" smtClean="0"/>
              <a:t>Click to edit Master title style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3" name="Espace réservé du contenu 2"/>
          <p:cNvSpPr>
            <a:spLocks noGrp="1"/>
          </p:cNvSpPr>
          <p:nvPr>
            <p:ph idx="1"/>
          </p:nvPr>
        </p:nvSpPr>
        <p:spPr bwMode="gray"/>
        <p:txBody>
          <a:bodyPr/>
          <a:lstStyle>
            <a:lvl1pPr>
              <a:spcBef>
                <a:spcPts val="1000"/>
              </a:spcBef>
              <a:defRPr/>
            </a:lvl1pPr>
            <a:lvl3pPr>
              <a:defRPr>
                <a:solidFill>
                  <a:schemeClr val="accent5"/>
                </a:solidFill>
              </a:defRPr>
            </a:lvl3pPr>
            <a:lvl4pPr>
              <a:defRPr>
                <a:solidFill>
                  <a:schemeClr val="accent5"/>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FR" dirty="0"/>
          </a:p>
        </p:txBody>
      </p:sp>
      <p:sp>
        <p:nvSpPr>
          <p:cNvPr id="7" name="Titre 6"/>
          <p:cNvSpPr>
            <a:spLocks noGrp="1"/>
          </p:cNvSpPr>
          <p:nvPr>
            <p:ph type="title"/>
          </p:nvPr>
        </p:nvSpPr>
        <p:spPr bwMode="gray"/>
        <p:txBody>
          <a:bodyPr/>
          <a:lstStyle/>
          <a:p>
            <a:r>
              <a:rPr lang="en-US" smtClean="0"/>
              <a:t>Click to edit Master title style</a:t>
            </a:r>
            <a:endParaRPr lang="fr-FR"/>
          </a:p>
        </p:txBody>
      </p:sp>
      <p:sp>
        <p:nvSpPr>
          <p:cNvPr id="8" name="Espace réservé de la date 7"/>
          <p:cNvSpPr>
            <a:spLocks noGrp="1"/>
          </p:cNvSpPr>
          <p:nvPr>
            <p:ph type="dt" sz="half" idx="10"/>
          </p:nvPr>
        </p:nvSpPr>
        <p:spPr bwMode="gray"/>
        <p:txBody>
          <a:bodyPr/>
          <a:lstStyle/>
          <a:p>
            <a:fld id="{BE0F9C83-7227-47B6-8DBC-3AC9CCB62BF8}" type="datetime1">
              <a:rPr lang="fr-FR" smtClean="0"/>
              <a:pPr/>
              <a:t>06/03/2019</a:t>
            </a:fld>
            <a:endParaRPr lang="fr-FR" dirty="0"/>
          </a:p>
        </p:txBody>
      </p:sp>
      <p:sp>
        <p:nvSpPr>
          <p:cNvPr id="9" name="Espace réservé du numéro de diapositive 8"/>
          <p:cNvSpPr>
            <a:spLocks noGrp="1"/>
          </p:cNvSpPr>
          <p:nvPr>
            <p:ph type="sldNum" sz="quarter" idx="11"/>
          </p:nvPr>
        </p:nvSpPr>
        <p:spPr bwMode="gray"/>
        <p:txBody>
          <a:bodyPr/>
          <a:lstStyle/>
          <a:p>
            <a:r>
              <a:rPr lang="fr-FR" smtClean="0"/>
              <a:t> Page </a:t>
            </a:r>
            <a:fld id="{19858401-1896-4F80-9B2B-186795E41C27}" type="slidenum">
              <a:rPr lang="fr-FR" smtClean="0"/>
              <a:pPr/>
              <a:t>‹#›</a:t>
            </a:fld>
            <a:endParaRPr lang="fr-FR" dirty="0"/>
          </a:p>
        </p:txBody>
      </p:sp>
      <p:sp>
        <p:nvSpPr>
          <p:cNvPr id="10" name="Espace réservé du pied de page 9"/>
          <p:cNvSpPr>
            <a:spLocks noGrp="1"/>
          </p:cNvSpPr>
          <p:nvPr>
            <p:ph type="ftr" sz="quarter" idx="12"/>
          </p:nvPr>
        </p:nvSpPr>
        <p:spPr bwMode="gray"/>
        <p:txBody>
          <a:bodyPr/>
          <a:lstStyle/>
          <a:p>
            <a:r>
              <a:rPr lang="fr-FR" dirty="0" smtClean="0"/>
              <a:t>Association Générale des Cadres – Assemblée Générale Ordinaire 2019</a:t>
            </a:r>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 visuel">
    <p:spTree>
      <p:nvGrpSpPr>
        <p:cNvPr id="1" name=""/>
        <p:cNvGrpSpPr/>
        <p:nvPr/>
      </p:nvGrpSpPr>
      <p:grpSpPr>
        <a:xfrm>
          <a:off x="0" y="0"/>
          <a:ext cx="0" cy="0"/>
          <a:chOff x="0" y="0"/>
          <a:chExt cx="0" cy="0"/>
        </a:xfrm>
      </p:grpSpPr>
      <p:sp>
        <p:nvSpPr>
          <p:cNvPr id="3" name="Espace réservé du contenu 2"/>
          <p:cNvSpPr>
            <a:spLocks noGrp="1"/>
          </p:cNvSpPr>
          <p:nvPr>
            <p:ph idx="1"/>
          </p:nvPr>
        </p:nvSpPr>
        <p:spPr bwMode="gray">
          <a:xfrm>
            <a:off x="657224" y="1684499"/>
            <a:ext cx="8029575" cy="304342"/>
          </a:xfrm>
        </p:spPr>
        <p:txBody>
          <a:bodyPr/>
          <a:lstStyle>
            <a:lvl1pPr>
              <a:defRPr>
                <a:solidFill>
                  <a:schemeClr val="accent5"/>
                </a:solidFill>
              </a:defRPr>
            </a:lvl1pPr>
          </a:lstStyle>
          <a:p>
            <a:pPr lvl="0"/>
            <a:r>
              <a:rPr lang="en-US" smtClean="0"/>
              <a:t>Click to edit Master text styles</a:t>
            </a:r>
          </a:p>
        </p:txBody>
      </p:sp>
      <p:sp>
        <p:nvSpPr>
          <p:cNvPr id="7" name="Titre 6"/>
          <p:cNvSpPr>
            <a:spLocks noGrp="1"/>
          </p:cNvSpPr>
          <p:nvPr>
            <p:ph type="title"/>
          </p:nvPr>
        </p:nvSpPr>
        <p:spPr bwMode="gray"/>
        <p:txBody>
          <a:bodyPr/>
          <a:lstStyle/>
          <a:p>
            <a:r>
              <a:rPr lang="en-US" smtClean="0"/>
              <a:t>Click to edit Master title style</a:t>
            </a:r>
            <a:endParaRPr lang="fr-FR" dirty="0"/>
          </a:p>
        </p:txBody>
      </p:sp>
      <p:sp>
        <p:nvSpPr>
          <p:cNvPr id="8" name="Espace réservé de la date 7"/>
          <p:cNvSpPr>
            <a:spLocks noGrp="1"/>
          </p:cNvSpPr>
          <p:nvPr>
            <p:ph type="dt" sz="half" idx="10"/>
          </p:nvPr>
        </p:nvSpPr>
        <p:spPr bwMode="gray"/>
        <p:txBody>
          <a:bodyPr/>
          <a:lstStyle/>
          <a:p>
            <a:fld id="{A301CDB9-0B36-49C4-AA30-7017A805B1D3}" type="datetime1">
              <a:rPr lang="fr-FR" smtClean="0"/>
              <a:pPr/>
              <a:t>06/03/2019</a:t>
            </a:fld>
            <a:endParaRPr lang="fr-FR" dirty="0"/>
          </a:p>
        </p:txBody>
      </p:sp>
      <p:sp>
        <p:nvSpPr>
          <p:cNvPr id="9" name="Espace réservé du numéro de diapositive 8"/>
          <p:cNvSpPr>
            <a:spLocks noGrp="1"/>
          </p:cNvSpPr>
          <p:nvPr>
            <p:ph type="sldNum" sz="quarter" idx="11"/>
          </p:nvPr>
        </p:nvSpPr>
        <p:spPr bwMode="gray"/>
        <p:txBody>
          <a:bodyPr/>
          <a:lstStyle/>
          <a:p>
            <a:r>
              <a:rPr lang="fr-FR" smtClean="0"/>
              <a:t> Page </a:t>
            </a:r>
            <a:fld id="{19858401-1896-4F80-9B2B-186795E41C27}" type="slidenum">
              <a:rPr lang="fr-FR" smtClean="0"/>
              <a:pPr/>
              <a:t>‹#›</a:t>
            </a:fld>
            <a:endParaRPr lang="fr-FR" dirty="0"/>
          </a:p>
        </p:txBody>
      </p:sp>
      <p:sp>
        <p:nvSpPr>
          <p:cNvPr id="10" name="Espace réservé du pied de page 9"/>
          <p:cNvSpPr>
            <a:spLocks noGrp="1"/>
          </p:cNvSpPr>
          <p:nvPr>
            <p:ph type="ftr" sz="quarter" idx="12"/>
          </p:nvPr>
        </p:nvSpPr>
        <p:spPr bwMode="gray"/>
        <p:txBody>
          <a:bodyPr/>
          <a:lstStyle/>
          <a:p>
            <a:r>
              <a:rPr lang="fr-FR" smtClean="0"/>
              <a:t>POST Luxembourg - Confidentiel - Titre de la présentation</a:t>
            </a:r>
            <a:endParaRPr lang="fr-FR" dirty="0"/>
          </a:p>
        </p:txBody>
      </p:sp>
      <p:sp>
        <p:nvSpPr>
          <p:cNvPr id="15" name="Espace réservé pour une image  14"/>
          <p:cNvSpPr>
            <a:spLocks noGrp="1"/>
          </p:cNvSpPr>
          <p:nvPr>
            <p:ph type="pic" sz="quarter" idx="14"/>
          </p:nvPr>
        </p:nvSpPr>
        <p:spPr bwMode="gray">
          <a:xfrm>
            <a:off x="648000" y="2062800"/>
            <a:ext cx="4644000" cy="3348000"/>
          </a:xfrm>
        </p:spPr>
        <p:txBody>
          <a:bodyPr tIns="720000" anchor="ctr" anchorCtr="0">
            <a:normAutofit/>
          </a:bodyPr>
          <a:lstStyle>
            <a:lvl1pPr algn="ctr">
              <a:defRPr sz="1300" b="0">
                <a:solidFill>
                  <a:schemeClr val="tx2"/>
                </a:solidFill>
              </a:defRPr>
            </a:lvl1pPr>
          </a:lstStyle>
          <a:p>
            <a:r>
              <a:rPr lang="en-US" smtClean="0"/>
              <a:t>Click icon to add picture</a:t>
            </a:r>
            <a:endParaRPr lang="fr-FR" dirty="0"/>
          </a:p>
        </p:txBody>
      </p:sp>
      <p:sp>
        <p:nvSpPr>
          <p:cNvPr id="11" name="Espace réservé du contenu 2"/>
          <p:cNvSpPr>
            <a:spLocks noGrp="1"/>
          </p:cNvSpPr>
          <p:nvPr>
            <p:ph idx="15"/>
          </p:nvPr>
        </p:nvSpPr>
        <p:spPr bwMode="gray">
          <a:xfrm>
            <a:off x="5482800" y="2008800"/>
            <a:ext cx="3420000" cy="3600000"/>
          </a:xfrm>
        </p:spPr>
        <p:txBody>
          <a:bodyPr/>
          <a:lstStyle>
            <a:lvl2pPr>
              <a:spcAft>
                <a:spcPts val="2600"/>
              </a:spcAft>
              <a:defRPr/>
            </a:lvl2pPr>
            <a:lvl3pPr>
              <a:defRPr>
                <a:solidFill>
                  <a:schemeClr val="accent5"/>
                </a:solidFill>
              </a:defRPr>
            </a:lvl3pPr>
            <a:lvl4pPr>
              <a:defRPr>
                <a:solidFill>
                  <a:schemeClr val="accent5"/>
                </a:solidFill>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e - graphique">
    <p:spTree>
      <p:nvGrpSpPr>
        <p:cNvPr id="1" name=""/>
        <p:cNvGrpSpPr/>
        <p:nvPr/>
      </p:nvGrpSpPr>
      <p:grpSpPr>
        <a:xfrm>
          <a:off x="0" y="0"/>
          <a:ext cx="0" cy="0"/>
          <a:chOff x="0" y="0"/>
          <a:chExt cx="0" cy="0"/>
        </a:xfrm>
      </p:grpSpPr>
      <p:sp>
        <p:nvSpPr>
          <p:cNvPr id="3" name="Espace réservé du contenu 2"/>
          <p:cNvSpPr>
            <a:spLocks noGrp="1"/>
          </p:cNvSpPr>
          <p:nvPr>
            <p:ph idx="1"/>
          </p:nvPr>
        </p:nvSpPr>
        <p:spPr bwMode="gray">
          <a:xfrm>
            <a:off x="657224" y="1684499"/>
            <a:ext cx="8029575" cy="1168438"/>
          </a:xfrm>
        </p:spPr>
        <p:txBody>
          <a:bodyPr/>
          <a:lstStyle/>
          <a:p>
            <a:pPr lvl="0"/>
            <a:r>
              <a:rPr lang="en-US" smtClean="0"/>
              <a:t>Click to edit Master text styles</a:t>
            </a:r>
          </a:p>
          <a:p>
            <a:pPr lvl="1"/>
            <a:r>
              <a:rPr lang="en-US" smtClean="0"/>
              <a:t>Second level</a:t>
            </a:r>
          </a:p>
        </p:txBody>
      </p:sp>
      <p:sp>
        <p:nvSpPr>
          <p:cNvPr id="7" name="Titre 6"/>
          <p:cNvSpPr>
            <a:spLocks noGrp="1"/>
          </p:cNvSpPr>
          <p:nvPr>
            <p:ph type="title"/>
          </p:nvPr>
        </p:nvSpPr>
        <p:spPr bwMode="gray"/>
        <p:txBody>
          <a:bodyPr/>
          <a:lstStyle/>
          <a:p>
            <a:r>
              <a:rPr lang="en-US" smtClean="0"/>
              <a:t>Click to edit Master title style</a:t>
            </a:r>
            <a:endParaRPr lang="fr-FR"/>
          </a:p>
        </p:txBody>
      </p:sp>
      <p:sp>
        <p:nvSpPr>
          <p:cNvPr id="12" name="Espace réservé de la date 11"/>
          <p:cNvSpPr>
            <a:spLocks noGrp="1"/>
          </p:cNvSpPr>
          <p:nvPr>
            <p:ph type="dt" sz="half" idx="10"/>
          </p:nvPr>
        </p:nvSpPr>
        <p:spPr bwMode="gray"/>
        <p:txBody>
          <a:bodyPr/>
          <a:lstStyle/>
          <a:p>
            <a:fld id="{BBECDA45-D691-439A-85CE-7230EAD8B782}" type="datetime1">
              <a:rPr lang="fr-FR" smtClean="0"/>
              <a:pPr/>
              <a:t>06/03/2019</a:t>
            </a:fld>
            <a:endParaRPr lang="fr-FR" dirty="0"/>
          </a:p>
        </p:txBody>
      </p:sp>
      <p:sp>
        <p:nvSpPr>
          <p:cNvPr id="13" name="Espace réservé du numéro de diapositive 12"/>
          <p:cNvSpPr>
            <a:spLocks noGrp="1"/>
          </p:cNvSpPr>
          <p:nvPr>
            <p:ph type="sldNum" sz="quarter" idx="11"/>
          </p:nvPr>
        </p:nvSpPr>
        <p:spPr bwMode="gray"/>
        <p:txBody>
          <a:bodyPr/>
          <a:lstStyle/>
          <a:p>
            <a:r>
              <a:rPr lang="fr-FR" smtClean="0"/>
              <a:t> Page </a:t>
            </a:r>
            <a:fld id="{19858401-1896-4F80-9B2B-186795E41C27}" type="slidenum">
              <a:rPr lang="fr-FR" smtClean="0"/>
              <a:pPr/>
              <a:t>‹#›</a:t>
            </a:fld>
            <a:endParaRPr lang="fr-FR" dirty="0"/>
          </a:p>
        </p:txBody>
      </p:sp>
      <p:sp>
        <p:nvSpPr>
          <p:cNvPr id="14" name="Espace réservé du pied de page 13"/>
          <p:cNvSpPr>
            <a:spLocks noGrp="1"/>
          </p:cNvSpPr>
          <p:nvPr>
            <p:ph type="ftr" sz="quarter" idx="12"/>
          </p:nvPr>
        </p:nvSpPr>
        <p:spPr bwMode="gray"/>
        <p:txBody>
          <a:bodyPr/>
          <a:lstStyle/>
          <a:p>
            <a:r>
              <a:rPr lang="fr-FR" smtClean="0"/>
              <a:t>POST Luxembourg - Confidentiel - Titre de la présentation</a:t>
            </a:r>
            <a:endParaRPr lang="fr-FR" dirty="0"/>
          </a:p>
        </p:txBody>
      </p:sp>
      <p:sp>
        <p:nvSpPr>
          <p:cNvPr id="9" name="Espace réservé du graphique 8"/>
          <p:cNvSpPr>
            <a:spLocks noGrp="1"/>
          </p:cNvSpPr>
          <p:nvPr>
            <p:ph type="chart" sz="quarter" idx="13"/>
          </p:nvPr>
        </p:nvSpPr>
        <p:spPr bwMode="gray">
          <a:xfrm>
            <a:off x="657225" y="2997200"/>
            <a:ext cx="4680000" cy="2707200"/>
          </a:xfrm>
        </p:spPr>
        <p:txBody>
          <a:bodyPr tIns="720000" anchor="ctr" anchorCtr="0"/>
          <a:lstStyle>
            <a:lvl1pPr algn="ctr">
              <a:defRPr sz="1300" b="0"/>
            </a:lvl1pPr>
          </a:lstStyle>
          <a:p>
            <a:r>
              <a:rPr lang="en-US" smtClean="0"/>
              <a:t>Click icon to add chart</a:t>
            </a:r>
            <a:endParaRPr lang="fr-FR" dirty="0"/>
          </a:p>
        </p:txBody>
      </p:sp>
      <p:sp>
        <p:nvSpPr>
          <p:cNvPr id="15" name="Espace réservé du texte 14"/>
          <p:cNvSpPr>
            <a:spLocks noGrp="1"/>
          </p:cNvSpPr>
          <p:nvPr>
            <p:ph type="body" sz="quarter" idx="14" hasCustomPrompt="1"/>
          </p:nvPr>
        </p:nvSpPr>
        <p:spPr bwMode="gray">
          <a:xfrm>
            <a:off x="5454000" y="3204000"/>
            <a:ext cx="3240088" cy="2520000"/>
          </a:xfrm>
        </p:spPr>
        <p:txBody>
          <a:bodyPr/>
          <a:lstStyle>
            <a:lvl1pPr>
              <a:defRPr sz="800" b="0" baseline="0">
                <a:solidFill>
                  <a:schemeClr val="accent5"/>
                </a:solidFill>
              </a:defRPr>
            </a:lvl1pPr>
          </a:lstStyle>
          <a:p>
            <a:pPr lvl="0"/>
            <a:r>
              <a:rPr lang="fr-FR" dirty="0" smtClean="0"/>
              <a:t>Texte de légende</a:t>
            </a:r>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rnière de couverture">
    <p:bg>
      <p:bgPr>
        <a:blipFill>
          <a:blip r:embed="rId2"/>
          <a:stretch>
            <a:fillRect/>
          </a:stretch>
        </a:blipFill>
        <a:effectLst/>
      </p:bgPr>
    </p:bg>
    <p:spTree>
      <p:nvGrpSpPr>
        <p:cNvPr id="1" name=""/>
        <p:cNvGrpSpPr/>
        <p:nvPr/>
      </p:nvGrpSpPr>
      <p:grpSpPr>
        <a:xfrm>
          <a:off x="0" y="0"/>
          <a:ext cx="0" cy="0"/>
          <a:chOff x="0" y="0"/>
          <a:chExt cx="0" cy="0"/>
        </a:xfrm>
      </p:grpSpPr>
      <p:sp>
        <p:nvSpPr>
          <p:cNvPr id="10" name="Titre 9"/>
          <p:cNvSpPr>
            <a:spLocks noGrp="1"/>
          </p:cNvSpPr>
          <p:nvPr>
            <p:ph type="title"/>
          </p:nvPr>
        </p:nvSpPr>
        <p:spPr bwMode="gray">
          <a:xfrm>
            <a:off x="2016000" y="1645200"/>
            <a:ext cx="5040000" cy="3295968"/>
          </a:xfrm>
        </p:spPr>
        <p:txBody>
          <a:bodyPr>
            <a:noAutofit/>
          </a:bodyPr>
          <a:lstStyle>
            <a:lvl1pPr>
              <a:defRPr sz="4200">
                <a:solidFill>
                  <a:schemeClr val="bg1"/>
                </a:solidFill>
              </a:defRPr>
            </a:lvl1pPr>
          </a:lstStyle>
          <a:p>
            <a:r>
              <a:rPr lang="en-US" dirty="0" smtClean="0"/>
              <a:t>Click to edit Master title style</a:t>
            </a:r>
            <a:endParaRPr lang="fr-FR" dirty="0"/>
          </a:p>
        </p:txBody>
      </p:sp>
      <p:sp>
        <p:nvSpPr>
          <p:cNvPr id="12" name="Espace réservé de la date 11"/>
          <p:cNvSpPr>
            <a:spLocks noGrp="1"/>
          </p:cNvSpPr>
          <p:nvPr>
            <p:ph type="dt" sz="half" idx="10"/>
          </p:nvPr>
        </p:nvSpPr>
        <p:spPr bwMode="gray">
          <a:xfrm>
            <a:off x="8784000" y="6498000"/>
            <a:ext cx="360000" cy="360000"/>
          </a:xfrm>
        </p:spPr>
        <p:txBody>
          <a:bodyPr anchor="ctr" anchorCtr="0"/>
          <a:lstStyle/>
          <a:p>
            <a:fld id="{FD63322C-DB95-443D-922C-858B827D0416}" type="datetime1">
              <a:rPr lang="fr-FR" smtClean="0"/>
              <a:pPr/>
              <a:t>06/03/2019</a:t>
            </a:fld>
            <a:endParaRPr lang="fr-FR" dirty="0"/>
          </a:p>
        </p:txBody>
      </p:sp>
      <p:sp>
        <p:nvSpPr>
          <p:cNvPr id="13" name="Espace réservé du numéro de diapositive 12"/>
          <p:cNvSpPr>
            <a:spLocks noGrp="1"/>
          </p:cNvSpPr>
          <p:nvPr>
            <p:ph type="sldNum" sz="quarter" idx="11"/>
          </p:nvPr>
        </p:nvSpPr>
        <p:spPr bwMode="gray">
          <a:xfrm>
            <a:off x="8784000" y="6498000"/>
            <a:ext cx="360000" cy="360000"/>
          </a:xfrm>
        </p:spPr>
        <p:txBody>
          <a:bodyPr anchor="ctr" anchorCtr="0"/>
          <a:lstStyle>
            <a:lvl1pPr algn="ctr">
              <a:defRPr sz="100">
                <a:solidFill>
                  <a:schemeClr val="bg1"/>
                </a:solidFill>
              </a:defRPr>
            </a:lvl1pPr>
          </a:lstStyle>
          <a:p>
            <a:r>
              <a:rPr lang="fr-FR" dirty="0" smtClean="0"/>
              <a:t> Page </a:t>
            </a:r>
            <a:fld id="{19858401-1896-4F80-9B2B-186795E41C27}" type="slidenum">
              <a:rPr lang="fr-FR" smtClean="0"/>
              <a:pPr/>
              <a:t>‹#›</a:t>
            </a:fld>
            <a:endParaRPr lang="fr-FR" dirty="0"/>
          </a:p>
        </p:txBody>
      </p:sp>
      <p:sp>
        <p:nvSpPr>
          <p:cNvPr id="14" name="Espace réservé du pied de page 13"/>
          <p:cNvSpPr>
            <a:spLocks noGrp="1"/>
          </p:cNvSpPr>
          <p:nvPr>
            <p:ph type="ftr" sz="quarter" idx="12"/>
          </p:nvPr>
        </p:nvSpPr>
        <p:spPr bwMode="gray">
          <a:xfrm>
            <a:off x="8784000" y="6498000"/>
            <a:ext cx="360000" cy="360000"/>
          </a:xfrm>
        </p:spPr>
        <p:txBody>
          <a:bodyPr anchor="ctr" anchorCtr="0"/>
          <a:lstStyle>
            <a:lvl1pPr algn="ctr">
              <a:defRPr sz="100">
                <a:solidFill>
                  <a:schemeClr val="bg1"/>
                </a:solidFill>
              </a:defRPr>
            </a:lvl1pPr>
          </a:lstStyle>
          <a:p>
            <a:r>
              <a:rPr lang="fr-FR" dirty="0" smtClean="0"/>
              <a:t>POST Luxembourg - Confidentiel - Titre de la présentation</a:t>
            </a:r>
            <a:endParaRPr lang="fr-FR"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657224" y="577546"/>
            <a:ext cx="8028000" cy="864000"/>
          </a:xfrm>
          <a:prstGeom prst="rect">
            <a:avLst/>
          </a:prstGeom>
        </p:spPr>
        <p:txBody>
          <a:bodyPr vert="horz" lIns="0" tIns="0" rIns="0" bIns="0" rtlCol="0" anchor="t" anchorCtr="0">
            <a:no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bwMode="gray">
          <a:xfrm>
            <a:off x="657224" y="1684498"/>
            <a:ext cx="8029575" cy="4525963"/>
          </a:xfrm>
          <a:prstGeom prst="rect">
            <a:avLst/>
          </a:prstGeom>
        </p:spPr>
        <p:txBody>
          <a:bodyPr vert="horz" lIns="0" tIns="0" rIns="0" bIns="0" rtlCol="0">
            <a:no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bwMode="gray">
          <a:xfrm>
            <a:off x="0" y="6492875"/>
            <a:ext cx="360000" cy="360000"/>
          </a:xfrm>
          <a:prstGeom prst="rect">
            <a:avLst/>
          </a:prstGeom>
        </p:spPr>
        <p:txBody>
          <a:bodyPr vert="horz" lIns="0" tIns="0" rIns="0" bIns="0" rtlCol="0" anchor="ctr"/>
          <a:lstStyle>
            <a:lvl1pPr algn="ctr">
              <a:defRPr sz="100">
                <a:solidFill>
                  <a:schemeClr val="bg1"/>
                </a:solidFill>
              </a:defRPr>
            </a:lvl1pPr>
          </a:lstStyle>
          <a:p>
            <a:fld id="{68BD4000-BA83-429B-A4C3-212A6B89BF43}" type="datetime1">
              <a:rPr lang="fr-FR" smtClean="0"/>
              <a:pPr/>
              <a:t>06/03/2019</a:t>
            </a:fld>
            <a:endParaRPr lang="fr-FR" dirty="0"/>
          </a:p>
        </p:txBody>
      </p:sp>
      <p:sp>
        <p:nvSpPr>
          <p:cNvPr id="5" name="Espace réservé du pied de page 4"/>
          <p:cNvSpPr>
            <a:spLocks noGrp="1"/>
          </p:cNvSpPr>
          <p:nvPr>
            <p:ph type="ftr" sz="quarter" idx="3"/>
          </p:nvPr>
        </p:nvSpPr>
        <p:spPr bwMode="gray">
          <a:xfrm>
            <a:off x="684000" y="6300000"/>
            <a:ext cx="5400000" cy="360040"/>
          </a:xfrm>
          <a:prstGeom prst="rect">
            <a:avLst/>
          </a:prstGeom>
        </p:spPr>
        <p:txBody>
          <a:bodyPr vert="horz" lIns="0" tIns="0" rIns="0" bIns="0" rtlCol="0" anchor="t" anchorCtr="0"/>
          <a:lstStyle>
            <a:lvl1pPr algn="l">
              <a:defRPr sz="900" b="1">
                <a:solidFill>
                  <a:schemeClr val="accent5"/>
                </a:solidFill>
              </a:defRPr>
            </a:lvl1pPr>
          </a:lstStyle>
          <a:p>
            <a:r>
              <a:rPr lang="fr-FR" dirty="0" smtClean="0"/>
              <a:t>POST Luxembourg - Confidentiel - Titre de la présentation</a:t>
            </a:r>
            <a:endParaRPr lang="fr-FR" dirty="0"/>
          </a:p>
        </p:txBody>
      </p:sp>
      <p:sp>
        <p:nvSpPr>
          <p:cNvPr id="6" name="Espace réservé du numéro de diapositive 5"/>
          <p:cNvSpPr>
            <a:spLocks noGrp="1"/>
          </p:cNvSpPr>
          <p:nvPr>
            <p:ph type="sldNum" sz="quarter" idx="4"/>
          </p:nvPr>
        </p:nvSpPr>
        <p:spPr bwMode="gray">
          <a:xfrm>
            <a:off x="6804448" y="6300000"/>
            <a:ext cx="1800000" cy="360000"/>
          </a:xfrm>
          <a:prstGeom prst="rect">
            <a:avLst/>
          </a:prstGeom>
        </p:spPr>
        <p:txBody>
          <a:bodyPr vert="horz" lIns="0" tIns="0" rIns="0" bIns="0" rtlCol="0" anchor="t" anchorCtr="0"/>
          <a:lstStyle>
            <a:lvl1pPr algn="r">
              <a:defRPr sz="900" b="1">
                <a:solidFill>
                  <a:schemeClr val="accent5"/>
                </a:solidFill>
              </a:defRPr>
            </a:lvl1pPr>
          </a:lstStyle>
          <a:p>
            <a:r>
              <a:rPr lang="fr-FR" dirty="0" smtClean="0"/>
              <a:t> Page </a:t>
            </a:r>
            <a:fld id="{19858401-1896-4F80-9B2B-186795E41C27}" type="slidenum">
              <a:rPr lang="fr-FR" smtClean="0"/>
              <a:pPr/>
              <a:t>‹#›</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7" r:id="rId4"/>
    <p:sldLayoutId id="2147483658" r:id="rId5"/>
    <p:sldLayoutId id="2147483659" r:id="rId6"/>
  </p:sldLayoutIdLst>
  <p:timing>
    <p:tnLst>
      <p:par>
        <p:cTn id="1" dur="indefinite" restart="never" nodeType="tmRoot"/>
      </p:par>
    </p:tnLst>
  </p:timing>
  <p:hf hdr="0"/>
  <p:txStyles>
    <p:titleStyle>
      <a:lvl1pPr algn="l" defTabSz="914400" rtl="0" eaLnBrk="1" latinLnBrk="0" hangingPunct="1">
        <a:spcBef>
          <a:spcPct val="0"/>
        </a:spcBef>
        <a:buNone/>
        <a:defRPr sz="2700" kern="1200" cap="none" baseline="0">
          <a:solidFill>
            <a:schemeClr val="accent5"/>
          </a:solidFill>
          <a:latin typeface="+mj-lt"/>
          <a:ea typeface="+mj-ea"/>
          <a:cs typeface="+mj-cs"/>
        </a:defRPr>
      </a:lvl1pPr>
    </p:titleStyle>
    <p:bodyStyle>
      <a:lvl1pPr marL="0" indent="0" algn="l" defTabSz="914400" rtl="0" eaLnBrk="1" latinLnBrk="0" hangingPunct="1">
        <a:spcBef>
          <a:spcPts val="0"/>
        </a:spcBef>
        <a:spcAft>
          <a:spcPts val="1400"/>
        </a:spcAft>
        <a:buFont typeface="Arial" pitchFamily="34" charset="0"/>
        <a:buNone/>
        <a:defRPr sz="1500" b="1" kern="1200" baseline="0">
          <a:solidFill>
            <a:schemeClr val="accent5"/>
          </a:solidFill>
          <a:latin typeface="+mn-lt"/>
          <a:ea typeface="+mn-ea"/>
          <a:cs typeface="+mn-cs"/>
        </a:defRPr>
      </a:lvl1pPr>
      <a:lvl2pPr marL="177800" indent="-177800" algn="l" defTabSz="914400" rtl="0" eaLnBrk="1" latinLnBrk="0" hangingPunct="1">
        <a:spcBef>
          <a:spcPts val="0"/>
        </a:spcBef>
        <a:spcAft>
          <a:spcPts val="1300"/>
        </a:spcAft>
        <a:buClr>
          <a:schemeClr val="accent4"/>
        </a:buClr>
        <a:buSzPct val="100000"/>
        <a:buFont typeface="Tahoma" pitchFamily="34" charset="0"/>
        <a:buChar char="•"/>
        <a:defRPr sz="1500" kern="1200">
          <a:solidFill>
            <a:schemeClr val="accent5"/>
          </a:solidFill>
          <a:latin typeface="+mn-lt"/>
          <a:ea typeface="+mn-ea"/>
          <a:cs typeface="+mn-cs"/>
        </a:defRPr>
      </a:lvl2pPr>
      <a:lvl3pPr marL="0" indent="0" algn="l" defTabSz="914400" rtl="0" eaLnBrk="1" latinLnBrk="0" hangingPunct="1">
        <a:spcBef>
          <a:spcPts val="0"/>
        </a:spcBef>
        <a:buFont typeface="Arial" pitchFamily="34" charset="0"/>
        <a:buNone/>
        <a:defRPr sz="1300" b="0" kern="1200">
          <a:solidFill>
            <a:schemeClr val="accent5"/>
          </a:solidFill>
          <a:latin typeface="+mn-lt"/>
          <a:ea typeface="+mn-ea"/>
          <a:cs typeface="+mn-cs"/>
        </a:defRPr>
      </a:lvl3pPr>
      <a:lvl4pPr marL="0" indent="0" algn="l" defTabSz="914400" rtl="0" eaLnBrk="1" latinLnBrk="0" hangingPunct="1">
        <a:spcBef>
          <a:spcPts val="0"/>
        </a:spcBef>
        <a:buFont typeface="Arial" pitchFamily="34" charset="0"/>
        <a:buNone/>
        <a:defRPr sz="1100" kern="1200">
          <a:solidFill>
            <a:schemeClr val="accent5"/>
          </a:solidFill>
          <a:latin typeface="+mn-lt"/>
          <a:ea typeface="+mn-ea"/>
          <a:cs typeface="+mn-cs"/>
        </a:defRPr>
      </a:lvl4pPr>
      <a:lvl5pPr marL="0" indent="0" algn="l" defTabSz="914400" rtl="0" eaLnBrk="1" latinLnBrk="0" hangingPunct="1">
        <a:spcBef>
          <a:spcPts val="0"/>
        </a:spcBef>
        <a:buFont typeface="Arial" pitchFamily="34" charset="0"/>
        <a:buNone/>
        <a:defRPr sz="900" kern="1200">
          <a:solidFill>
            <a:schemeClr val="accent5"/>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755576" y="974478"/>
            <a:ext cx="8028000" cy="720000"/>
          </a:xfrm>
        </p:spPr>
        <p:txBody>
          <a:bodyPr/>
          <a:lstStyle/>
          <a:p>
            <a:pPr algn="ctr"/>
            <a:r>
              <a:rPr lang="fr-FR" sz="4200" dirty="0">
                <a:solidFill>
                  <a:schemeClr val="tx1"/>
                </a:solidFill>
              </a:rPr>
              <a:t>ASSOCIATION GENERALE DES </a:t>
            </a:r>
          </a:p>
        </p:txBody>
      </p:sp>
      <p:sp>
        <p:nvSpPr>
          <p:cNvPr id="14" name="Espace réservé du texte 13"/>
          <p:cNvSpPr>
            <a:spLocks noGrp="1"/>
          </p:cNvSpPr>
          <p:nvPr>
            <p:ph type="body" sz="quarter" idx="13"/>
          </p:nvPr>
        </p:nvSpPr>
        <p:spPr>
          <a:xfrm>
            <a:off x="755576" y="3756161"/>
            <a:ext cx="5040000" cy="540000"/>
          </a:xfrm>
        </p:spPr>
        <p:txBody>
          <a:bodyPr/>
          <a:lstStyle/>
          <a:p>
            <a:r>
              <a:rPr lang="fr-FR" smtClean="0"/>
              <a:t>06/03/2019</a:t>
            </a:r>
            <a:endParaRPr lang="fr-FR" dirty="0" smtClean="0"/>
          </a:p>
          <a:p>
            <a:endParaRPr lang="fr-FR" dirty="0"/>
          </a:p>
        </p:txBody>
      </p:sp>
      <p:sp>
        <p:nvSpPr>
          <p:cNvPr id="7" name="Titre 4"/>
          <p:cNvSpPr txBox="1">
            <a:spLocks/>
          </p:cNvSpPr>
          <p:nvPr/>
        </p:nvSpPr>
        <p:spPr bwMode="gray">
          <a:xfrm>
            <a:off x="781224" y="1705974"/>
            <a:ext cx="8028000" cy="720000"/>
          </a:xfrm>
          <a:prstGeom prst="rect">
            <a:avLst/>
          </a:prstGeom>
        </p:spPr>
        <p:txBody>
          <a:bodyPr vert="horz" lIns="0" tIns="0" rIns="0" bIns="0" rtlCol="0" anchor="t" anchorCtr="0">
            <a:noAutofit/>
          </a:bodyPr>
          <a:lstStyle>
            <a:lvl1pPr algn="l" defTabSz="914400" rtl="0" eaLnBrk="1" latinLnBrk="0" hangingPunct="1">
              <a:spcBef>
                <a:spcPct val="0"/>
              </a:spcBef>
              <a:buNone/>
              <a:defRPr sz="4200" kern="1200" cap="none" baseline="0">
                <a:solidFill>
                  <a:schemeClr val="bg1"/>
                </a:solidFill>
                <a:latin typeface="+mj-lt"/>
                <a:ea typeface="+mj-ea"/>
                <a:cs typeface="+mj-cs"/>
              </a:defRPr>
            </a:lvl1pPr>
          </a:lstStyle>
          <a:p>
            <a:pPr algn="ctr"/>
            <a:r>
              <a:rPr lang="fr-FR" dirty="0" smtClean="0">
                <a:solidFill>
                  <a:schemeClr val="tx1"/>
                </a:solidFill>
              </a:rPr>
              <a:t>CADRES</a:t>
            </a:r>
            <a:endParaRPr lang="fr-FR" dirty="0">
              <a:solidFill>
                <a:schemeClr val="tx1"/>
              </a:solidFill>
            </a:endParaRPr>
          </a:p>
        </p:txBody>
      </p:sp>
      <p:sp>
        <p:nvSpPr>
          <p:cNvPr id="8" name="Titre 4"/>
          <p:cNvSpPr txBox="1">
            <a:spLocks/>
          </p:cNvSpPr>
          <p:nvPr/>
        </p:nvSpPr>
        <p:spPr bwMode="gray">
          <a:xfrm>
            <a:off x="755576" y="2924944"/>
            <a:ext cx="8028000" cy="720000"/>
          </a:xfrm>
          <a:prstGeom prst="rect">
            <a:avLst/>
          </a:prstGeom>
        </p:spPr>
        <p:txBody>
          <a:bodyPr vert="horz" lIns="0" tIns="0" rIns="0" bIns="0" rtlCol="0" anchor="t" anchorCtr="0">
            <a:noAutofit/>
          </a:bodyPr>
          <a:lstStyle>
            <a:lvl1pPr algn="l" defTabSz="914400" rtl="0" eaLnBrk="1" latinLnBrk="0" hangingPunct="1">
              <a:spcBef>
                <a:spcPct val="0"/>
              </a:spcBef>
              <a:buNone/>
              <a:defRPr sz="4200" kern="1200" cap="none" baseline="0">
                <a:solidFill>
                  <a:schemeClr val="bg1"/>
                </a:solidFill>
                <a:latin typeface="+mj-lt"/>
                <a:ea typeface="+mj-ea"/>
                <a:cs typeface="+mj-cs"/>
              </a:defRPr>
            </a:lvl1pPr>
          </a:lstStyle>
          <a:p>
            <a:r>
              <a:rPr lang="fr-FR" sz="2500" dirty="0" smtClean="0">
                <a:solidFill>
                  <a:schemeClr val="tx1"/>
                </a:solidFill>
              </a:rPr>
              <a:t>Assemblée Générale Ordinaire</a:t>
            </a:r>
            <a:endParaRPr lang="fr-FR" sz="25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3385542"/>
          </a:xfrm>
          <a:prstGeom prst="rect">
            <a:avLst/>
          </a:prstGeom>
          <a:noFill/>
          <a:ln w="9525">
            <a:noFill/>
            <a:miter lim="800000"/>
            <a:headEnd/>
            <a:tailEnd/>
          </a:ln>
        </p:spPr>
        <p:txBody>
          <a:bodyPr>
            <a:spAutoFit/>
          </a:bodyPr>
          <a:lstStyle/>
          <a:p>
            <a:pPr marL="457200" indent="-457200" algn="ctr"/>
            <a:r>
              <a:rPr lang="de-LU" b="1" u="sng" dirty="0" err="1" smtClean="0"/>
              <a:t>Avenant</a:t>
            </a:r>
            <a:r>
              <a:rPr lang="de-LU" b="1" u="sng" dirty="0" smtClean="0"/>
              <a:t> </a:t>
            </a:r>
            <a:r>
              <a:rPr lang="de-LU" b="1" u="sng" dirty="0" err="1" smtClean="0"/>
              <a:t>accord</a:t>
            </a:r>
            <a:r>
              <a:rPr lang="de-LU" b="1" u="sng" dirty="0" smtClean="0"/>
              <a:t> </a:t>
            </a:r>
            <a:r>
              <a:rPr lang="de-LU" b="1" u="sng" dirty="0" err="1" smtClean="0"/>
              <a:t>salarial</a:t>
            </a:r>
            <a:endParaRPr lang="de-LU" sz="1400" dirty="0" smtClean="0"/>
          </a:p>
          <a:p>
            <a:pPr marL="457200" indent="-457200"/>
            <a:endParaRPr lang="de-LU" sz="1400" dirty="0" smtClean="0"/>
          </a:p>
          <a:p>
            <a:pPr marL="457200" indent="-457200"/>
            <a:endParaRPr lang="de-LU" sz="1400" dirty="0" smtClean="0"/>
          </a:p>
          <a:p>
            <a:pPr marL="457200" indent="-457200">
              <a:buAutoNum type="arabicParenR"/>
            </a:pPr>
            <a:r>
              <a:rPr lang="de-LU" sz="1400" dirty="0" err="1" smtClean="0"/>
              <a:t>Réduction</a:t>
            </a:r>
            <a:r>
              <a:rPr lang="de-LU" sz="1400" dirty="0" smtClean="0"/>
              <a:t> de la </a:t>
            </a:r>
            <a:r>
              <a:rPr lang="de-LU" sz="1400" dirty="0" err="1" smtClean="0"/>
              <a:t>durée</a:t>
            </a:r>
            <a:r>
              <a:rPr lang="de-LU" sz="1400" dirty="0" smtClean="0"/>
              <a:t> du </a:t>
            </a:r>
            <a:r>
              <a:rPr lang="de-LU" sz="1400" dirty="0" err="1" smtClean="0"/>
              <a:t>stage</a:t>
            </a:r>
            <a:endParaRPr lang="de-LU" sz="1400" dirty="0" smtClean="0"/>
          </a:p>
          <a:p>
            <a:pPr marL="457200" indent="-457200">
              <a:buAutoNum type="arabicParenR"/>
            </a:pPr>
            <a:endParaRPr lang="de-LU" sz="1400" dirty="0" smtClean="0"/>
          </a:p>
          <a:p>
            <a:pPr marL="457200" indent="-457200">
              <a:buAutoNum type="arabicParenR"/>
            </a:pPr>
            <a:r>
              <a:rPr lang="de-LU" sz="1400" dirty="0" smtClean="0"/>
              <a:t>Abolition 80/80/90 au 01.01.2019</a:t>
            </a:r>
          </a:p>
          <a:p>
            <a:pPr marL="457200" indent="-457200">
              <a:buAutoNum type="arabicParenR"/>
            </a:pPr>
            <a:endParaRPr lang="de-LU" sz="1400" dirty="0" smtClean="0"/>
          </a:p>
          <a:p>
            <a:pPr marL="457200" indent="-457200">
              <a:buAutoNum type="arabicParenR"/>
            </a:pPr>
            <a:r>
              <a:rPr lang="de-LU" sz="1400" dirty="0" smtClean="0"/>
              <a:t>Augmentation de </a:t>
            </a:r>
            <a:r>
              <a:rPr lang="de-LU" sz="1400" dirty="0" err="1" smtClean="0"/>
              <a:t>l‘allocation</a:t>
            </a:r>
            <a:r>
              <a:rPr lang="de-LU" sz="1400" dirty="0" smtClean="0"/>
              <a:t> de </a:t>
            </a:r>
            <a:r>
              <a:rPr lang="de-LU" sz="1400" dirty="0" err="1" smtClean="0"/>
              <a:t>repas</a:t>
            </a:r>
            <a:r>
              <a:rPr lang="de-LU" sz="1400" dirty="0" smtClean="0"/>
              <a:t> : 204 €</a:t>
            </a:r>
          </a:p>
          <a:p>
            <a:pPr marL="457200" indent="-457200">
              <a:buAutoNum type="arabicParenR"/>
            </a:pPr>
            <a:endParaRPr lang="de-LU" sz="1400" dirty="0" smtClean="0"/>
          </a:p>
          <a:p>
            <a:pPr marL="457200" indent="-457200">
              <a:buAutoNum type="arabicParenR"/>
            </a:pPr>
            <a:r>
              <a:rPr lang="de-LU" sz="1400" dirty="0" err="1" smtClean="0"/>
              <a:t>Négociations</a:t>
            </a:r>
            <a:r>
              <a:rPr lang="de-LU" sz="1400" dirty="0" smtClean="0"/>
              <a:t> </a:t>
            </a:r>
            <a:r>
              <a:rPr lang="de-LU" sz="1400" dirty="0" err="1" smtClean="0"/>
              <a:t>sectorielles</a:t>
            </a:r>
            <a:endParaRPr lang="de-LU" sz="1400" dirty="0" smtClean="0"/>
          </a:p>
          <a:p>
            <a:pPr marL="457200" indent="-457200">
              <a:buAutoNum type="arabicParenR"/>
            </a:pPr>
            <a:endParaRPr lang="de-LU" sz="1400" dirty="0" smtClean="0"/>
          </a:p>
          <a:p>
            <a:pPr marL="457200" indent="-457200">
              <a:buAutoNum type="arabicParenR"/>
            </a:pPr>
            <a:endParaRPr lang="de-LU" sz="1400" dirty="0" smtClean="0"/>
          </a:p>
          <a:p>
            <a:pPr marL="457200" indent="-457200">
              <a:buAutoNum type="arabicParenR"/>
            </a:pPr>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1915988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633470" y="1467908"/>
            <a:ext cx="7558088" cy="5324535"/>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200" dirty="0"/>
              <a:t>Est-ce que votre parti s’engage, s’il fait partie du nouveau Gouvernement après les élections du mois d’octobre </a:t>
            </a:r>
            <a:r>
              <a:rPr lang="fr-FR" sz="1200" dirty="0" smtClean="0"/>
              <a:t>:</a:t>
            </a:r>
          </a:p>
          <a:p>
            <a:r>
              <a:rPr lang="fr-FR" sz="1200" b="1" dirty="0" smtClean="0"/>
              <a:t>Question </a:t>
            </a:r>
            <a:r>
              <a:rPr lang="fr-FR" sz="1200" b="1" dirty="0"/>
              <a:t>1:</a:t>
            </a:r>
            <a:endParaRPr lang="fr-LU" sz="1200" dirty="0"/>
          </a:p>
          <a:p>
            <a:pPr lvl="0"/>
            <a:r>
              <a:rPr lang="fr-FR" sz="1200" dirty="0"/>
              <a:t>à veiller à ce que les attributions et missions qui étaient traditionnellement confiées aux fonctionnaires du groupe de traitement B1, ne soient pas transférées ni à des employés de l’Etat, ni à des fonctionnaires relevant d’un autre groupe de traitement ?</a:t>
            </a:r>
            <a:endParaRPr lang="fr-LU" sz="1200" dirty="0"/>
          </a:p>
          <a:p>
            <a:r>
              <a:rPr lang="fr-FR" sz="1200" b="1" dirty="0"/>
              <a:t>Question 2:</a:t>
            </a:r>
            <a:r>
              <a:rPr lang="fr-FR" sz="1200" dirty="0"/>
              <a:t> </a:t>
            </a:r>
            <a:endParaRPr lang="fr-LU" sz="1200" dirty="0"/>
          </a:p>
          <a:p>
            <a:pPr lvl="0"/>
            <a:r>
              <a:rPr lang="fr-FR" sz="1200" dirty="0"/>
              <a:t>de façon générale, à limiter le recrutement d’employés aux seuls cas, où il est impossible de pourvoir à un besoin spécifique moyennant le recrutement d’un fonctionnaire ou d’un fonctionnaire-stagiaire?</a:t>
            </a:r>
            <a:endParaRPr lang="fr-LU" sz="1200" dirty="0"/>
          </a:p>
          <a:p>
            <a:r>
              <a:rPr lang="fr-FR" sz="1200" b="1" dirty="0" smtClean="0"/>
              <a:t>Question 3:</a:t>
            </a:r>
            <a:r>
              <a:rPr lang="fr-FR" sz="1200" dirty="0" smtClean="0"/>
              <a:t> </a:t>
            </a:r>
            <a:endParaRPr lang="fr-LU" sz="1200" dirty="0" smtClean="0"/>
          </a:p>
          <a:p>
            <a:pPr lvl="0"/>
            <a:r>
              <a:rPr lang="fr-FR" sz="1200" dirty="0" smtClean="0"/>
              <a:t>à respecter et à faire respecter dans toutes les administrations et dans tous les services les dispositions de l’article 36 de la loi fixant le statut général des fonctionnaires de l’Etat, qui prescrit la consultation obligatoire de la représentation du personnel pour toutes les questions de régime de service et d'organisation des services?  </a:t>
            </a:r>
            <a:endParaRPr lang="fr-LU" sz="1200" dirty="0" smtClean="0"/>
          </a:p>
          <a:p>
            <a:r>
              <a:rPr lang="fr-FR" sz="1200" b="1" dirty="0" smtClean="0"/>
              <a:t>Question </a:t>
            </a:r>
            <a:r>
              <a:rPr lang="fr-FR" sz="1200" b="1" dirty="0"/>
              <a:t>4:</a:t>
            </a:r>
            <a:r>
              <a:rPr lang="fr-FR" sz="1200" dirty="0"/>
              <a:t> </a:t>
            </a:r>
            <a:endParaRPr lang="fr-LU" sz="1200" dirty="0"/>
          </a:p>
          <a:p>
            <a:pPr lvl="0"/>
            <a:r>
              <a:rPr lang="fr-FR" sz="1200" dirty="0"/>
              <a:t>à reconsidérer la formation professionnelle spécifique dans le cadre d’une vraie école d’administration</a:t>
            </a:r>
            <a:endParaRPr lang="fr-LU" sz="1200" dirty="0"/>
          </a:p>
          <a:p>
            <a:r>
              <a:rPr lang="fr-FR" sz="1200" b="1" dirty="0"/>
              <a:t>Question 5:</a:t>
            </a:r>
            <a:endParaRPr lang="fr-LU" sz="1200" dirty="0"/>
          </a:p>
          <a:p>
            <a:pPr lvl="0"/>
            <a:r>
              <a:rPr lang="fr-FR" sz="1200" dirty="0"/>
              <a:t>à garantir des modalités de recrutement objectives et transparentes, et à fournir à l’Association Générale des Cadres les informations y relatives chaque fois qu’elle le demande, pour des questions générales ou spécifiques?</a:t>
            </a:r>
            <a:endParaRPr lang="fr-LU" sz="1200" dirty="0"/>
          </a:p>
          <a:p>
            <a:pPr marL="457200" indent="-457200">
              <a:buAutoNum type="arabicParenR"/>
            </a:pPr>
            <a:endParaRPr lang="de-LU" sz="1400" dirty="0" smtClean="0"/>
          </a:p>
          <a:p>
            <a:pPr marL="457200" indent="-457200">
              <a:buAutoNum type="arabicParenR"/>
            </a:pPr>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279757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4801314"/>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200" dirty="0"/>
              <a:t>Est-ce que votre parti s’engage, s’il fait partie du nouveau Gouvernement après les élections du mois d’octobre :</a:t>
            </a:r>
            <a:endParaRPr lang="fr-LU" sz="1200" dirty="0"/>
          </a:p>
          <a:p>
            <a:r>
              <a:rPr lang="fr-FR" sz="1200" b="1" dirty="0" smtClean="0"/>
              <a:t>Question </a:t>
            </a:r>
            <a:r>
              <a:rPr lang="fr-FR" sz="1200" b="1" dirty="0"/>
              <a:t>6:</a:t>
            </a:r>
            <a:endParaRPr lang="fr-LU" sz="1200" dirty="0"/>
          </a:p>
          <a:p>
            <a:pPr lvl="0"/>
            <a:r>
              <a:rPr lang="fr-FR" sz="1200" dirty="0"/>
              <a:t> à veiller à une formation continue adéquate, correspondant aux besoins des administrations et services et à consulter à ce sujet l’Association Générale des Cadres ainsi que les représentations du personnel ?</a:t>
            </a:r>
            <a:endParaRPr lang="fr-LU" sz="1200" dirty="0"/>
          </a:p>
          <a:p>
            <a:r>
              <a:rPr lang="fr-FR" sz="1200" b="1" dirty="0"/>
              <a:t>Question 7 :</a:t>
            </a:r>
            <a:endParaRPr lang="fr-LU" sz="1200" dirty="0"/>
          </a:p>
          <a:p>
            <a:pPr lvl="0"/>
            <a:r>
              <a:rPr lang="fr-FR" sz="1200" dirty="0"/>
              <a:t> à faire en sorte que tous les établissements publics de l'Etat appliquent la législation relative aux traitements par analogie à la pratique des administrations et services de l'Etat?</a:t>
            </a:r>
            <a:endParaRPr lang="fr-LU" sz="1200" dirty="0"/>
          </a:p>
          <a:p>
            <a:r>
              <a:rPr lang="fr-FR" sz="1200" b="1" dirty="0" smtClean="0"/>
              <a:t>Question </a:t>
            </a:r>
            <a:r>
              <a:rPr lang="fr-FR" sz="1200" b="1" dirty="0"/>
              <a:t>8 : </a:t>
            </a:r>
            <a:endParaRPr lang="fr-LU" sz="1200" dirty="0"/>
          </a:p>
          <a:p>
            <a:pPr lvl="0"/>
            <a:r>
              <a:rPr lang="fr-FR" sz="1200" dirty="0"/>
              <a:t> à considérer comme permanent la disposition prévoyant que pour les fonctionnaires de l'Etat du groupe de traitement B1 il faut entendre par groupe de traitement immédiatement supérieur au leur, le groupe de traitement A1? ( Art. 2.(5) et art. 16  de la loi du 25 mars 2015 fixant les conditions et modalités de l'accès du fonctionnaire à un groupe de traitement supérieur au sien).</a:t>
            </a:r>
            <a:endParaRPr lang="fr-LU" sz="1200" dirty="0"/>
          </a:p>
          <a:p>
            <a:r>
              <a:rPr lang="fr-FR" sz="1200" b="1" dirty="0"/>
              <a:t>Question 9:</a:t>
            </a:r>
            <a:endParaRPr lang="fr-LU" sz="1200" dirty="0"/>
          </a:p>
          <a:p>
            <a:pPr lvl="0"/>
            <a:r>
              <a:rPr lang="fr-FR" sz="1200" dirty="0"/>
              <a:t> à abolir le caractère transitoire  et à transformer le  mécanisme temporaire de changement de groupe en mécanisme complémentaire de changement de groupe garantissant ainsi une transition fluide et permanente entre les groupes de traitement B1 et A2 ? (Art. 54 de la loi sur les traitements)</a:t>
            </a:r>
            <a:endParaRPr lang="fr-LU" sz="1200" dirty="0"/>
          </a:p>
          <a:p>
            <a:pPr marL="457200" indent="-457200">
              <a:buAutoNum type="arabicParenR"/>
            </a:pPr>
            <a:endParaRPr lang="de-LU" sz="1400" dirty="0" smtClean="0"/>
          </a:p>
          <a:p>
            <a:pPr marL="457200" indent="-457200">
              <a:buAutoNum type="arabicParenR"/>
            </a:pPr>
            <a:endParaRPr lang="de-LU" sz="1400" dirty="0" smtClean="0"/>
          </a:p>
          <a:p>
            <a:pPr marL="457200" indent="-457200">
              <a:buAutoNum type="arabicParenR"/>
            </a:pPr>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263156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5539978"/>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smtClean="0"/>
              <a:t>Question </a:t>
            </a:r>
            <a:r>
              <a:rPr lang="fr-FR" sz="1400" b="1" dirty="0"/>
              <a:t>1:</a:t>
            </a:r>
            <a:endParaRPr lang="fr-LU" sz="1400" dirty="0"/>
          </a:p>
          <a:p>
            <a:pPr lvl="0"/>
            <a:r>
              <a:rPr lang="fr-FR" sz="1400" dirty="0"/>
              <a:t>à veiller à ce que les attributions et missions qui étaient traditionnellement confiées aux fonctionnaires du groupe de traitement B1, ne soient pas transférées ni à des employés de l’Etat, ni à des fonctionnaires relevant d’un autre groupe de traitement ?</a:t>
            </a:r>
            <a:endParaRPr lang="fr-LU" sz="1400" dirty="0"/>
          </a:p>
          <a:p>
            <a:endParaRPr lang="de-LU" sz="1400" dirty="0" smtClean="0"/>
          </a:p>
          <a:p>
            <a:r>
              <a:rPr lang="de-LU" sz="1400" dirty="0" smtClean="0"/>
              <a:t>CSV:        	- </a:t>
            </a:r>
            <a:r>
              <a:rPr lang="de-LU" sz="1400" dirty="0" err="1" smtClean="0"/>
              <a:t>Qualificatiounen</a:t>
            </a:r>
            <a:r>
              <a:rPr lang="de-LU" sz="1400" dirty="0" smtClean="0"/>
              <a:t> </a:t>
            </a:r>
            <a:r>
              <a:rPr lang="de-LU" sz="1400" dirty="0" err="1" smtClean="0"/>
              <a:t>hun</a:t>
            </a:r>
            <a:r>
              <a:rPr lang="de-LU" sz="1400" dirty="0" smtClean="0"/>
              <a:t> </a:t>
            </a:r>
            <a:r>
              <a:rPr lang="de-LU" sz="1400" dirty="0" err="1" smtClean="0"/>
              <a:t>geännert</a:t>
            </a:r>
            <a:r>
              <a:rPr lang="de-LU" sz="1400" dirty="0" smtClean="0"/>
              <a:t>, also brauch </a:t>
            </a:r>
            <a:r>
              <a:rPr lang="de-LU" sz="1400" dirty="0" err="1" smtClean="0"/>
              <a:t>een</a:t>
            </a:r>
            <a:r>
              <a:rPr lang="de-LU" sz="1400" dirty="0" smtClean="0"/>
              <a:t> </a:t>
            </a:r>
            <a:r>
              <a:rPr lang="de-LU" sz="1400" dirty="0" err="1" smtClean="0"/>
              <a:t>mei</a:t>
            </a:r>
            <a:r>
              <a:rPr lang="de-LU" sz="1400" dirty="0" smtClean="0"/>
              <a:t> </a:t>
            </a:r>
            <a:r>
              <a:rPr lang="de-LU" sz="1400" dirty="0" err="1" smtClean="0"/>
              <a:t>spezialiseiert</a:t>
            </a:r>
            <a:r>
              <a:rPr lang="de-LU" sz="1400" dirty="0" smtClean="0"/>
              <a:t> </a:t>
            </a:r>
            <a:r>
              <a:rPr lang="de-LU" sz="1400" dirty="0" err="1" smtClean="0"/>
              <a:t>Leit</a:t>
            </a:r>
            <a:endParaRPr lang="de-LU" sz="1400" dirty="0" smtClean="0"/>
          </a:p>
          <a:p>
            <a:r>
              <a:rPr lang="de-LU" sz="1400" dirty="0"/>
              <a:t>	</a:t>
            </a:r>
            <a:r>
              <a:rPr lang="de-LU" sz="1400" dirty="0" smtClean="0"/>
              <a:t>- </a:t>
            </a:r>
            <a:r>
              <a:rPr lang="de-LU" sz="1400" dirty="0" err="1" smtClean="0"/>
              <a:t>D‘Tâchen</a:t>
            </a:r>
            <a:r>
              <a:rPr lang="de-LU" sz="1400" dirty="0" smtClean="0"/>
              <a:t> </a:t>
            </a:r>
            <a:r>
              <a:rPr lang="de-LU" sz="1400" dirty="0" err="1" smtClean="0"/>
              <a:t>gin</a:t>
            </a:r>
            <a:r>
              <a:rPr lang="de-LU" sz="1400" dirty="0" smtClean="0"/>
              <a:t> </a:t>
            </a:r>
            <a:r>
              <a:rPr lang="de-LU" sz="1400" dirty="0" err="1" smtClean="0"/>
              <a:t>mei</a:t>
            </a:r>
            <a:r>
              <a:rPr lang="de-LU" sz="1400" dirty="0" smtClean="0"/>
              <a:t> komplex </a:t>
            </a:r>
            <a:r>
              <a:rPr lang="de-LU" sz="1400" dirty="0" smtClean="0">
                <a:sym typeface="Wingdings" panose="05000000000000000000" pitchFamily="2" charset="2"/>
              </a:rPr>
              <a:t> </a:t>
            </a:r>
            <a:r>
              <a:rPr lang="de-LU" sz="1400" dirty="0" err="1" smtClean="0">
                <a:sym typeface="Wingdings" panose="05000000000000000000" pitchFamily="2" charset="2"/>
              </a:rPr>
              <a:t>formations</a:t>
            </a:r>
            <a:r>
              <a:rPr lang="de-LU" sz="1400" dirty="0" smtClean="0">
                <a:sym typeface="Wingdings" panose="05000000000000000000" pitchFamily="2" charset="2"/>
              </a:rPr>
              <a:t> </a:t>
            </a:r>
            <a:r>
              <a:rPr lang="de-LU" sz="1400" dirty="0" err="1" smtClean="0">
                <a:sym typeface="Wingdings" panose="05000000000000000000" pitchFamily="2" charset="2"/>
              </a:rPr>
              <a:t>spécialisés</a:t>
            </a:r>
            <a:endParaRPr lang="de-LU" sz="1400" dirty="0" smtClean="0"/>
          </a:p>
          <a:p>
            <a:r>
              <a:rPr lang="de-LU" sz="1400" dirty="0"/>
              <a:t>	</a:t>
            </a:r>
            <a:r>
              <a:rPr lang="de-LU" sz="1400" dirty="0" smtClean="0"/>
              <a:t>- Si </a:t>
            </a:r>
            <a:r>
              <a:rPr lang="de-LU" sz="1400" dirty="0" err="1" smtClean="0"/>
              <a:t>soen</a:t>
            </a:r>
            <a:r>
              <a:rPr lang="de-LU" sz="1400" dirty="0" smtClean="0"/>
              <a:t> </a:t>
            </a:r>
            <a:r>
              <a:rPr lang="de-LU" sz="1400" dirty="0" err="1" smtClean="0"/>
              <a:t>contraintes</a:t>
            </a:r>
            <a:r>
              <a:rPr lang="de-LU" sz="1400" dirty="0" smtClean="0"/>
              <a:t> </a:t>
            </a:r>
            <a:r>
              <a:rPr lang="de-LU" sz="1400" dirty="0" err="1" smtClean="0"/>
              <a:t>budgétaires</a:t>
            </a:r>
            <a:r>
              <a:rPr lang="de-LU" sz="1400" dirty="0" smtClean="0"/>
              <a:t> </a:t>
            </a:r>
            <a:r>
              <a:rPr lang="de-LU" sz="1400" dirty="0" err="1" smtClean="0"/>
              <a:t>gengen</a:t>
            </a:r>
            <a:r>
              <a:rPr lang="de-LU" sz="1400" dirty="0" smtClean="0"/>
              <a:t> den </a:t>
            </a:r>
            <a:r>
              <a:rPr lang="de-LU" sz="1400" dirty="0" err="1" smtClean="0"/>
              <a:t>transfert</a:t>
            </a:r>
            <a:r>
              <a:rPr lang="de-LU" sz="1400" dirty="0" smtClean="0"/>
              <a:t> </a:t>
            </a:r>
            <a:r>
              <a:rPr lang="de-LU" sz="1400" dirty="0" err="1" smtClean="0"/>
              <a:t>vun</a:t>
            </a:r>
            <a:r>
              <a:rPr lang="de-LU" sz="1400" dirty="0" smtClean="0"/>
              <a:t> </a:t>
            </a:r>
            <a:r>
              <a:rPr lang="de-LU" sz="1400" dirty="0" err="1" smtClean="0"/>
              <a:t>attributiounen</a:t>
            </a:r>
            <a:r>
              <a:rPr lang="de-LU" sz="1400" dirty="0" smtClean="0"/>
              <a:t> </a:t>
            </a:r>
            <a:r>
              <a:rPr lang="de-LU" sz="1400" dirty="0" err="1" smtClean="0"/>
              <a:t>vum</a:t>
            </a:r>
            <a:r>
              <a:rPr lang="de-LU" sz="1400" dirty="0" smtClean="0"/>
              <a:t>  	B1 an den A bremsen</a:t>
            </a:r>
          </a:p>
          <a:p>
            <a:r>
              <a:rPr lang="de-LU" sz="1400" dirty="0" err="1" smtClean="0"/>
              <a:t>Déi</a:t>
            </a:r>
            <a:r>
              <a:rPr lang="de-LU" sz="1400" dirty="0" smtClean="0"/>
              <a:t> </a:t>
            </a:r>
            <a:r>
              <a:rPr lang="de-LU" sz="1400" dirty="0" err="1" smtClean="0"/>
              <a:t>gréng</a:t>
            </a:r>
            <a:r>
              <a:rPr lang="de-LU" sz="1400" dirty="0" smtClean="0"/>
              <a:t>	- „</a:t>
            </a:r>
            <a:r>
              <a:rPr lang="de-LU" sz="1400" dirty="0" err="1" smtClean="0"/>
              <a:t>une</a:t>
            </a:r>
            <a:r>
              <a:rPr lang="de-LU" sz="1400" dirty="0" smtClean="0"/>
              <a:t> </a:t>
            </a:r>
            <a:r>
              <a:rPr lang="de-LU" sz="1400" dirty="0" err="1" smtClean="0"/>
              <a:t>certaine</a:t>
            </a:r>
            <a:r>
              <a:rPr lang="de-LU" sz="1400" dirty="0" smtClean="0"/>
              <a:t> </a:t>
            </a:r>
            <a:r>
              <a:rPr lang="de-LU" sz="1400" dirty="0" err="1" smtClean="0"/>
              <a:t>flexibilité</a:t>
            </a:r>
            <a:r>
              <a:rPr lang="de-LU" sz="1400" dirty="0" smtClean="0"/>
              <a:t> </a:t>
            </a:r>
            <a:r>
              <a:rPr lang="de-LU" sz="1400" dirty="0" err="1" smtClean="0"/>
              <a:t>est</a:t>
            </a:r>
            <a:r>
              <a:rPr lang="de-LU" sz="1400" dirty="0" smtClean="0"/>
              <a:t> </a:t>
            </a:r>
            <a:r>
              <a:rPr lang="de-LU" sz="1400" dirty="0" err="1" smtClean="0"/>
              <a:t>requise</a:t>
            </a:r>
            <a:r>
              <a:rPr lang="de-LU" sz="1400" dirty="0" smtClean="0"/>
              <a:t>“</a:t>
            </a:r>
          </a:p>
          <a:p>
            <a:r>
              <a:rPr lang="de-LU" sz="1400" dirty="0"/>
              <a:t>	</a:t>
            </a:r>
            <a:r>
              <a:rPr lang="de-LU" sz="1400" dirty="0" smtClean="0"/>
              <a:t>- „</a:t>
            </a:r>
            <a:r>
              <a:rPr lang="de-LU" sz="1400" dirty="0" err="1" smtClean="0"/>
              <a:t>Toutefois</a:t>
            </a:r>
            <a:r>
              <a:rPr lang="de-LU" sz="1400" dirty="0" smtClean="0"/>
              <a:t> </a:t>
            </a:r>
            <a:r>
              <a:rPr lang="de-LU" sz="1400" dirty="0" err="1" smtClean="0"/>
              <a:t>un</a:t>
            </a:r>
            <a:r>
              <a:rPr lang="de-LU" sz="1400" dirty="0" smtClean="0"/>
              <a:t> </a:t>
            </a:r>
            <a:r>
              <a:rPr lang="de-LU" sz="1400" dirty="0" err="1" smtClean="0"/>
              <a:t>transfert</a:t>
            </a:r>
            <a:r>
              <a:rPr lang="de-LU" sz="1400" dirty="0" smtClean="0"/>
              <a:t> </a:t>
            </a:r>
            <a:r>
              <a:rPr lang="de-LU" sz="1400" dirty="0" err="1" smtClean="0"/>
              <a:t>d‘attributions</a:t>
            </a:r>
            <a:r>
              <a:rPr lang="de-LU" sz="1400" dirty="0" smtClean="0"/>
              <a:t> ne </a:t>
            </a:r>
            <a:r>
              <a:rPr lang="de-LU" sz="1400" dirty="0" err="1" smtClean="0"/>
              <a:t>doit</a:t>
            </a:r>
            <a:r>
              <a:rPr lang="de-LU" sz="1400" dirty="0" smtClean="0"/>
              <a:t> </a:t>
            </a:r>
            <a:r>
              <a:rPr lang="de-LU" sz="1400" dirty="0" err="1" smtClean="0"/>
              <a:t>pas</a:t>
            </a:r>
            <a:r>
              <a:rPr lang="de-LU" sz="1400" dirty="0" smtClean="0"/>
              <a:t> </a:t>
            </a:r>
            <a:r>
              <a:rPr lang="de-LU" sz="1400" dirty="0" err="1" smtClean="0"/>
              <a:t>être</a:t>
            </a:r>
            <a:r>
              <a:rPr lang="de-LU" sz="1400" dirty="0" smtClean="0"/>
              <a:t> la </a:t>
            </a:r>
            <a:r>
              <a:rPr lang="de-LU" sz="1400" dirty="0" err="1" smtClean="0"/>
              <a:t>règle</a:t>
            </a:r>
            <a:r>
              <a:rPr lang="de-LU" sz="1400" dirty="0" smtClean="0"/>
              <a:t>“</a:t>
            </a:r>
          </a:p>
          <a:p>
            <a:r>
              <a:rPr lang="de-LU" sz="1400" dirty="0"/>
              <a:t>	</a:t>
            </a:r>
            <a:r>
              <a:rPr lang="de-LU" sz="1400" dirty="0" smtClean="0"/>
              <a:t>- </a:t>
            </a:r>
            <a:r>
              <a:rPr lang="de-LU" sz="1400" dirty="0" err="1" smtClean="0"/>
              <a:t>Définir</a:t>
            </a:r>
            <a:r>
              <a:rPr lang="de-LU" sz="1400" dirty="0" smtClean="0"/>
              <a:t> les </a:t>
            </a:r>
            <a:r>
              <a:rPr lang="de-LU" sz="1400" dirty="0" err="1" smtClean="0"/>
              <a:t>tâches</a:t>
            </a:r>
            <a:r>
              <a:rPr lang="de-LU" sz="1400" dirty="0" smtClean="0"/>
              <a:t> et </a:t>
            </a:r>
            <a:r>
              <a:rPr lang="de-LU" sz="1400" dirty="0" err="1" smtClean="0"/>
              <a:t>attributions</a:t>
            </a:r>
            <a:r>
              <a:rPr lang="de-LU" sz="1400" dirty="0" smtClean="0"/>
              <a:t> </a:t>
            </a:r>
            <a:r>
              <a:rPr lang="de-LU" sz="1400" dirty="0" err="1" smtClean="0"/>
              <a:t>clairement</a:t>
            </a:r>
            <a:r>
              <a:rPr lang="de-LU" sz="1400" dirty="0" smtClean="0"/>
              <a:t> </a:t>
            </a:r>
            <a:r>
              <a:rPr lang="de-LU" sz="1400" dirty="0" err="1" smtClean="0"/>
              <a:t>dans</a:t>
            </a:r>
            <a:r>
              <a:rPr lang="de-LU" sz="1400" dirty="0" smtClean="0"/>
              <a:t> les </a:t>
            </a:r>
            <a:r>
              <a:rPr lang="de-LU" sz="1400" dirty="0" err="1" smtClean="0"/>
              <a:t>organigrammes</a:t>
            </a:r>
            <a:endParaRPr lang="de-LU" sz="1400" dirty="0" smtClean="0"/>
          </a:p>
          <a:p>
            <a:r>
              <a:rPr lang="de-LU" sz="1400" dirty="0" err="1" smtClean="0"/>
              <a:t>Dèi</a:t>
            </a:r>
            <a:r>
              <a:rPr lang="de-LU" sz="1400" dirty="0" smtClean="0"/>
              <a:t> </a:t>
            </a:r>
            <a:r>
              <a:rPr lang="de-LU" sz="1400" dirty="0" err="1" smtClean="0"/>
              <a:t>Lénk</a:t>
            </a:r>
            <a:r>
              <a:rPr lang="de-LU" sz="1400" dirty="0" smtClean="0"/>
              <a:t>	- „</a:t>
            </a:r>
            <a:r>
              <a:rPr lang="de-LU" sz="1400" dirty="0" err="1" smtClean="0"/>
              <a:t>Absolument</a:t>
            </a:r>
            <a:r>
              <a:rPr lang="de-LU" sz="1400" dirty="0" smtClean="0"/>
              <a:t>. „ </a:t>
            </a:r>
            <a:r>
              <a:rPr lang="de-LU" sz="1400" dirty="0" smtClean="0">
                <a:sym typeface="Wingdings" panose="05000000000000000000" pitchFamily="2" charset="2"/>
              </a:rPr>
              <a:t> </a:t>
            </a:r>
            <a:r>
              <a:rPr lang="de-LU" sz="1400" dirty="0" err="1" smtClean="0">
                <a:sym typeface="Wingdings" panose="05000000000000000000" pitchFamily="2" charset="2"/>
              </a:rPr>
              <a:t>dumping</a:t>
            </a:r>
            <a:r>
              <a:rPr lang="de-LU" sz="1400" dirty="0" smtClean="0">
                <a:sym typeface="Wingdings" panose="05000000000000000000" pitchFamily="2" charset="2"/>
              </a:rPr>
              <a:t> </a:t>
            </a:r>
            <a:r>
              <a:rPr lang="de-LU" sz="1400" dirty="0" err="1" smtClean="0">
                <a:sym typeface="Wingdings" panose="05000000000000000000" pitchFamily="2" charset="2"/>
              </a:rPr>
              <a:t>social</a:t>
            </a:r>
            <a:endParaRPr lang="de-LU" sz="1400" dirty="0" smtClean="0"/>
          </a:p>
          <a:p>
            <a:endParaRPr lang="de-LU" sz="1400" dirty="0" smtClean="0"/>
          </a:p>
          <a:p>
            <a:r>
              <a:rPr lang="de-LU" sz="1400" dirty="0" smtClean="0"/>
              <a:t>DP	- „</a:t>
            </a:r>
            <a:r>
              <a:rPr lang="de-LU" sz="1400" dirty="0" err="1" smtClean="0"/>
              <a:t>il</a:t>
            </a:r>
            <a:r>
              <a:rPr lang="de-LU" sz="1400" dirty="0" smtClean="0"/>
              <a:t> </a:t>
            </a:r>
            <a:r>
              <a:rPr lang="de-LU" sz="1400" dirty="0" err="1" smtClean="0"/>
              <a:t>relève</a:t>
            </a:r>
            <a:r>
              <a:rPr lang="de-LU" sz="1400" dirty="0" smtClean="0"/>
              <a:t> de la </a:t>
            </a:r>
            <a:r>
              <a:rPr lang="de-LU" sz="1400" dirty="0" err="1" smtClean="0"/>
              <a:t>compétence</a:t>
            </a:r>
            <a:r>
              <a:rPr lang="de-LU" sz="1400" dirty="0" smtClean="0"/>
              <a:t> … du </a:t>
            </a:r>
            <a:r>
              <a:rPr lang="de-LU" sz="1400" dirty="0" err="1" smtClean="0"/>
              <a:t>chef</a:t>
            </a:r>
            <a:r>
              <a:rPr lang="de-LU" sz="1400" dirty="0" smtClean="0"/>
              <a:t> </a:t>
            </a:r>
            <a:r>
              <a:rPr lang="de-LU" sz="1400" dirty="0" err="1" smtClean="0"/>
              <a:t>d‘administration</a:t>
            </a:r>
            <a:r>
              <a:rPr lang="de-LU" sz="1400" dirty="0" smtClean="0"/>
              <a:t> </a:t>
            </a:r>
            <a:r>
              <a:rPr lang="de-LU" sz="1400" dirty="0" err="1" smtClean="0"/>
              <a:t>d‘organiser</a:t>
            </a:r>
            <a:r>
              <a:rPr lang="de-LU" sz="1400" dirty="0" smtClean="0"/>
              <a:t> les </a:t>
            </a:r>
            <a:r>
              <a:rPr lang="de-LU" sz="1400" dirty="0" err="1" smtClean="0"/>
              <a:t>missions</a:t>
            </a:r>
            <a:r>
              <a:rPr lang="de-LU" sz="1400" dirty="0" smtClean="0"/>
              <a:t> 		et </a:t>
            </a:r>
            <a:r>
              <a:rPr lang="de-LU" sz="1400" dirty="0" err="1" smtClean="0"/>
              <a:t>tâches</a:t>
            </a:r>
            <a:r>
              <a:rPr lang="de-LU" sz="1400" dirty="0" smtClean="0"/>
              <a:t> de </a:t>
            </a:r>
            <a:r>
              <a:rPr lang="de-LU" sz="1400" dirty="0" err="1" smtClean="0"/>
              <a:t>telle</a:t>
            </a:r>
            <a:r>
              <a:rPr lang="de-LU" sz="1400" dirty="0" smtClean="0"/>
              <a:t> </a:t>
            </a:r>
            <a:r>
              <a:rPr lang="de-LU" sz="1400" dirty="0" err="1" smtClean="0"/>
              <a:t>manière</a:t>
            </a:r>
            <a:r>
              <a:rPr lang="de-LU" sz="1400" dirty="0" smtClean="0"/>
              <a:t> à </a:t>
            </a:r>
            <a:r>
              <a:rPr lang="de-LU" sz="1400" dirty="0" err="1" smtClean="0"/>
              <a:t>ce</a:t>
            </a:r>
            <a:r>
              <a:rPr lang="de-LU" sz="1400" dirty="0" smtClean="0"/>
              <a:t> </a:t>
            </a:r>
            <a:r>
              <a:rPr lang="de-LU" sz="1400" dirty="0" err="1" smtClean="0"/>
              <a:t>que</a:t>
            </a:r>
            <a:r>
              <a:rPr lang="de-LU" sz="1400" dirty="0" smtClean="0"/>
              <a:t> le </a:t>
            </a:r>
            <a:r>
              <a:rPr lang="de-LU" sz="1400" dirty="0" err="1" smtClean="0"/>
              <a:t>service</a:t>
            </a:r>
            <a:r>
              <a:rPr lang="de-LU" sz="1400" dirty="0" smtClean="0"/>
              <a:t> </a:t>
            </a:r>
            <a:r>
              <a:rPr lang="de-LU" sz="1400" dirty="0" err="1" smtClean="0"/>
              <a:t>fonctionne</a:t>
            </a:r>
            <a:r>
              <a:rPr lang="de-LU" sz="1400" dirty="0" smtClean="0"/>
              <a:t> de la </a:t>
            </a:r>
            <a:r>
              <a:rPr lang="de-LU" sz="1400" dirty="0" err="1" smtClean="0"/>
              <a:t>meilleure</a:t>
            </a:r>
            <a:r>
              <a:rPr lang="de-LU" sz="1400" dirty="0" smtClean="0"/>
              <a:t> </a:t>
            </a:r>
            <a:r>
              <a:rPr lang="de-LU" sz="1400" dirty="0" err="1" smtClean="0"/>
              <a:t>façon</a:t>
            </a:r>
            <a:r>
              <a:rPr lang="de-LU" sz="1400" dirty="0" smtClean="0"/>
              <a:t> 	</a:t>
            </a:r>
            <a:r>
              <a:rPr lang="de-LU" sz="1400" dirty="0" err="1" smtClean="0"/>
              <a:t>possible</a:t>
            </a:r>
            <a:r>
              <a:rPr lang="de-LU" sz="1400" dirty="0" smtClean="0"/>
              <a:t>.“</a:t>
            </a:r>
          </a:p>
          <a:p>
            <a:endParaRPr lang="de-LU" sz="1400" dirty="0"/>
          </a:p>
          <a:p>
            <a:endParaRPr lang="de-LU" sz="1400" dirty="0" smtClean="0"/>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3494569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5109091"/>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2:</a:t>
            </a:r>
            <a:r>
              <a:rPr lang="fr-FR" sz="1400" dirty="0"/>
              <a:t> </a:t>
            </a:r>
            <a:endParaRPr lang="fr-LU" sz="1400" dirty="0"/>
          </a:p>
          <a:p>
            <a:pPr lvl="0"/>
            <a:r>
              <a:rPr lang="fr-FR" sz="1400" dirty="0"/>
              <a:t>de façon générale, à limiter le recrutement d’employés aux seuls cas, où il est impossible de pourvoir à un besoin spécifique moyennant le recrutement d’un fonctionnaire ou d’un fonctionnaire-stagiaire?</a:t>
            </a:r>
            <a:endParaRPr lang="fr-LU" sz="1400" dirty="0"/>
          </a:p>
          <a:p>
            <a:endParaRPr lang="de-LU" sz="1400" dirty="0" smtClean="0"/>
          </a:p>
          <a:p>
            <a:r>
              <a:rPr lang="de-LU" sz="1400" dirty="0" smtClean="0"/>
              <a:t>CSV:        	- „Le </a:t>
            </a:r>
            <a:r>
              <a:rPr lang="de-LU" sz="1400" dirty="0" err="1" smtClean="0"/>
              <a:t>recrutement</a:t>
            </a:r>
            <a:r>
              <a:rPr lang="de-LU" sz="1400" dirty="0" smtClean="0"/>
              <a:t> </a:t>
            </a:r>
            <a:r>
              <a:rPr lang="de-LU" sz="1400" dirty="0" err="1" smtClean="0"/>
              <a:t>d‘employés</a:t>
            </a:r>
            <a:r>
              <a:rPr lang="de-LU" sz="1400" dirty="0" smtClean="0"/>
              <a:t> </a:t>
            </a:r>
            <a:r>
              <a:rPr lang="de-LU" sz="1400" dirty="0" err="1" smtClean="0"/>
              <a:t>doit</a:t>
            </a:r>
            <a:r>
              <a:rPr lang="de-LU" sz="1400" dirty="0" smtClean="0"/>
              <a:t> se </a:t>
            </a:r>
            <a:r>
              <a:rPr lang="de-LU" sz="1400" dirty="0" err="1" smtClean="0"/>
              <a:t>limiter</a:t>
            </a:r>
            <a:r>
              <a:rPr lang="de-LU" sz="1400" dirty="0" smtClean="0"/>
              <a:t> </a:t>
            </a:r>
            <a:r>
              <a:rPr lang="de-LU" sz="1400" dirty="0" err="1" smtClean="0"/>
              <a:t>aux</a:t>
            </a:r>
            <a:r>
              <a:rPr lang="de-LU" sz="1400" dirty="0" smtClean="0"/>
              <a:t> </a:t>
            </a:r>
            <a:r>
              <a:rPr lang="de-LU" sz="1400" dirty="0" err="1" smtClean="0"/>
              <a:t>cas</a:t>
            </a:r>
            <a:r>
              <a:rPr lang="de-LU" sz="1400" dirty="0" smtClean="0"/>
              <a:t> </a:t>
            </a:r>
            <a:r>
              <a:rPr lang="de-LU" sz="1400" dirty="0" err="1" smtClean="0"/>
              <a:t>où</a:t>
            </a:r>
            <a:r>
              <a:rPr lang="de-LU" sz="1400" dirty="0" smtClean="0"/>
              <a:t> </a:t>
            </a:r>
            <a:r>
              <a:rPr lang="de-LU" sz="1400" dirty="0" err="1" smtClean="0"/>
              <a:t>il</a:t>
            </a:r>
            <a:r>
              <a:rPr lang="de-LU" sz="1400" dirty="0" smtClean="0"/>
              <a:t> </a:t>
            </a:r>
            <a:r>
              <a:rPr lang="de-LU" sz="1400" dirty="0" err="1" smtClean="0"/>
              <a:t>s‘avère</a:t>
            </a:r>
            <a:r>
              <a:rPr lang="de-LU" sz="1400" dirty="0" smtClean="0"/>
              <a:t> </a:t>
            </a:r>
            <a:r>
              <a:rPr lang="de-LU" sz="1400" dirty="0" err="1" smtClean="0"/>
              <a:t>difficile</a:t>
            </a:r>
            <a:r>
              <a:rPr lang="de-LU" sz="1400" dirty="0" smtClean="0"/>
              <a:t> de 	</a:t>
            </a:r>
            <a:r>
              <a:rPr lang="de-LU" sz="1400" dirty="0" err="1" smtClean="0"/>
              <a:t>pourvoir</a:t>
            </a:r>
            <a:r>
              <a:rPr lang="de-LU" sz="1400" dirty="0" smtClean="0"/>
              <a:t> à </a:t>
            </a:r>
            <a:r>
              <a:rPr lang="de-LU" sz="1400" dirty="0" err="1" smtClean="0"/>
              <a:t>un</a:t>
            </a:r>
            <a:r>
              <a:rPr lang="de-LU" sz="1400" dirty="0" smtClean="0"/>
              <a:t> </a:t>
            </a:r>
            <a:r>
              <a:rPr lang="de-LU" sz="1400" dirty="0" err="1" smtClean="0"/>
              <a:t>besoin</a:t>
            </a:r>
            <a:r>
              <a:rPr lang="de-LU" sz="1400" dirty="0" smtClean="0"/>
              <a:t> </a:t>
            </a:r>
            <a:r>
              <a:rPr lang="de-LU" sz="1400" dirty="0" err="1" smtClean="0"/>
              <a:t>spécifique</a:t>
            </a:r>
            <a:r>
              <a:rPr lang="de-LU" sz="1400" dirty="0" smtClean="0"/>
              <a:t> </a:t>
            </a:r>
            <a:r>
              <a:rPr lang="de-LU" sz="1400" dirty="0" err="1" smtClean="0"/>
              <a:t>moyennant</a:t>
            </a:r>
            <a:r>
              <a:rPr lang="de-LU" sz="1400" dirty="0" smtClean="0"/>
              <a:t> le </a:t>
            </a:r>
            <a:r>
              <a:rPr lang="de-LU" sz="1400" dirty="0" err="1" smtClean="0"/>
              <a:t>recrutement</a:t>
            </a:r>
            <a:r>
              <a:rPr lang="de-LU" sz="1400" dirty="0" smtClean="0"/>
              <a:t> </a:t>
            </a:r>
            <a:r>
              <a:rPr lang="de-LU" sz="1400" dirty="0" err="1" smtClean="0"/>
              <a:t>d‘un</a:t>
            </a:r>
            <a:r>
              <a:rPr lang="de-LU" sz="1400" dirty="0" smtClean="0"/>
              <a:t> </a:t>
            </a:r>
            <a:r>
              <a:rPr lang="de-LU" sz="1400" dirty="0" err="1" smtClean="0"/>
              <a:t>fonctionnaire</a:t>
            </a:r>
            <a:r>
              <a:rPr lang="de-LU" sz="1400" dirty="0" smtClean="0"/>
              <a:t>“</a:t>
            </a:r>
            <a:endParaRPr lang="de-LU" sz="1400" dirty="0"/>
          </a:p>
          <a:p>
            <a:r>
              <a:rPr lang="de-LU" sz="1400" dirty="0" smtClean="0"/>
              <a:t>	- </a:t>
            </a:r>
            <a:r>
              <a:rPr lang="de-LU" sz="1400" dirty="0" err="1" smtClean="0"/>
              <a:t>Fonctionnaire</a:t>
            </a:r>
            <a:r>
              <a:rPr lang="de-LU" sz="1400" dirty="0" smtClean="0"/>
              <a:t> </a:t>
            </a:r>
            <a:r>
              <a:rPr lang="de-LU" sz="1400" dirty="0" err="1" smtClean="0"/>
              <a:t>garantit</a:t>
            </a:r>
            <a:r>
              <a:rPr lang="de-LU" sz="1400" dirty="0" smtClean="0"/>
              <a:t> la </a:t>
            </a:r>
            <a:r>
              <a:rPr lang="de-LU" sz="1400" dirty="0" err="1" smtClean="0"/>
              <a:t>neutralité</a:t>
            </a:r>
            <a:r>
              <a:rPr lang="de-LU" sz="1400" dirty="0" smtClean="0"/>
              <a:t> des </a:t>
            </a:r>
            <a:r>
              <a:rPr lang="de-LU" sz="1400" dirty="0" err="1" smtClean="0"/>
              <a:t>service</a:t>
            </a:r>
            <a:r>
              <a:rPr lang="de-LU" sz="1400" dirty="0" smtClean="0"/>
              <a:t> </a:t>
            </a:r>
            <a:r>
              <a:rPr lang="de-LU" sz="1400" dirty="0" err="1" smtClean="0"/>
              <a:t>publics</a:t>
            </a:r>
            <a:r>
              <a:rPr lang="de-LU" sz="1400" dirty="0" smtClean="0"/>
              <a:t>.</a:t>
            </a:r>
          </a:p>
          <a:p>
            <a:r>
              <a:rPr lang="de-LU" sz="1400" dirty="0" err="1" smtClean="0"/>
              <a:t>Déi</a:t>
            </a:r>
            <a:r>
              <a:rPr lang="de-LU" sz="1400" dirty="0" smtClean="0"/>
              <a:t> </a:t>
            </a:r>
            <a:r>
              <a:rPr lang="de-LU" sz="1400" dirty="0" err="1" smtClean="0"/>
              <a:t>gréng</a:t>
            </a:r>
            <a:r>
              <a:rPr lang="de-LU" sz="1400" dirty="0" smtClean="0"/>
              <a:t>	- „OUI. “</a:t>
            </a:r>
          </a:p>
          <a:p>
            <a:r>
              <a:rPr lang="de-LU" sz="1400" dirty="0"/>
              <a:t>	</a:t>
            </a:r>
            <a:r>
              <a:rPr lang="de-LU" sz="1400" dirty="0" smtClean="0"/>
              <a:t>- Sauf </a:t>
            </a:r>
            <a:r>
              <a:rPr lang="de-LU" sz="1400" dirty="0" err="1" smtClean="0"/>
              <a:t>exceptions</a:t>
            </a:r>
            <a:r>
              <a:rPr lang="de-LU" sz="1400" dirty="0" smtClean="0"/>
              <a:t>, </a:t>
            </a:r>
            <a:r>
              <a:rPr lang="de-LU" sz="1400" dirty="0" err="1" smtClean="0"/>
              <a:t>p.ex</a:t>
            </a:r>
            <a:r>
              <a:rPr lang="de-LU" sz="1400" dirty="0" smtClean="0"/>
              <a:t>. </a:t>
            </a:r>
            <a:r>
              <a:rPr lang="de-LU" sz="1400" dirty="0" err="1" smtClean="0"/>
              <a:t>Compétence</a:t>
            </a:r>
            <a:r>
              <a:rPr lang="de-LU" sz="1400" dirty="0" smtClean="0"/>
              <a:t> rare, </a:t>
            </a:r>
            <a:r>
              <a:rPr lang="de-LU" sz="1400" dirty="0" err="1" smtClean="0"/>
              <a:t>urgence</a:t>
            </a:r>
            <a:r>
              <a:rPr lang="de-LU" sz="1400" dirty="0" smtClean="0"/>
              <a:t> </a:t>
            </a:r>
            <a:r>
              <a:rPr lang="de-LU" sz="1400" dirty="0" err="1" smtClean="0"/>
              <a:t>ou</a:t>
            </a:r>
            <a:r>
              <a:rPr lang="de-LU" sz="1400" dirty="0" smtClean="0"/>
              <a:t> manque de </a:t>
            </a:r>
            <a:r>
              <a:rPr lang="de-LU" sz="1400" dirty="0" err="1" smtClean="0"/>
              <a:t>candidat</a:t>
            </a:r>
            <a:r>
              <a:rPr lang="de-LU" sz="1400" dirty="0" smtClean="0"/>
              <a:t> 		</a:t>
            </a:r>
            <a:r>
              <a:rPr lang="de-LU" sz="1400" dirty="0" err="1" smtClean="0"/>
              <a:t>fonctionnaire</a:t>
            </a:r>
            <a:endParaRPr lang="de-LU" sz="1400" dirty="0" smtClean="0"/>
          </a:p>
          <a:p>
            <a:r>
              <a:rPr lang="de-LU" sz="1400" dirty="0"/>
              <a:t>	</a:t>
            </a:r>
            <a:r>
              <a:rPr lang="de-LU" sz="1400" dirty="0" smtClean="0"/>
              <a:t>- Grâce à la </a:t>
            </a:r>
            <a:r>
              <a:rPr lang="de-LU" sz="1400" dirty="0" err="1" smtClean="0"/>
              <a:t>réforme</a:t>
            </a:r>
            <a:r>
              <a:rPr lang="de-LU" sz="1400" dirty="0" smtClean="0"/>
              <a:t> du </a:t>
            </a:r>
            <a:r>
              <a:rPr lang="de-LU" sz="1400" dirty="0" err="1" smtClean="0"/>
              <a:t>concours</a:t>
            </a:r>
            <a:r>
              <a:rPr lang="de-LU" sz="1400" dirty="0" smtClean="0"/>
              <a:t> </a:t>
            </a:r>
            <a:r>
              <a:rPr lang="de-LU" sz="1400" dirty="0" err="1" smtClean="0"/>
              <a:t>il</a:t>
            </a:r>
            <a:r>
              <a:rPr lang="de-LU" sz="1400" dirty="0" smtClean="0"/>
              <a:t> </a:t>
            </a:r>
            <a:r>
              <a:rPr lang="de-LU" sz="1400" dirty="0" err="1" smtClean="0"/>
              <a:t>sera</a:t>
            </a:r>
            <a:r>
              <a:rPr lang="de-LU" sz="1400" dirty="0" smtClean="0"/>
              <a:t> plus </a:t>
            </a:r>
            <a:r>
              <a:rPr lang="de-LU" sz="1400" dirty="0" err="1" smtClean="0"/>
              <a:t>facile</a:t>
            </a:r>
            <a:r>
              <a:rPr lang="de-LU" sz="1400" dirty="0" smtClean="0"/>
              <a:t> de </a:t>
            </a:r>
            <a:r>
              <a:rPr lang="de-LU" sz="1400" dirty="0" err="1" smtClean="0"/>
              <a:t>trouver</a:t>
            </a:r>
            <a:r>
              <a:rPr lang="de-LU" sz="1400" dirty="0" smtClean="0"/>
              <a:t> des </a:t>
            </a:r>
            <a:r>
              <a:rPr lang="de-LU" sz="1400" dirty="0" err="1" smtClean="0"/>
              <a:t>fonctionnaires</a:t>
            </a:r>
            <a:endParaRPr lang="de-LU" sz="1400" dirty="0" smtClean="0"/>
          </a:p>
          <a:p>
            <a:r>
              <a:rPr lang="de-LU" sz="1400" dirty="0" err="1" smtClean="0"/>
              <a:t>Dèi</a:t>
            </a:r>
            <a:r>
              <a:rPr lang="de-LU" sz="1400" dirty="0" smtClean="0"/>
              <a:t> </a:t>
            </a:r>
            <a:r>
              <a:rPr lang="de-LU" sz="1400" dirty="0" err="1" smtClean="0"/>
              <a:t>Lénk</a:t>
            </a:r>
            <a:r>
              <a:rPr lang="de-LU" sz="1400" dirty="0" smtClean="0"/>
              <a:t>	- „</a:t>
            </a:r>
            <a:r>
              <a:rPr lang="de-LU" sz="1400" dirty="0" err="1" smtClean="0"/>
              <a:t>Absolument</a:t>
            </a:r>
            <a:r>
              <a:rPr lang="de-LU" sz="1400" dirty="0" smtClean="0"/>
              <a:t>. „ </a:t>
            </a:r>
            <a:r>
              <a:rPr lang="de-LU" sz="1400" dirty="0" smtClean="0">
                <a:sym typeface="Wingdings" panose="05000000000000000000" pitchFamily="2" charset="2"/>
              </a:rPr>
              <a:t> </a:t>
            </a:r>
            <a:r>
              <a:rPr lang="de-LU" sz="1400" dirty="0" err="1" smtClean="0">
                <a:sym typeface="Wingdings" panose="05000000000000000000" pitchFamily="2" charset="2"/>
              </a:rPr>
              <a:t>dumping</a:t>
            </a:r>
            <a:r>
              <a:rPr lang="de-LU" sz="1400" dirty="0" smtClean="0">
                <a:sym typeface="Wingdings" panose="05000000000000000000" pitchFamily="2" charset="2"/>
              </a:rPr>
              <a:t> </a:t>
            </a:r>
            <a:r>
              <a:rPr lang="de-LU" sz="1400" dirty="0" err="1" smtClean="0">
                <a:sym typeface="Wingdings" panose="05000000000000000000" pitchFamily="2" charset="2"/>
              </a:rPr>
              <a:t>social</a:t>
            </a:r>
            <a:endParaRPr lang="de-LU" sz="1400" dirty="0" smtClean="0"/>
          </a:p>
          <a:p>
            <a:endParaRPr lang="de-LU" sz="1400" dirty="0" smtClean="0"/>
          </a:p>
          <a:p>
            <a:r>
              <a:rPr lang="de-LU" sz="1400" dirty="0" smtClean="0"/>
              <a:t>DP	- </a:t>
            </a:r>
            <a:r>
              <a:rPr lang="de-LU" sz="1400" dirty="0" err="1" smtClean="0"/>
              <a:t>pour</a:t>
            </a:r>
            <a:r>
              <a:rPr lang="de-LU" sz="1400" dirty="0" smtClean="0"/>
              <a:t> </a:t>
            </a:r>
            <a:r>
              <a:rPr lang="de-LU" sz="1400" dirty="0" err="1" smtClean="0"/>
              <a:t>certaines</a:t>
            </a:r>
            <a:r>
              <a:rPr lang="de-LU" sz="1400" dirty="0" smtClean="0"/>
              <a:t> </a:t>
            </a:r>
            <a:r>
              <a:rPr lang="de-LU" sz="1400" dirty="0" err="1" smtClean="0"/>
              <a:t>missions</a:t>
            </a:r>
            <a:r>
              <a:rPr lang="de-LU" sz="1400" dirty="0" smtClean="0"/>
              <a:t> </a:t>
            </a:r>
            <a:r>
              <a:rPr lang="de-LU" sz="1400" dirty="0" err="1" smtClean="0"/>
              <a:t>il</a:t>
            </a:r>
            <a:r>
              <a:rPr lang="de-LU" sz="1400" dirty="0" smtClean="0"/>
              <a:t> </a:t>
            </a:r>
            <a:r>
              <a:rPr lang="de-LU" sz="1400" dirty="0" err="1" smtClean="0"/>
              <a:t>est</a:t>
            </a:r>
            <a:r>
              <a:rPr lang="de-LU" sz="1400" dirty="0" smtClean="0"/>
              <a:t> </a:t>
            </a:r>
            <a:r>
              <a:rPr lang="de-LU" sz="1400" dirty="0" err="1" smtClean="0"/>
              <a:t>élémentaire</a:t>
            </a:r>
            <a:r>
              <a:rPr lang="de-LU" sz="1400" dirty="0" smtClean="0"/>
              <a:t> </a:t>
            </a:r>
            <a:r>
              <a:rPr lang="de-LU" sz="1400" dirty="0" err="1" smtClean="0"/>
              <a:t>d‘engager</a:t>
            </a:r>
            <a:r>
              <a:rPr lang="de-LU" sz="1400" dirty="0" smtClean="0"/>
              <a:t> des </a:t>
            </a:r>
            <a:r>
              <a:rPr lang="de-LU" sz="1400" dirty="0" err="1" smtClean="0"/>
              <a:t>fonctionnaires</a:t>
            </a:r>
            <a:endParaRPr lang="de-LU" sz="1400" dirty="0" smtClean="0"/>
          </a:p>
          <a:p>
            <a:r>
              <a:rPr lang="de-LU" sz="1400" dirty="0"/>
              <a:t>	</a:t>
            </a:r>
            <a:r>
              <a:rPr lang="de-LU" sz="1400" dirty="0" smtClean="0"/>
              <a:t>- </a:t>
            </a:r>
            <a:r>
              <a:rPr lang="de-LU" sz="1400" dirty="0" err="1" smtClean="0"/>
              <a:t>réforme</a:t>
            </a:r>
            <a:r>
              <a:rPr lang="de-LU" sz="1400" dirty="0" smtClean="0"/>
              <a:t> de </a:t>
            </a:r>
            <a:r>
              <a:rPr lang="de-LU" sz="1400" dirty="0" err="1" smtClean="0"/>
              <a:t>l‘examen</a:t>
            </a:r>
            <a:r>
              <a:rPr lang="de-LU" sz="1400" dirty="0" smtClean="0"/>
              <a:t> </a:t>
            </a:r>
            <a:r>
              <a:rPr lang="de-LU" sz="1400" dirty="0" err="1" smtClean="0"/>
              <a:t>concours</a:t>
            </a:r>
            <a:endParaRPr lang="de-LU" sz="1400" dirty="0"/>
          </a:p>
          <a:p>
            <a:endParaRPr lang="de-LU" sz="1400" dirty="0" smtClean="0"/>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41642454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5109091"/>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3:</a:t>
            </a:r>
            <a:r>
              <a:rPr lang="fr-FR" sz="1400" dirty="0"/>
              <a:t> </a:t>
            </a:r>
            <a:endParaRPr lang="fr-LU" sz="1400" dirty="0"/>
          </a:p>
          <a:p>
            <a:pPr lvl="0"/>
            <a:r>
              <a:rPr lang="fr-FR" sz="1400" dirty="0"/>
              <a:t>à respecter et à faire respecter dans toutes les administrations et dans tous les services les dispositions de l’article 36 de la loi fixant le statut général des fonctionnaires de l’Etat, qui prescrit la consultation obligatoire de la représentation du personnel pour toutes les questions de régime de service et d'organisation des services?  </a:t>
            </a:r>
            <a:endParaRPr lang="fr-LU" sz="1400" dirty="0"/>
          </a:p>
          <a:p>
            <a:endParaRPr lang="de-LU" sz="1400" dirty="0" smtClean="0"/>
          </a:p>
          <a:p>
            <a:r>
              <a:rPr lang="de-LU" sz="1400" dirty="0" smtClean="0"/>
              <a:t>CSV:        	- „… </a:t>
            </a:r>
            <a:r>
              <a:rPr lang="de-LU" sz="1400" dirty="0" err="1" smtClean="0"/>
              <a:t>doit</a:t>
            </a:r>
            <a:r>
              <a:rPr lang="de-LU" sz="1400" dirty="0" smtClean="0"/>
              <a:t> </a:t>
            </a:r>
            <a:r>
              <a:rPr lang="de-LU" sz="1400" dirty="0" err="1" smtClean="0"/>
              <a:t>être</a:t>
            </a:r>
            <a:r>
              <a:rPr lang="de-LU" sz="1400" dirty="0" smtClean="0"/>
              <a:t> </a:t>
            </a:r>
            <a:r>
              <a:rPr lang="de-LU" sz="1400" dirty="0" err="1" smtClean="0"/>
              <a:t>respecté</a:t>
            </a:r>
            <a:r>
              <a:rPr lang="de-LU" sz="1400" dirty="0" smtClean="0"/>
              <a:t> </a:t>
            </a:r>
            <a:r>
              <a:rPr lang="de-LU" sz="1400" dirty="0" err="1" smtClean="0"/>
              <a:t>dans</a:t>
            </a:r>
            <a:r>
              <a:rPr lang="de-LU" sz="1400" dirty="0" smtClean="0"/>
              <a:t> </a:t>
            </a:r>
            <a:r>
              <a:rPr lang="de-LU" sz="1400" dirty="0" err="1" smtClean="0"/>
              <a:t>tous</a:t>
            </a:r>
            <a:r>
              <a:rPr lang="de-LU" sz="1400" dirty="0" smtClean="0"/>
              <a:t> les </a:t>
            </a:r>
            <a:r>
              <a:rPr lang="de-LU" sz="1400" dirty="0" err="1" smtClean="0"/>
              <a:t>cas</a:t>
            </a:r>
            <a:r>
              <a:rPr lang="de-LU" sz="1400" dirty="0" smtClean="0"/>
              <a:t>“</a:t>
            </a:r>
          </a:p>
          <a:p>
            <a:r>
              <a:rPr lang="de-LU" sz="1400" dirty="0" smtClean="0"/>
              <a:t>	- „Il </a:t>
            </a:r>
            <a:r>
              <a:rPr lang="de-LU" sz="1400" dirty="0" err="1" smtClean="0"/>
              <a:t>faudrait</a:t>
            </a:r>
            <a:r>
              <a:rPr lang="de-LU" sz="1400" dirty="0" smtClean="0"/>
              <a:t>, si </a:t>
            </a:r>
            <a:r>
              <a:rPr lang="de-LU" sz="1400" dirty="0" err="1" smtClean="0"/>
              <a:t>nécessaire</a:t>
            </a:r>
            <a:r>
              <a:rPr lang="de-LU" sz="1400" dirty="0" smtClean="0"/>
              <a:t>, </a:t>
            </a:r>
            <a:r>
              <a:rPr lang="de-LU" sz="1400" dirty="0" err="1" smtClean="0"/>
              <a:t>adapter</a:t>
            </a:r>
            <a:r>
              <a:rPr lang="de-LU" sz="1400" dirty="0" smtClean="0"/>
              <a:t> les </a:t>
            </a:r>
            <a:r>
              <a:rPr lang="de-LU" sz="1400" dirty="0" err="1" smtClean="0"/>
              <a:t>dispositions</a:t>
            </a:r>
            <a:r>
              <a:rPr lang="de-LU" sz="1400" dirty="0" smtClean="0"/>
              <a:t> </a:t>
            </a:r>
            <a:r>
              <a:rPr lang="de-LU" sz="1400" dirty="0" err="1" smtClean="0"/>
              <a:t>législatives</a:t>
            </a:r>
            <a:r>
              <a:rPr lang="de-LU" sz="1400" dirty="0" smtClean="0"/>
              <a:t> </a:t>
            </a:r>
            <a:r>
              <a:rPr lang="de-LU" sz="1400" dirty="0" err="1" smtClean="0"/>
              <a:t>actuelles</a:t>
            </a:r>
            <a:r>
              <a:rPr lang="de-LU" sz="1400" dirty="0" smtClean="0"/>
              <a:t>“</a:t>
            </a:r>
          </a:p>
          <a:p>
            <a:endParaRPr lang="de-LU" sz="1400" dirty="0"/>
          </a:p>
          <a:p>
            <a:r>
              <a:rPr lang="de-LU" sz="1400" dirty="0" err="1" smtClean="0"/>
              <a:t>Déi</a:t>
            </a:r>
            <a:r>
              <a:rPr lang="de-LU" sz="1400" dirty="0" smtClean="0"/>
              <a:t> </a:t>
            </a:r>
            <a:r>
              <a:rPr lang="de-LU" sz="1400" dirty="0" err="1" smtClean="0"/>
              <a:t>gréng</a:t>
            </a:r>
            <a:r>
              <a:rPr lang="de-LU" sz="1400" dirty="0" smtClean="0"/>
              <a:t>	- „OUI. “</a:t>
            </a:r>
          </a:p>
          <a:p>
            <a:endParaRPr lang="de-LU" sz="1400" dirty="0" smtClean="0"/>
          </a:p>
          <a:p>
            <a:r>
              <a:rPr lang="de-LU" sz="1400" dirty="0" err="1" smtClean="0"/>
              <a:t>Dèi</a:t>
            </a:r>
            <a:r>
              <a:rPr lang="de-LU" sz="1400" dirty="0" smtClean="0"/>
              <a:t> </a:t>
            </a:r>
            <a:r>
              <a:rPr lang="de-LU" sz="1400" dirty="0" err="1" smtClean="0"/>
              <a:t>Lénk</a:t>
            </a:r>
            <a:r>
              <a:rPr lang="de-LU" sz="1400" dirty="0" smtClean="0"/>
              <a:t>	- „Nous </a:t>
            </a:r>
            <a:r>
              <a:rPr lang="de-LU" sz="1400" dirty="0" err="1" smtClean="0"/>
              <a:t>sommes</a:t>
            </a:r>
            <a:r>
              <a:rPr lang="de-LU" sz="1400" dirty="0" smtClean="0"/>
              <a:t> </a:t>
            </a:r>
            <a:r>
              <a:rPr lang="de-LU" sz="1400" dirty="0" err="1" smtClean="0"/>
              <a:t>d‘une</a:t>
            </a:r>
            <a:r>
              <a:rPr lang="de-LU" sz="1400" dirty="0" smtClean="0"/>
              <a:t> </a:t>
            </a:r>
            <a:r>
              <a:rPr lang="de-LU" sz="1400" dirty="0" err="1" smtClean="0"/>
              <a:t>manière</a:t>
            </a:r>
            <a:r>
              <a:rPr lang="de-LU" sz="1400" dirty="0" smtClean="0"/>
              <a:t> </a:t>
            </a:r>
            <a:r>
              <a:rPr lang="de-LU" sz="1400" dirty="0" err="1" smtClean="0"/>
              <a:t>générale</a:t>
            </a:r>
            <a:r>
              <a:rPr lang="de-LU" sz="1400" dirty="0" smtClean="0"/>
              <a:t>, </a:t>
            </a:r>
            <a:r>
              <a:rPr lang="de-LU" sz="1400" dirty="0" err="1" smtClean="0"/>
              <a:t>pour</a:t>
            </a:r>
            <a:r>
              <a:rPr lang="de-LU" sz="1400" dirty="0" smtClean="0"/>
              <a:t> </a:t>
            </a:r>
            <a:r>
              <a:rPr lang="de-LU" sz="1400" dirty="0" err="1" smtClean="0"/>
              <a:t>un</a:t>
            </a:r>
            <a:r>
              <a:rPr lang="de-LU" sz="1400" dirty="0" smtClean="0"/>
              <a:t> </a:t>
            </a:r>
            <a:r>
              <a:rPr lang="de-LU" sz="1400" dirty="0" err="1" smtClean="0"/>
              <a:t>accroissement</a:t>
            </a:r>
            <a:r>
              <a:rPr lang="de-LU" sz="1400" dirty="0" smtClean="0"/>
              <a:t> </a:t>
            </a:r>
            <a:r>
              <a:rPr lang="de-LU" sz="1400" dirty="0" err="1" smtClean="0"/>
              <a:t>sesnsible</a:t>
            </a:r>
            <a:r>
              <a:rPr lang="de-LU" sz="1400" dirty="0" smtClean="0"/>
              <a:t> des 		</a:t>
            </a:r>
            <a:r>
              <a:rPr lang="de-LU" sz="1400" dirty="0" err="1" smtClean="0"/>
              <a:t>droits</a:t>
            </a:r>
            <a:r>
              <a:rPr lang="de-LU" sz="1400" dirty="0" smtClean="0"/>
              <a:t> </a:t>
            </a:r>
            <a:r>
              <a:rPr lang="de-LU" sz="1400" dirty="0" err="1" smtClean="0"/>
              <a:t>démocratiques</a:t>
            </a:r>
            <a:r>
              <a:rPr lang="de-LU" sz="1400" dirty="0" smtClean="0"/>
              <a:t> au </a:t>
            </a:r>
            <a:r>
              <a:rPr lang="de-LU" sz="1400" dirty="0" err="1" smtClean="0"/>
              <a:t>travail</a:t>
            </a:r>
            <a:r>
              <a:rPr lang="de-LU" sz="1400" dirty="0" smtClean="0"/>
              <a:t>, </a:t>
            </a:r>
            <a:r>
              <a:rPr lang="de-LU" sz="1400" dirty="0" err="1" smtClean="0"/>
              <a:t>qu‘il</a:t>
            </a:r>
            <a:r>
              <a:rPr lang="de-LU" sz="1400" dirty="0" smtClean="0"/>
              <a:t> </a:t>
            </a:r>
            <a:r>
              <a:rPr lang="de-LU" sz="1400" dirty="0" err="1" smtClean="0"/>
              <a:t>s‘agisse</a:t>
            </a:r>
            <a:r>
              <a:rPr lang="de-LU" sz="1400" dirty="0" smtClean="0"/>
              <a:t> du </a:t>
            </a:r>
            <a:r>
              <a:rPr lang="de-LU" sz="1400" dirty="0" err="1" smtClean="0"/>
              <a:t>secteur</a:t>
            </a:r>
            <a:r>
              <a:rPr lang="de-LU" sz="1400" dirty="0" smtClean="0"/>
              <a:t> </a:t>
            </a:r>
            <a:r>
              <a:rPr lang="de-LU" sz="1400" dirty="0" err="1" smtClean="0"/>
              <a:t>privé</a:t>
            </a:r>
            <a:r>
              <a:rPr lang="de-LU" sz="1400" dirty="0" smtClean="0"/>
              <a:t> </a:t>
            </a:r>
            <a:r>
              <a:rPr lang="de-LU" sz="1400" dirty="0" err="1" smtClean="0"/>
              <a:t>que</a:t>
            </a:r>
            <a:r>
              <a:rPr lang="de-LU" sz="1400" dirty="0" smtClean="0"/>
              <a:t> du </a:t>
            </a:r>
            <a:r>
              <a:rPr lang="de-LU" sz="1400" dirty="0" err="1" smtClean="0"/>
              <a:t>secteur</a:t>
            </a:r>
            <a:r>
              <a:rPr lang="de-LU" sz="1400" dirty="0" smtClean="0"/>
              <a:t> 	</a:t>
            </a:r>
            <a:r>
              <a:rPr lang="de-LU" sz="1400" dirty="0" err="1" smtClean="0"/>
              <a:t>public</a:t>
            </a:r>
            <a:r>
              <a:rPr lang="de-LU" sz="1400" dirty="0" smtClean="0"/>
              <a:t>“</a:t>
            </a:r>
          </a:p>
          <a:p>
            <a:endParaRPr lang="de-LU" sz="1400" dirty="0" smtClean="0"/>
          </a:p>
          <a:p>
            <a:r>
              <a:rPr lang="de-LU" sz="1400" dirty="0" smtClean="0"/>
              <a:t>DP	- „</a:t>
            </a:r>
            <a:r>
              <a:rPr lang="de-LU" sz="1400" dirty="0" err="1" smtClean="0"/>
              <a:t>Nul</a:t>
            </a:r>
            <a:r>
              <a:rPr lang="de-LU" sz="1400" dirty="0" smtClean="0"/>
              <a:t> </a:t>
            </a:r>
            <a:r>
              <a:rPr lang="de-LU" sz="1400" dirty="0" err="1" smtClean="0"/>
              <a:t>n‘est</a:t>
            </a:r>
            <a:r>
              <a:rPr lang="de-LU" sz="1400" dirty="0" smtClean="0"/>
              <a:t> </a:t>
            </a:r>
            <a:r>
              <a:rPr lang="de-LU" sz="1400" dirty="0" err="1" smtClean="0"/>
              <a:t>censé</a:t>
            </a:r>
            <a:r>
              <a:rPr lang="de-LU" sz="1400" dirty="0" smtClean="0"/>
              <a:t> </a:t>
            </a:r>
            <a:r>
              <a:rPr lang="de-LU" sz="1400" dirty="0" err="1" smtClean="0"/>
              <a:t>ignorer</a:t>
            </a:r>
            <a:r>
              <a:rPr lang="de-LU" sz="1400" dirty="0" smtClean="0"/>
              <a:t> les </a:t>
            </a:r>
            <a:r>
              <a:rPr lang="de-LU" sz="1400" dirty="0" err="1" smtClean="0"/>
              <a:t>dispositions</a:t>
            </a:r>
            <a:r>
              <a:rPr lang="de-LU" sz="1400" dirty="0" smtClean="0"/>
              <a:t> </a:t>
            </a:r>
            <a:r>
              <a:rPr lang="de-LU" sz="1400" dirty="0" err="1" smtClean="0"/>
              <a:t>d‘une</a:t>
            </a:r>
            <a:r>
              <a:rPr lang="de-LU" sz="1400" dirty="0" smtClean="0"/>
              <a:t> </a:t>
            </a:r>
            <a:r>
              <a:rPr lang="de-LU" sz="1400" dirty="0" err="1" smtClean="0"/>
              <a:t>loi</a:t>
            </a:r>
            <a:r>
              <a:rPr lang="de-LU" sz="1400" dirty="0" smtClean="0"/>
              <a:t>“</a:t>
            </a:r>
          </a:p>
          <a:p>
            <a:r>
              <a:rPr lang="de-LU" sz="1400" dirty="0"/>
              <a:t>	</a:t>
            </a:r>
            <a:endParaRPr lang="de-LU" sz="1400" dirty="0" smtClean="0"/>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42868763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4893647"/>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4:</a:t>
            </a:r>
            <a:r>
              <a:rPr lang="fr-FR" sz="1400" dirty="0"/>
              <a:t> </a:t>
            </a:r>
            <a:endParaRPr lang="fr-LU" sz="1400" dirty="0"/>
          </a:p>
          <a:p>
            <a:pPr lvl="0"/>
            <a:r>
              <a:rPr lang="fr-FR" sz="1400" dirty="0"/>
              <a:t>à reconsidérer la formation professionnelle spécifique dans le cadre d’une vraie école d’administration</a:t>
            </a:r>
            <a:endParaRPr lang="fr-LU" sz="1400" dirty="0"/>
          </a:p>
          <a:p>
            <a:endParaRPr lang="de-LU" sz="1400" dirty="0" smtClean="0"/>
          </a:p>
          <a:p>
            <a:r>
              <a:rPr lang="de-LU" sz="1400" dirty="0" smtClean="0"/>
              <a:t>CSV:        	- „</a:t>
            </a:r>
            <a:r>
              <a:rPr lang="de-LU" sz="1400" dirty="0" err="1" smtClean="0"/>
              <a:t>Une</a:t>
            </a:r>
            <a:r>
              <a:rPr lang="de-LU" sz="1400" dirty="0" smtClean="0"/>
              <a:t> </a:t>
            </a:r>
            <a:r>
              <a:rPr lang="de-LU" sz="1400" dirty="0" err="1" smtClean="0"/>
              <a:t>vraie</a:t>
            </a:r>
            <a:r>
              <a:rPr lang="de-LU" sz="1400" dirty="0" smtClean="0"/>
              <a:t> </a:t>
            </a:r>
            <a:r>
              <a:rPr lang="de-LU" sz="1400" dirty="0" err="1" smtClean="0"/>
              <a:t>école</a:t>
            </a:r>
            <a:r>
              <a:rPr lang="de-LU" sz="1400" dirty="0" smtClean="0"/>
              <a:t> </a:t>
            </a:r>
            <a:r>
              <a:rPr lang="de-LU" sz="1400" dirty="0" err="1" smtClean="0"/>
              <a:t>d‘administration</a:t>
            </a:r>
            <a:r>
              <a:rPr lang="de-LU" sz="1400" dirty="0" smtClean="0"/>
              <a:t> </a:t>
            </a:r>
            <a:r>
              <a:rPr lang="de-LU" sz="1400" dirty="0" err="1" smtClean="0"/>
              <a:t>est</a:t>
            </a:r>
            <a:r>
              <a:rPr lang="de-LU" sz="1400" dirty="0" smtClean="0"/>
              <a:t> </a:t>
            </a:r>
            <a:r>
              <a:rPr lang="de-LU" sz="1400" dirty="0" err="1" smtClean="0"/>
              <a:t>nécessaire</a:t>
            </a:r>
            <a:r>
              <a:rPr lang="de-LU" sz="1400" dirty="0" smtClean="0"/>
              <a:t>“</a:t>
            </a:r>
          </a:p>
          <a:p>
            <a:endParaRPr lang="de-LU" sz="1400" dirty="0"/>
          </a:p>
          <a:p>
            <a:r>
              <a:rPr lang="de-LU" sz="1400" dirty="0" err="1" smtClean="0"/>
              <a:t>Déi</a:t>
            </a:r>
            <a:r>
              <a:rPr lang="de-LU" sz="1400" dirty="0" smtClean="0"/>
              <a:t> </a:t>
            </a:r>
            <a:r>
              <a:rPr lang="de-LU" sz="1400" dirty="0" err="1" smtClean="0"/>
              <a:t>gréng</a:t>
            </a:r>
            <a:r>
              <a:rPr lang="de-LU" sz="1400" dirty="0" smtClean="0"/>
              <a:t>	- „OUI. </a:t>
            </a:r>
            <a:r>
              <a:rPr lang="de-LU" sz="1400" dirty="0" err="1" smtClean="0"/>
              <a:t>Déi</a:t>
            </a:r>
            <a:r>
              <a:rPr lang="de-LU" sz="1400" dirty="0" smtClean="0"/>
              <a:t> </a:t>
            </a:r>
            <a:r>
              <a:rPr lang="de-LU" sz="1400" dirty="0" err="1" smtClean="0"/>
              <a:t>gréng</a:t>
            </a:r>
            <a:r>
              <a:rPr lang="de-LU" sz="1400" dirty="0" smtClean="0"/>
              <a:t> </a:t>
            </a:r>
            <a:r>
              <a:rPr lang="de-LU" sz="1400" dirty="0" err="1" smtClean="0"/>
              <a:t>soutiennent</a:t>
            </a:r>
            <a:r>
              <a:rPr lang="de-LU" sz="1400" dirty="0" smtClean="0"/>
              <a:t> </a:t>
            </a:r>
            <a:r>
              <a:rPr lang="de-LU" sz="1400" dirty="0" err="1" smtClean="0"/>
              <a:t>l‘idée</a:t>
            </a:r>
            <a:r>
              <a:rPr lang="de-LU" sz="1400" dirty="0" smtClean="0"/>
              <a:t> de la </a:t>
            </a:r>
            <a:r>
              <a:rPr lang="de-LU" sz="1400" dirty="0" err="1" smtClean="0"/>
              <a:t>création</a:t>
            </a:r>
            <a:r>
              <a:rPr lang="de-LU" sz="1400" dirty="0" smtClean="0"/>
              <a:t> </a:t>
            </a:r>
            <a:r>
              <a:rPr lang="de-LU" sz="1400" dirty="0" err="1" smtClean="0"/>
              <a:t>d‘une</a:t>
            </a:r>
            <a:r>
              <a:rPr lang="de-LU" sz="1400" dirty="0" smtClean="0"/>
              <a:t> </a:t>
            </a:r>
            <a:r>
              <a:rPr lang="de-LU" sz="1400" dirty="0" err="1" smtClean="0"/>
              <a:t>vraie</a:t>
            </a:r>
            <a:r>
              <a:rPr lang="de-LU" sz="1400" dirty="0" smtClean="0"/>
              <a:t> </a:t>
            </a:r>
            <a:r>
              <a:rPr lang="de-LU" sz="1400" dirty="0" err="1" smtClean="0"/>
              <a:t>école</a:t>
            </a:r>
            <a:r>
              <a:rPr lang="de-LU" sz="1400" dirty="0" smtClean="0"/>
              <a:t> 		</a:t>
            </a:r>
            <a:r>
              <a:rPr lang="de-LU" sz="1400" dirty="0" err="1" smtClean="0"/>
              <a:t>d‘administration</a:t>
            </a:r>
            <a:r>
              <a:rPr lang="de-LU" sz="1400" dirty="0" smtClean="0"/>
              <a:t>“</a:t>
            </a:r>
          </a:p>
          <a:p>
            <a:endParaRPr lang="de-LU" sz="1400" dirty="0" smtClean="0"/>
          </a:p>
          <a:p>
            <a:r>
              <a:rPr lang="de-LU" sz="1400" dirty="0" err="1" smtClean="0"/>
              <a:t>Dèi</a:t>
            </a:r>
            <a:r>
              <a:rPr lang="de-LU" sz="1400" dirty="0" smtClean="0"/>
              <a:t> </a:t>
            </a:r>
            <a:r>
              <a:rPr lang="de-LU" sz="1400" dirty="0" err="1" smtClean="0"/>
              <a:t>Lénk</a:t>
            </a:r>
            <a:r>
              <a:rPr lang="de-LU" sz="1400" dirty="0" smtClean="0"/>
              <a:t>	- „OUI“</a:t>
            </a:r>
          </a:p>
          <a:p>
            <a:endParaRPr lang="de-LU" sz="1400" dirty="0" smtClean="0"/>
          </a:p>
          <a:p>
            <a:r>
              <a:rPr lang="de-LU" sz="1400" dirty="0" smtClean="0"/>
              <a:t>DP	- „Le DP </a:t>
            </a:r>
            <a:r>
              <a:rPr lang="de-LU" sz="1400" dirty="0" err="1" smtClean="0"/>
              <a:t>est</a:t>
            </a:r>
            <a:r>
              <a:rPr lang="de-LU" sz="1400" dirty="0" smtClean="0"/>
              <a:t> en </a:t>
            </a:r>
            <a:r>
              <a:rPr lang="de-LU" sz="1400" dirty="0" err="1" smtClean="0"/>
              <a:t>faveur</a:t>
            </a:r>
            <a:r>
              <a:rPr lang="de-LU" sz="1400" dirty="0" smtClean="0"/>
              <a:t> </a:t>
            </a:r>
            <a:r>
              <a:rPr lang="de-LU" sz="1400" dirty="0" err="1" smtClean="0"/>
              <a:t>d‘une</a:t>
            </a:r>
            <a:r>
              <a:rPr lang="de-LU" sz="1400" dirty="0" smtClean="0"/>
              <a:t> </a:t>
            </a:r>
            <a:r>
              <a:rPr lang="de-LU" sz="1400" dirty="0" err="1" smtClean="0"/>
              <a:t>réforme</a:t>
            </a:r>
            <a:r>
              <a:rPr lang="de-LU" sz="1400" dirty="0" smtClean="0"/>
              <a:t> </a:t>
            </a:r>
            <a:r>
              <a:rPr lang="de-LU" sz="1400" dirty="0" err="1" smtClean="0"/>
              <a:t>d‘envergure</a:t>
            </a:r>
            <a:r>
              <a:rPr lang="de-LU" sz="1400" dirty="0" smtClean="0"/>
              <a:t> de la </a:t>
            </a:r>
            <a:r>
              <a:rPr lang="de-LU" sz="1400" dirty="0" err="1" smtClean="0"/>
              <a:t>formation</a:t>
            </a:r>
            <a:r>
              <a:rPr lang="de-LU" sz="1400" dirty="0" smtClean="0"/>
              <a:t> au sein de la 	</a:t>
            </a:r>
            <a:r>
              <a:rPr lang="de-LU" sz="1400" dirty="0" err="1" smtClean="0"/>
              <a:t>fonction</a:t>
            </a:r>
            <a:r>
              <a:rPr lang="de-LU" sz="1400" dirty="0" smtClean="0"/>
              <a:t> </a:t>
            </a:r>
            <a:r>
              <a:rPr lang="de-LU" sz="1400" dirty="0" err="1" smtClean="0"/>
              <a:t>publique</a:t>
            </a:r>
            <a:r>
              <a:rPr lang="de-LU" sz="1400" dirty="0" smtClean="0"/>
              <a:t>. </a:t>
            </a:r>
          </a:p>
          <a:p>
            <a:r>
              <a:rPr lang="de-LU" sz="1400" dirty="0"/>
              <a:t>	</a:t>
            </a:r>
            <a:r>
              <a:rPr lang="de-LU" sz="1400" dirty="0" smtClean="0"/>
              <a:t>-“ Nous </a:t>
            </a:r>
            <a:r>
              <a:rPr lang="de-LU" sz="1400" dirty="0" err="1" smtClean="0"/>
              <a:t>plaidons</a:t>
            </a:r>
            <a:r>
              <a:rPr lang="de-LU" sz="1400" dirty="0" smtClean="0"/>
              <a:t> </a:t>
            </a:r>
            <a:r>
              <a:rPr lang="de-LU" sz="1400" dirty="0" err="1" smtClean="0"/>
              <a:t>pour</a:t>
            </a:r>
            <a:r>
              <a:rPr lang="de-LU" sz="1400" dirty="0" smtClean="0"/>
              <a:t> </a:t>
            </a:r>
            <a:r>
              <a:rPr lang="de-LU" sz="1400" dirty="0" err="1" smtClean="0"/>
              <a:t>une</a:t>
            </a:r>
            <a:r>
              <a:rPr lang="de-LU" sz="1400" dirty="0" smtClean="0"/>
              <a:t> </a:t>
            </a:r>
            <a:r>
              <a:rPr lang="de-LU" sz="1400" dirty="0" err="1" smtClean="0"/>
              <a:t>réforme</a:t>
            </a:r>
            <a:r>
              <a:rPr lang="de-LU" sz="1400" dirty="0" smtClean="0"/>
              <a:t> </a:t>
            </a:r>
            <a:r>
              <a:rPr lang="de-LU" sz="1400" dirty="0" err="1" smtClean="0"/>
              <a:t>intégrale</a:t>
            </a:r>
            <a:r>
              <a:rPr lang="de-LU" sz="1400" dirty="0" smtClean="0"/>
              <a:t> de </a:t>
            </a:r>
            <a:r>
              <a:rPr lang="de-LU" sz="1400" dirty="0" err="1" smtClean="0"/>
              <a:t>l‘INAP</a:t>
            </a:r>
            <a:r>
              <a:rPr lang="de-LU" sz="1400" dirty="0" smtClean="0"/>
              <a:t> </a:t>
            </a:r>
            <a:r>
              <a:rPr lang="de-LU" sz="1400" dirty="0" err="1" smtClean="0"/>
              <a:t>afin</a:t>
            </a:r>
            <a:r>
              <a:rPr lang="de-LU" sz="1400" dirty="0" smtClean="0"/>
              <a:t> </a:t>
            </a:r>
            <a:r>
              <a:rPr lang="de-LU" sz="1400" dirty="0" err="1" smtClean="0"/>
              <a:t>que</a:t>
            </a:r>
            <a:r>
              <a:rPr lang="de-LU" sz="1400" dirty="0" smtClean="0"/>
              <a:t> la </a:t>
            </a:r>
            <a:r>
              <a:rPr lang="de-LU" sz="1400" dirty="0" err="1" smtClean="0"/>
              <a:t>formation</a:t>
            </a:r>
            <a:r>
              <a:rPr lang="de-LU" sz="1400" dirty="0" smtClean="0"/>
              <a:t> </a:t>
            </a:r>
            <a:r>
              <a:rPr lang="de-LU" sz="1400" dirty="0" err="1" smtClean="0"/>
              <a:t>soit</a:t>
            </a:r>
            <a:r>
              <a:rPr lang="de-LU" sz="1400" dirty="0" smtClean="0"/>
              <a:t> 	</a:t>
            </a:r>
            <a:r>
              <a:rPr lang="de-LU" sz="1400" dirty="0" err="1" smtClean="0"/>
              <a:t>mieux</a:t>
            </a:r>
            <a:r>
              <a:rPr lang="de-LU" sz="1400" dirty="0" smtClean="0"/>
              <a:t> </a:t>
            </a:r>
            <a:r>
              <a:rPr lang="de-LU" sz="1400" dirty="0" err="1" smtClean="0"/>
              <a:t>adaptée</a:t>
            </a:r>
            <a:r>
              <a:rPr lang="de-LU" sz="1400" dirty="0" smtClean="0"/>
              <a:t> </a:t>
            </a:r>
            <a:r>
              <a:rPr lang="de-LU" sz="1400" dirty="0" err="1" smtClean="0"/>
              <a:t>aux</a:t>
            </a:r>
            <a:r>
              <a:rPr lang="de-LU" sz="1400" dirty="0" smtClean="0"/>
              <a:t> </a:t>
            </a:r>
            <a:r>
              <a:rPr lang="de-LU" sz="1400" dirty="0" err="1" smtClean="0"/>
              <a:t>réels</a:t>
            </a:r>
            <a:r>
              <a:rPr lang="de-LU" sz="1400" dirty="0" smtClean="0"/>
              <a:t> </a:t>
            </a:r>
            <a:r>
              <a:rPr lang="de-LU" sz="1400" dirty="0" err="1" smtClean="0"/>
              <a:t>besoins</a:t>
            </a:r>
            <a:r>
              <a:rPr lang="de-LU" sz="1400" dirty="0" smtClean="0"/>
              <a:t> des </a:t>
            </a:r>
            <a:r>
              <a:rPr lang="de-LU" sz="1400" dirty="0" err="1" smtClean="0"/>
              <a:t>différentes</a:t>
            </a:r>
            <a:r>
              <a:rPr lang="de-LU" sz="1400" dirty="0" smtClean="0"/>
              <a:t> </a:t>
            </a:r>
            <a:r>
              <a:rPr lang="de-LU" sz="1400" dirty="0" err="1" smtClean="0"/>
              <a:t>administration</a:t>
            </a:r>
            <a:r>
              <a:rPr lang="de-LU" sz="1400" dirty="0" smtClean="0"/>
              <a:t>“</a:t>
            </a:r>
          </a:p>
          <a:p>
            <a:r>
              <a:rPr lang="de-LU" sz="1400" dirty="0"/>
              <a:t>	</a:t>
            </a:r>
            <a:endParaRPr lang="de-LU" sz="1400" dirty="0" smtClean="0"/>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25151017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4462760"/>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5:</a:t>
            </a:r>
            <a:endParaRPr lang="fr-LU" sz="1400" dirty="0"/>
          </a:p>
          <a:p>
            <a:pPr lvl="0"/>
            <a:r>
              <a:rPr lang="fr-FR" sz="1400" dirty="0"/>
              <a:t>à garantir des modalités de recrutement objectives et transparentes, et à fournir à l’Association Générale des Cadres les informations y relatives chaque fois qu’elle le demande, pour des questions générales ou spécifiques?</a:t>
            </a:r>
            <a:endParaRPr lang="fr-LU" sz="1400" dirty="0"/>
          </a:p>
          <a:p>
            <a:endParaRPr lang="de-LU" sz="1400" dirty="0" smtClean="0"/>
          </a:p>
          <a:p>
            <a:r>
              <a:rPr lang="de-LU" sz="1400" dirty="0" smtClean="0"/>
              <a:t>CSV:        	- „Les </a:t>
            </a:r>
            <a:r>
              <a:rPr lang="de-LU" sz="1400" dirty="0" err="1" smtClean="0"/>
              <a:t>modalités</a:t>
            </a:r>
            <a:r>
              <a:rPr lang="de-LU" sz="1400" dirty="0" smtClean="0"/>
              <a:t> de </a:t>
            </a:r>
            <a:r>
              <a:rPr lang="de-LU" sz="1400" dirty="0" err="1" smtClean="0"/>
              <a:t>recrutement</a:t>
            </a:r>
            <a:r>
              <a:rPr lang="de-LU" sz="1400" dirty="0" smtClean="0"/>
              <a:t> </a:t>
            </a:r>
            <a:r>
              <a:rPr lang="de-LU" sz="1400" dirty="0" err="1" smtClean="0"/>
              <a:t>doivent</a:t>
            </a:r>
            <a:r>
              <a:rPr lang="de-LU" sz="1400" dirty="0" smtClean="0"/>
              <a:t> </a:t>
            </a:r>
            <a:r>
              <a:rPr lang="de-LU" sz="1400" dirty="0" err="1" smtClean="0"/>
              <a:t>être</a:t>
            </a:r>
            <a:r>
              <a:rPr lang="de-LU" sz="1400" dirty="0" smtClean="0"/>
              <a:t> </a:t>
            </a:r>
            <a:r>
              <a:rPr lang="de-LU" sz="1400" dirty="0" err="1" smtClean="0"/>
              <a:t>objectives</a:t>
            </a:r>
            <a:r>
              <a:rPr lang="de-LU" sz="1400" dirty="0" smtClean="0"/>
              <a:t> et transparentes “</a:t>
            </a:r>
          </a:p>
          <a:p>
            <a:r>
              <a:rPr lang="de-LU" sz="1400" dirty="0" smtClean="0"/>
              <a:t>	- „Les </a:t>
            </a:r>
            <a:r>
              <a:rPr lang="de-LU" sz="1400" dirty="0" err="1" smtClean="0"/>
              <a:t>recrutements</a:t>
            </a:r>
            <a:r>
              <a:rPr lang="de-LU" sz="1400" dirty="0" smtClean="0"/>
              <a:t> </a:t>
            </a:r>
            <a:r>
              <a:rPr lang="de-LU" sz="1400" dirty="0" err="1" smtClean="0"/>
              <a:t>motivés</a:t>
            </a:r>
            <a:r>
              <a:rPr lang="de-LU" sz="1400" dirty="0" smtClean="0"/>
              <a:t> par des </a:t>
            </a:r>
            <a:r>
              <a:rPr lang="de-LU" sz="1400" dirty="0" err="1" smtClean="0"/>
              <a:t>considérations</a:t>
            </a:r>
            <a:r>
              <a:rPr lang="de-LU" sz="1400" dirty="0" smtClean="0"/>
              <a:t> </a:t>
            </a:r>
            <a:r>
              <a:rPr lang="de-LU" sz="1400" dirty="0" err="1" smtClean="0"/>
              <a:t>politiques</a:t>
            </a:r>
            <a:r>
              <a:rPr lang="de-LU" sz="1400" dirty="0" smtClean="0"/>
              <a:t>, </a:t>
            </a:r>
            <a:r>
              <a:rPr lang="de-LU" sz="1400" dirty="0" err="1" smtClean="0"/>
              <a:t>dans</a:t>
            </a:r>
            <a:r>
              <a:rPr lang="de-LU" sz="1400" dirty="0" smtClean="0"/>
              <a:t> les 	</a:t>
            </a:r>
            <a:r>
              <a:rPr lang="de-LU" sz="1400" dirty="0" err="1" smtClean="0"/>
              <a:t>départements</a:t>
            </a:r>
            <a:r>
              <a:rPr lang="de-LU" sz="1400" dirty="0" smtClean="0"/>
              <a:t> </a:t>
            </a:r>
            <a:r>
              <a:rPr lang="de-LU" sz="1400" dirty="0" err="1" smtClean="0"/>
              <a:t>ministériels</a:t>
            </a:r>
            <a:r>
              <a:rPr lang="de-LU" sz="1400" dirty="0" smtClean="0"/>
              <a:t> en </a:t>
            </a:r>
            <a:r>
              <a:rPr lang="de-LU" sz="1400" dirty="0" err="1" smtClean="0"/>
              <a:t>particulier</a:t>
            </a:r>
            <a:r>
              <a:rPr lang="de-LU" sz="1400" dirty="0" smtClean="0"/>
              <a:t>, ne </a:t>
            </a:r>
            <a:r>
              <a:rPr lang="de-LU" sz="1400" dirty="0" err="1" smtClean="0"/>
              <a:t>devraient</a:t>
            </a:r>
            <a:r>
              <a:rPr lang="de-LU" sz="1400" dirty="0" smtClean="0"/>
              <a:t> </a:t>
            </a:r>
            <a:r>
              <a:rPr lang="de-LU" sz="1400" dirty="0" err="1" smtClean="0"/>
              <a:t>pas</a:t>
            </a:r>
            <a:r>
              <a:rPr lang="de-LU" sz="1400" dirty="0" smtClean="0"/>
              <a:t> </a:t>
            </a:r>
            <a:r>
              <a:rPr lang="de-LU" sz="1400" dirty="0" err="1" smtClean="0"/>
              <a:t>avoir</a:t>
            </a:r>
            <a:r>
              <a:rPr lang="de-LU" sz="1400" dirty="0" smtClean="0"/>
              <a:t> </a:t>
            </a:r>
            <a:r>
              <a:rPr lang="de-LU" sz="1400" dirty="0" err="1" smtClean="0"/>
              <a:t>lieu</a:t>
            </a:r>
            <a:r>
              <a:rPr lang="de-LU" sz="1400" dirty="0" smtClean="0"/>
              <a:t>.“</a:t>
            </a:r>
            <a:endParaRPr lang="de-LU" sz="1400" dirty="0"/>
          </a:p>
          <a:p>
            <a:r>
              <a:rPr lang="de-LU" sz="1400" dirty="0" err="1" smtClean="0"/>
              <a:t>Déi</a:t>
            </a:r>
            <a:r>
              <a:rPr lang="de-LU" sz="1400" dirty="0" smtClean="0"/>
              <a:t> </a:t>
            </a:r>
            <a:r>
              <a:rPr lang="de-LU" sz="1400" dirty="0" err="1" smtClean="0"/>
              <a:t>gréng</a:t>
            </a:r>
            <a:r>
              <a:rPr lang="de-LU" sz="1400" dirty="0" smtClean="0"/>
              <a:t>	- „OUI.“</a:t>
            </a:r>
          </a:p>
          <a:p>
            <a:endParaRPr lang="de-LU" sz="1400" dirty="0" smtClean="0"/>
          </a:p>
          <a:p>
            <a:r>
              <a:rPr lang="de-LU" sz="1400" dirty="0" err="1" smtClean="0"/>
              <a:t>Dèi</a:t>
            </a:r>
            <a:r>
              <a:rPr lang="de-LU" sz="1400" dirty="0" smtClean="0"/>
              <a:t> </a:t>
            </a:r>
            <a:r>
              <a:rPr lang="de-LU" sz="1400" dirty="0" err="1" smtClean="0"/>
              <a:t>Lénk</a:t>
            </a:r>
            <a:r>
              <a:rPr lang="de-LU" sz="1400" dirty="0" smtClean="0"/>
              <a:t>	- „OUI. Cela </a:t>
            </a:r>
            <a:r>
              <a:rPr lang="de-LU" sz="1400" dirty="0" err="1" smtClean="0"/>
              <a:t>découle</a:t>
            </a:r>
            <a:r>
              <a:rPr lang="de-LU" sz="1400" dirty="0" smtClean="0"/>
              <a:t> de </a:t>
            </a:r>
            <a:r>
              <a:rPr lang="de-LU" sz="1400" dirty="0" err="1" smtClean="0"/>
              <a:t>notre</a:t>
            </a:r>
            <a:r>
              <a:rPr lang="de-LU" sz="1400" dirty="0" smtClean="0"/>
              <a:t> </a:t>
            </a:r>
            <a:r>
              <a:rPr lang="de-LU" sz="1400" dirty="0" err="1" smtClean="0"/>
              <a:t>approche</a:t>
            </a:r>
            <a:r>
              <a:rPr lang="de-LU" sz="1400" dirty="0" smtClean="0"/>
              <a:t> </a:t>
            </a:r>
            <a:r>
              <a:rPr lang="de-LU" sz="1400" dirty="0" err="1" smtClean="0"/>
              <a:t>démocratique</a:t>
            </a:r>
            <a:r>
              <a:rPr lang="de-LU" sz="1400" dirty="0" smtClean="0"/>
              <a:t> de </a:t>
            </a:r>
            <a:r>
              <a:rPr lang="de-LU" sz="1400" dirty="0" err="1" smtClean="0"/>
              <a:t>l‘organisation</a:t>
            </a:r>
            <a:r>
              <a:rPr lang="de-LU" sz="1400" dirty="0" smtClean="0"/>
              <a:t> du </a:t>
            </a:r>
            <a:r>
              <a:rPr lang="de-LU" sz="1400" dirty="0" err="1" smtClean="0"/>
              <a:t>travail</a:t>
            </a:r>
            <a:r>
              <a:rPr lang="de-LU" sz="1400" dirty="0" smtClean="0"/>
              <a:t>. 	Les </a:t>
            </a:r>
            <a:r>
              <a:rPr lang="de-LU" sz="1400" dirty="0" err="1" smtClean="0"/>
              <a:t>Syndicats</a:t>
            </a:r>
            <a:r>
              <a:rPr lang="de-LU" sz="1400" dirty="0" smtClean="0"/>
              <a:t> </a:t>
            </a:r>
            <a:r>
              <a:rPr lang="de-LU" sz="1400" dirty="0" err="1" smtClean="0"/>
              <a:t>sont</a:t>
            </a:r>
            <a:r>
              <a:rPr lang="de-LU" sz="1400" dirty="0" smtClean="0"/>
              <a:t> </a:t>
            </a:r>
            <a:r>
              <a:rPr lang="de-LU" sz="1400" dirty="0" err="1" smtClean="0"/>
              <a:t>indissociables</a:t>
            </a:r>
            <a:r>
              <a:rPr lang="de-LU" sz="1400" dirty="0" smtClean="0"/>
              <a:t> de </a:t>
            </a:r>
            <a:r>
              <a:rPr lang="de-LU" sz="1400" dirty="0" err="1" smtClean="0"/>
              <a:t>l‘organisation</a:t>
            </a:r>
            <a:r>
              <a:rPr lang="de-LU" sz="1400" dirty="0" smtClean="0"/>
              <a:t> du </a:t>
            </a:r>
            <a:r>
              <a:rPr lang="de-LU" sz="1400" dirty="0" err="1" smtClean="0"/>
              <a:t>travail</a:t>
            </a:r>
            <a:r>
              <a:rPr lang="de-LU" sz="1400" dirty="0" smtClean="0"/>
              <a:t>.“</a:t>
            </a:r>
          </a:p>
          <a:p>
            <a:endParaRPr lang="de-LU" sz="1400" dirty="0" smtClean="0"/>
          </a:p>
          <a:p>
            <a:r>
              <a:rPr lang="de-LU" sz="1400" dirty="0" smtClean="0"/>
              <a:t>DP	- </a:t>
            </a:r>
            <a:r>
              <a:rPr lang="de-LU" sz="1400" dirty="0" err="1" smtClean="0"/>
              <a:t>pas</a:t>
            </a:r>
            <a:r>
              <a:rPr lang="de-LU" sz="1400" dirty="0" smtClean="0"/>
              <a:t> de </a:t>
            </a:r>
            <a:r>
              <a:rPr lang="de-LU" sz="1400" dirty="0" err="1" smtClean="0"/>
              <a:t>réponse</a:t>
            </a:r>
            <a:r>
              <a:rPr lang="de-LU" sz="1400" dirty="0"/>
              <a:t>	</a:t>
            </a:r>
            <a:endParaRPr lang="de-LU" sz="1400" dirty="0" smtClean="0"/>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18746877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4031873"/>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6:</a:t>
            </a:r>
            <a:endParaRPr lang="fr-LU" sz="1400" dirty="0"/>
          </a:p>
          <a:p>
            <a:pPr lvl="0"/>
            <a:r>
              <a:rPr lang="fr-FR" sz="1400" dirty="0"/>
              <a:t> à veiller à une formation continue adéquate, correspondant aux besoins des administrations et services et à consulter à ce sujet l’Association Générale des Cadres ainsi que les représentations du personnel ?</a:t>
            </a:r>
            <a:endParaRPr lang="fr-LU" sz="1400" dirty="0"/>
          </a:p>
          <a:p>
            <a:endParaRPr lang="de-LU" sz="1400" dirty="0" smtClean="0"/>
          </a:p>
          <a:p>
            <a:r>
              <a:rPr lang="de-LU" sz="1400" dirty="0" smtClean="0"/>
              <a:t>CSV:        	- </a:t>
            </a:r>
            <a:r>
              <a:rPr lang="de-LU" sz="1400" dirty="0" err="1" smtClean="0"/>
              <a:t>reconnaît</a:t>
            </a:r>
            <a:r>
              <a:rPr lang="de-LU" sz="1400" dirty="0" smtClean="0"/>
              <a:t> </a:t>
            </a:r>
            <a:r>
              <a:rPr lang="de-LU" sz="1400" dirty="0" err="1" smtClean="0"/>
              <a:t>l‘importance</a:t>
            </a:r>
            <a:r>
              <a:rPr lang="de-LU" sz="1400" dirty="0" smtClean="0"/>
              <a:t> de la </a:t>
            </a:r>
            <a:r>
              <a:rPr lang="de-LU" sz="1400" dirty="0" err="1" smtClean="0"/>
              <a:t>formation</a:t>
            </a:r>
            <a:r>
              <a:rPr lang="de-LU" sz="1400" dirty="0" smtClean="0"/>
              <a:t> </a:t>
            </a:r>
            <a:r>
              <a:rPr lang="de-LU" sz="1400" dirty="0" err="1" smtClean="0"/>
              <a:t>continue</a:t>
            </a:r>
            <a:endParaRPr lang="de-LU" sz="1400" dirty="0" smtClean="0"/>
          </a:p>
          <a:p>
            <a:r>
              <a:rPr lang="de-LU" sz="1400" dirty="0" smtClean="0"/>
              <a:t>	</a:t>
            </a:r>
            <a:endParaRPr lang="de-LU" sz="1400" dirty="0"/>
          </a:p>
          <a:p>
            <a:r>
              <a:rPr lang="de-LU" sz="1400" dirty="0" err="1" smtClean="0"/>
              <a:t>Déi</a:t>
            </a:r>
            <a:r>
              <a:rPr lang="de-LU" sz="1400" dirty="0" smtClean="0"/>
              <a:t> </a:t>
            </a:r>
            <a:r>
              <a:rPr lang="de-LU" sz="1400" dirty="0" err="1" smtClean="0"/>
              <a:t>gréng</a:t>
            </a:r>
            <a:r>
              <a:rPr lang="de-LU" sz="1400" dirty="0" smtClean="0"/>
              <a:t>	- „OUI.“</a:t>
            </a:r>
          </a:p>
          <a:p>
            <a:endParaRPr lang="de-LU" sz="1400" dirty="0" smtClean="0"/>
          </a:p>
          <a:p>
            <a:r>
              <a:rPr lang="de-LU" sz="1400" dirty="0" err="1" smtClean="0"/>
              <a:t>Dèi</a:t>
            </a:r>
            <a:r>
              <a:rPr lang="de-LU" sz="1400" dirty="0" smtClean="0"/>
              <a:t> </a:t>
            </a:r>
            <a:r>
              <a:rPr lang="de-LU" sz="1400" dirty="0" err="1" smtClean="0"/>
              <a:t>Lénk</a:t>
            </a:r>
            <a:r>
              <a:rPr lang="de-LU" sz="1400" dirty="0" smtClean="0"/>
              <a:t>	- „OUI.“</a:t>
            </a:r>
          </a:p>
          <a:p>
            <a:endParaRPr lang="de-LU" sz="1400" dirty="0" smtClean="0"/>
          </a:p>
          <a:p>
            <a:r>
              <a:rPr lang="de-LU" sz="1400" dirty="0" smtClean="0"/>
              <a:t>DP	- </a:t>
            </a:r>
            <a:r>
              <a:rPr lang="de-LU" sz="1400" dirty="0" err="1" smtClean="0"/>
              <a:t>pas</a:t>
            </a:r>
            <a:r>
              <a:rPr lang="de-LU" sz="1400" dirty="0" smtClean="0"/>
              <a:t> de </a:t>
            </a:r>
            <a:r>
              <a:rPr lang="de-LU" sz="1400" dirty="0" err="1" smtClean="0"/>
              <a:t>réponse</a:t>
            </a:r>
            <a:r>
              <a:rPr lang="de-LU" sz="1400" dirty="0"/>
              <a:t>	</a:t>
            </a:r>
            <a:endParaRPr lang="de-LU" sz="1400" dirty="0" smtClean="0"/>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11891613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4462760"/>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7 :</a:t>
            </a:r>
            <a:endParaRPr lang="fr-LU" sz="1400" dirty="0"/>
          </a:p>
          <a:p>
            <a:pPr lvl="0"/>
            <a:r>
              <a:rPr lang="fr-FR" sz="1400" dirty="0"/>
              <a:t> à faire en sorte que tous les établissements publics de l'Etat appliquent la législation relative aux traitements par analogie à la pratique des administrations et services de l'Etat?</a:t>
            </a:r>
            <a:endParaRPr lang="fr-LU" sz="1400" dirty="0"/>
          </a:p>
          <a:p>
            <a:endParaRPr lang="de-LU" sz="1400" dirty="0" smtClean="0"/>
          </a:p>
          <a:p>
            <a:r>
              <a:rPr lang="de-LU" sz="1400" dirty="0" smtClean="0"/>
              <a:t>CSV:        	- Les </a:t>
            </a:r>
            <a:r>
              <a:rPr lang="de-LU" sz="1400" dirty="0" err="1" smtClean="0"/>
              <a:t>établissements</a:t>
            </a:r>
            <a:r>
              <a:rPr lang="de-LU" sz="1400" dirty="0" smtClean="0"/>
              <a:t> </a:t>
            </a:r>
            <a:r>
              <a:rPr lang="de-LU" sz="1400" dirty="0" err="1" smtClean="0"/>
              <a:t>publics</a:t>
            </a:r>
            <a:r>
              <a:rPr lang="de-LU" sz="1400" dirty="0" smtClean="0"/>
              <a:t> </a:t>
            </a:r>
            <a:r>
              <a:rPr lang="de-LU" sz="1400" dirty="0" err="1" smtClean="0"/>
              <a:t>doivent</a:t>
            </a:r>
            <a:r>
              <a:rPr lang="de-LU" sz="1400" dirty="0" smtClean="0"/>
              <a:t> </a:t>
            </a:r>
            <a:r>
              <a:rPr lang="de-LU" sz="1400" dirty="0" err="1" smtClean="0"/>
              <a:t>être</a:t>
            </a:r>
            <a:r>
              <a:rPr lang="de-LU" sz="1400" dirty="0" smtClean="0"/>
              <a:t> </a:t>
            </a:r>
            <a:r>
              <a:rPr lang="de-LU" sz="1400" dirty="0" err="1" smtClean="0"/>
              <a:t>tenus</a:t>
            </a:r>
            <a:r>
              <a:rPr lang="de-LU" sz="1400" dirty="0" smtClean="0"/>
              <a:t> à </a:t>
            </a:r>
            <a:r>
              <a:rPr lang="de-LU" sz="1400" dirty="0" err="1" smtClean="0"/>
              <a:t>respecter</a:t>
            </a:r>
            <a:r>
              <a:rPr lang="de-LU" sz="1400" dirty="0" smtClean="0"/>
              <a:t>, par </a:t>
            </a:r>
            <a:r>
              <a:rPr lang="de-LU" sz="1400" dirty="0" err="1" smtClean="0"/>
              <a:t>analogie</a:t>
            </a:r>
            <a:r>
              <a:rPr lang="de-LU" sz="1400" dirty="0" smtClean="0"/>
              <a:t>, la 	</a:t>
            </a:r>
            <a:r>
              <a:rPr lang="de-LU" sz="1400" dirty="0" err="1" smtClean="0"/>
              <a:t>législation</a:t>
            </a:r>
            <a:r>
              <a:rPr lang="de-LU" sz="1400" dirty="0" smtClean="0"/>
              <a:t> relative </a:t>
            </a:r>
            <a:r>
              <a:rPr lang="de-LU" sz="1400" dirty="0" err="1" smtClean="0"/>
              <a:t>aux</a:t>
            </a:r>
            <a:r>
              <a:rPr lang="de-LU" sz="1400" dirty="0" smtClean="0"/>
              <a:t> </a:t>
            </a:r>
            <a:r>
              <a:rPr lang="de-LU" sz="1400" dirty="0" err="1" smtClean="0"/>
              <a:t>traitements</a:t>
            </a:r>
            <a:r>
              <a:rPr lang="de-LU" sz="1400" dirty="0" smtClean="0"/>
              <a:t> des </a:t>
            </a:r>
            <a:r>
              <a:rPr lang="de-LU" sz="1400" dirty="0" err="1" smtClean="0"/>
              <a:t>fonctionnaire</a:t>
            </a:r>
            <a:r>
              <a:rPr lang="de-LU" sz="1400" dirty="0" smtClean="0"/>
              <a:t> de </a:t>
            </a:r>
            <a:r>
              <a:rPr lang="de-LU" sz="1400" dirty="0" err="1" smtClean="0"/>
              <a:t>l‘Etat</a:t>
            </a:r>
            <a:r>
              <a:rPr lang="de-LU" sz="1400" dirty="0" smtClean="0"/>
              <a:t> </a:t>
            </a:r>
          </a:p>
          <a:p>
            <a:r>
              <a:rPr lang="de-LU" sz="1400" dirty="0" smtClean="0"/>
              <a:t>	</a:t>
            </a:r>
            <a:endParaRPr lang="de-LU" sz="1400" dirty="0"/>
          </a:p>
          <a:p>
            <a:r>
              <a:rPr lang="de-LU" sz="1400" dirty="0" err="1" smtClean="0"/>
              <a:t>Déi</a:t>
            </a:r>
            <a:r>
              <a:rPr lang="de-LU" sz="1400" dirty="0" smtClean="0"/>
              <a:t> </a:t>
            </a:r>
            <a:r>
              <a:rPr lang="de-LU" sz="1400" dirty="0" err="1" smtClean="0"/>
              <a:t>gréng</a:t>
            </a:r>
            <a:r>
              <a:rPr lang="de-LU" sz="1400" dirty="0"/>
              <a:t>	- „La </a:t>
            </a:r>
            <a:r>
              <a:rPr lang="de-LU" sz="1400" dirty="0" err="1"/>
              <a:t>législation</a:t>
            </a:r>
            <a:r>
              <a:rPr lang="de-LU" sz="1400" dirty="0"/>
              <a:t> </a:t>
            </a:r>
            <a:r>
              <a:rPr lang="de-LU" sz="1400" dirty="0" err="1"/>
              <a:t>afférente</a:t>
            </a:r>
            <a:r>
              <a:rPr lang="de-LU" sz="1400" dirty="0"/>
              <a:t> </a:t>
            </a:r>
            <a:r>
              <a:rPr lang="de-LU" sz="1400" dirty="0" err="1"/>
              <a:t>doit</a:t>
            </a:r>
            <a:r>
              <a:rPr lang="de-LU" sz="1400" dirty="0"/>
              <a:t> </a:t>
            </a:r>
            <a:r>
              <a:rPr lang="de-LU" sz="1400" dirty="0" err="1"/>
              <a:t>être</a:t>
            </a:r>
            <a:r>
              <a:rPr lang="de-LU" sz="1400" dirty="0"/>
              <a:t> </a:t>
            </a:r>
            <a:r>
              <a:rPr lang="de-LU" sz="1400" dirty="0" err="1"/>
              <a:t>appliquée</a:t>
            </a:r>
            <a:r>
              <a:rPr lang="de-LU" sz="1400" dirty="0"/>
              <a:t> </a:t>
            </a:r>
            <a:r>
              <a:rPr lang="de-LU" sz="1400" dirty="0" err="1"/>
              <a:t>pour</a:t>
            </a:r>
            <a:r>
              <a:rPr lang="de-LU" sz="1400" dirty="0"/>
              <a:t> </a:t>
            </a:r>
            <a:r>
              <a:rPr lang="de-LU" sz="1400" dirty="0" err="1"/>
              <a:t>tous</a:t>
            </a:r>
            <a:r>
              <a:rPr lang="de-LU" sz="1400" dirty="0"/>
              <a:t> les </a:t>
            </a:r>
            <a:r>
              <a:rPr lang="de-LU" sz="1400" dirty="0" err="1"/>
              <a:t>collaborateurs</a:t>
            </a:r>
            <a:r>
              <a:rPr lang="de-LU" sz="1400" dirty="0"/>
              <a:t> </a:t>
            </a:r>
            <a:r>
              <a:rPr lang="de-LU" sz="1400" dirty="0" err="1"/>
              <a:t>ayant</a:t>
            </a:r>
            <a:r>
              <a:rPr lang="de-LU" sz="1400" dirty="0"/>
              <a:t> le 	</a:t>
            </a:r>
            <a:r>
              <a:rPr lang="de-LU" sz="1400" dirty="0" err="1"/>
              <a:t>statut</a:t>
            </a:r>
            <a:r>
              <a:rPr lang="de-LU" sz="1400" dirty="0"/>
              <a:t> </a:t>
            </a:r>
            <a:r>
              <a:rPr lang="de-LU" sz="1400" dirty="0" err="1"/>
              <a:t>public</a:t>
            </a:r>
            <a:r>
              <a:rPr lang="de-LU" sz="1400" dirty="0"/>
              <a:t>, y </a:t>
            </a:r>
            <a:r>
              <a:rPr lang="de-LU" sz="1400" dirty="0" err="1"/>
              <a:t>inclus</a:t>
            </a:r>
            <a:r>
              <a:rPr lang="de-LU" sz="1400" dirty="0"/>
              <a:t> </a:t>
            </a:r>
            <a:r>
              <a:rPr lang="de-LU" sz="1400" dirty="0" err="1"/>
              <a:t>ceux</a:t>
            </a:r>
            <a:r>
              <a:rPr lang="de-LU" sz="1400" dirty="0"/>
              <a:t> au sein des </a:t>
            </a:r>
            <a:r>
              <a:rPr lang="de-LU" sz="1400" dirty="0" err="1"/>
              <a:t>établissements</a:t>
            </a:r>
            <a:r>
              <a:rPr lang="de-LU" sz="1400" dirty="0"/>
              <a:t> </a:t>
            </a:r>
            <a:r>
              <a:rPr lang="de-LU" sz="1400" dirty="0" err="1"/>
              <a:t>publics</a:t>
            </a:r>
            <a:r>
              <a:rPr lang="de-LU" sz="1400" dirty="0"/>
              <a:t>“</a:t>
            </a:r>
          </a:p>
          <a:p>
            <a:endParaRPr lang="de-LU" sz="1400" dirty="0" smtClean="0"/>
          </a:p>
          <a:p>
            <a:r>
              <a:rPr lang="de-LU" sz="1400" dirty="0" err="1" smtClean="0"/>
              <a:t>Déi</a:t>
            </a:r>
            <a:r>
              <a:rPr lang="de-LU" sz="1400" dirty="0" smtClean="0"/>
              <a:t> </a:t>
            </a:r>
            <a:r>
              <a:rPr lang="de-LU" sz="1400" dirty="0" err="1" smtClean="0"/>
              <a:t>Lénk</a:t>
            </a:r>
            <a:r>
              <a:rPr lang="de-LU" sz="1400" dirty="0" smtClean="0"/>
              <a:t>	- „</a:t>
            </a:r>
            <a:r>
              <a:rPr lang="de-LU" sz="1400" dirty="0" err="1" smtClean="0"/>
              <a:t>Oui</a:t>
            </a:r>
            <a:r>
              <a:rPr lang="de-LU" sz="1400" dirty="0" smtClean="0"/>
              <a:t>. Nous </a:t>
            </a:r>
            <a:r>
              <a:rPr lang="de-LU" sz="1400" dirty="0" err="1" smtClean="0"/>
              <a:t>considérons</a:t>
            </a:r>
            <a:r>
              <a:rPr lang="de-LU" sz="1400" dirty="0" smtClean="0"/>
              <a:t> </a:t>
            </a:r>
            <a:r>
              <a:rPr lang="de-LU" sz="1400" dirty="0" err="1" smtClean="0"/>
              <a:t>que</a:t>
            </a:r>
            <a:r>
              <a:rPr lang="de-LU" sz="1400" dirty="0" smtClean="0"/>
              <a:t> les </a:t>
            </a:r>
            <a:r>
              <a:rPr lang="de-LU" sz="1400" dirty="0" err="1" smtClean="0"/>
              <a:t>établissements</a:t>
            </a:r>
            <a:r>
              <a:rPr lang="de-LU" sz="1400" dirty="0" smtClean="0"/>
              <a:t> </a:t>
            </a:r>
            <a:r>
              <a:rPr lang="de-LU" sz="1400" dirty="0" err="1" smtClean="0"/>
              <a:t>publics</a:t>
            </a:r>
            <a:r>
              <a:rPr lang="de-LU" sz="1400" dirty="0" smtClean="0"/>
              <a:t> de </a:t>
            </a:r>
            <a:r>
              <a:rPr lang="de-LU" sz="1400" dirty="0" err="1" smtClean="0"/>
              <a:t>l‘Etat</a:t>
            </a:r>
            <a:r>
              <a:rPr lang="de-LU" sz="1400" dirty="0" smtClean="0"/>
              <a:t> </a:t>
            </a:r>
            <a:r>
              <a:rPr lang="de-LU" sz="1400" dirty="0" err="1" smtClean="0"/>
              <a:t>comme</a:t>
            </a:r>
            <a:r>
              <a:rPr lang="de-LU" sz="1400" dirty="0" smtClean="0"/>
              <a:t> 	</a:t>
            </a:r>
            <a:r>
              <a:rPr lang="de-LU" sz="1400" dirty="0" err="1" smtClean="0"/>
              <a:t>partie</a:t>
            </a:r>
            <a:r>
              <a:rPr lang="de-LU" sz="1400" dirty="0" smtClean="0"/>
              <a:t> </a:t>
            </a:r>
            <a:r>
              <a:rPr lang="de-LU" sz="1400" dirty="0" err="1" smtClean="0"/>
              <a:t>intégrante</a:t>
            </a:r>
            <a:r>
              <a:rPr lang="de-LU" sz="1400" dirty="0" smtClean="0"/>
              <a:t> du </a:t>
            </a:r>
            <a:r>
              <a:rPr lang="de-LU" sz="1400" dirty="0" err="1" smtClean="0"/>
              <a:t>service</a:t>
            </a:r>
            <a:r>
              <a:rPr lang="de-LU" sz="1400" dirty="0" smtClean="0"/>
              <a:t> </a:t>
            </a:r>
            <a:r>
              <a:rPr lang="de-LU" sz="1400" dirty="0" err="1" smtClean="0"/>
              <a:t>public</a:t>
            </a:r>
            <a:r>
              <a:rPr lang="de-LU" sz="1400" dirty="0" smtClean="0"/>
              <a:t>.“</a:t>
            </a:r>
          </a:p>
          <a:p>
            <a:endParaRPr lang="de-LU" sz="1400" dirty="0" smtClean="0"/>
          </a:p>
          <a:p>
            <a:r>
              <a:rPr lang="de-LU" sz="1400" dirty="0" smtClean="0"/>
              <a:t>DP	- „</a:t>
            </a:r>
            <a:r>
              <a:rPr lang="de-LU" sz="1400" dirty="0" err="1" smtClean="0"/>
              <a:t>Oui</a:t>
            </a:r>
            <a:r>
              <a:rPr lang="de-LU" sz="1400" dirty="0" smtClean="0"/>
              <a:t>. </a:t>
            </a:r>
            <a:r>
              <a:rPr lang="de-LU" sz="1400" dirty="0" err="1" smtClean="0"/>
              <a:t>Nul</a:t>
            </a:r>
            <a:r>
              <a:rPr lang="de-LU" sz="1400" dirty="0" smtClean="0"/>
              <a:t> </a:t>
            </a:r>
            <a:r>
              <a:rPr lang="de-LU" sz="1400" dirty="0" err="1" smtClean="0"/>
              <a:t>n‘est</a:t>
            </a:r>
            <a:r>
              <a:rPr lang="de-LU" sz="1400" dirty="0" smtClean="0"/>
              <a:t> </a:t>
            </a:r>
            <a:r>
              <a:rPr lang="de-LU" sz="1400" dirty="0" err="1" smtClean="0"/>
              <a:t>censé</a:t>
            </a:r>
            <a:r>
              <a:rPr lang="de-LU" sz="1400" dirty="0" smtClean="0"/>
              <a:t> </a:t>
            </a:r>
            <a:r>
              <a:rPr lang="de-LU" sz="1400" dirty="0" err="1" smtClean="0"/>
              <a:t>ignorer</a:t>
            </a:r>
            <a:r>
              <a:rPr lang="de-LU" sz="1400" dirty="0" smtClean="0"/>
              <a:t> les </a:t>
            </a:r>
            <a:r>
              <a:rPr lang="de-LU" sz="1400" dirty="0" err="1" smtClean="0"/>
              <a:t>dispositions</a:t>
            </a:r>
            <a:r>
              <a:rPr lang="de-LU" sz="1400" dirty="0" smtClean="0"/>
              <a:t> </a:t>
            </a:r>
            <a:r>
              <a:rPr lang="de-LU" sz="1400" dirty="0" err="1" smtClean="0"/>
              <a:t>d‘une</a:t>
            </a:r>
            <a:r>
              <a:rPr lang="de-LU" sz="1400" dirty="0" smtClean="0"/>
              <a:t> </a:t>
            </a:r>
            <a:r>
              <a:rPr lang="de-LU" sz="1400" dirty="0" err="1" smtClean="0"/>
              <a:t>loi</a:t>
            </a:r>
            <a:r>
              <a:rPr lang="de-LU" sz="1400" dirty="0" smtClean="0"/>
              <a:t>“</a:t>
            </a:r>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303748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861774"/>
          </a:xfrm>
          <a:prstGeom prst="rect">
            <a:avLst/>
          </a:prstGeom>
          <a:noFill/>
          <a:ln w="9525">
            <a:noFill/>
            <a:miter lim="800000"/>
            <a:headEnd/>
            <a:tailEnd/>
          </a:ln>
        </p:spPr>
        <p:txBody>
          <a:bodyPr wrap="square">
            <a:spAutoFit/>
          </a:bodyPr>
          <a:lstStyle/>
          <a:p>
            <a:r>
              <a:rPr lang="de-LU" sz="3200" b="1" dirty="0" err="1">
                <a:solidFill>
                  <a:srgbClr val="000000"/>
                </a:solidFill>
              </a:rPr>
              <a:t>Assemblée</a:t>
            </a:r>
            <a:r>
              <a:rPr lang="de-LU" sz="3200" b="1" dirty="0">
                <a:solidFill>
                  <a:srgbClr val="000000"/>
                </a:solidFill>
              </a:rPr>
              <a:t> </a:t>
            </a:r>
            <a:r>
              <a:rPr lang="de-LU" sz="3200" b="1" dirty="0" err="1">
                <a:solidFill>
                  <a:srgbClr val="000000"/>
                </a:solidFill>
              </a:rPr>
              <a:t>Générale</a:t>
            </a:r>
            <a:r>
              <a:rPr lang="de-LU" sz="3200" b="1" dirty="0">
                <a:solidFill>
                  <a:srgbClr val="000000"/>
                </a:solidFill>
              </a:rPr>
              <a:t> </a:t>
            </a:r>
            <a:r>
              <a:rPr lang="de-LU" sz="3200" b="1" dirty="0" err="1" smtClean="0">
                <a:solidFill>
                  <a:srgbClr val="000000"/>
                </a:solidFill>
              </a:rPr>
              <a:t>Ordinaire</a:t>
            </a:r>
            <a:endParaRPr lang="de-LU" sz="3200" b="1" dirty="0">
              <a:solidFill>
                <a:srgbClr val="000000"/>
              </a:solidFill>
            </a:endParaRPr>
          </a:p>
          <a:p>
            <a:r>
              <a:rPr lang="de-LU" sz="1800" b="1" dirty="0">
                <a:solidFill>
                  <a:srgbClr val="000000"/>
                </a:solidFill>
              </a:rPr>
              <a:t>le </a:t>
            </a:r>
            <a:r>
              <a:rPr lang="de-LU" sz="1800" b="1" dirty="0" smtClean="0">
                <a:solidFill>
                  <a:srgbClr val="000000"/>
                </a:solidFill>
              </a:rPr>
              <a:t>06 </a:t>
            </a:r>
            <a:r>
              <a:rPr lang="de-LU" sz="1800" b="1" dirty="0" err="1" smtClean="0">
                <a:solidFill>
                  <a:srgbClr val="000000"/>
                </a:solidFill>
              </a:rPr>
              <a:t>mars</a:t>
            </a:r>
            <a:r>
              <a:rPr lang="de-LU" sz="1800" b="1" dirty="0" smtClean="0">
                <a:solidFill>
                  <a:srgbClr val="000000"/>
                </a:solidFill>
              </a:rPr>
              <a:t> 2019</a:t>
            </a:r>
            <a:endParaRPr lang="de-LU" sz="1800" b="1" dirty="0">
              <a:solidFill>
                <a:srgbClr val="000000"/>
              </a:solidFill>
            </a:endParaRPr>
          </a:p>
        </p:txBody>
      </p:sp>
    </p:spTree>
    <p:extLst>
      <p:ext uri="{BB962C8B-B14F-4D97-AF65-F5344CB8AC3E}">
        <p14:creationId xmlns:p14="http://schemas.microsoft.com/office/powerpoint/2010/main" val="2535751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5755422"/>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8 : </a:t>
            </a:r>
            <a:endParaRPr lang="fr-LU" sz="1400" dirty="0"/>
          </a:p>
          <a:p>
            <a:pPr lvl="0"/>
            <a:r>
              <a:rPr lang="fr-FR" sz="1400" dirty="0"/>
              <a:t> à considérer comme permanent la disposition prévoyant que pour les fonctionnaires de l'Etat du groupe de traitement B1 il faut entendre par groupe de traitement immédiatement supérieur au leur, le groupe de traitement A1? ( Art. 2.(5) et art. 16  de la loi du 25 mars 2015 fixant les conditions et modalités de l'accès du fonctionnaire à un groupe de traitement supérieur au sien).</a:t>
            </a:r>
            <a:endParaRPr lang="fr-LU" sz="1400" dirty="0"/>
          </a:p>
          <a:p>
            <a:endParaRPr lang="de-LU" sz="1400" dirty="0" smtClean="0"/>
          </a:p>
          <a:p>
            <a:r>
              <a:rPr lang="de-LU" sz="1400" dirty="0" smtClean="0"/>
              <a:t>CSV:        	- „… </a:t>
            </a:r>
            <a:r>
              <a:rPr lang="de-LU" sz="1400" dirty="0" err="1" smtClean="0"/>
              <a:t>un</a:t>
            </a:r>
            <a:r>
              <a:rPr lang="de-LU" sz="1400" dirty="0" smtClean="0"/>
              <a:t> </a:t>
            </a:r>
            <a:r>
              <a:rPr lang="de-LU" sz="1400" dirty="0" err="1" smtClean="0"/>
              <a:t>droit</a:t>
            </a:r>
            <a:r>
              <a:rPr lang="de-LU" sz="1400" dirty="0" smtClean="0"/>
              <a:t> </a:t>
            </a:r>
            <a:r>
              <a:rPr lang="de-LU" sz="1400" dirty="0" err="1" smtClean="0"/>
              <a:t>ayant</a:t>
            </a:r>
            <a:r>
              <a:rPr lang="de-LU" sz="1400" dirty="0" smtClean="0"/>
              <a:t> </a:t>
            </a:r>
            <a:r>
              <a:rPr lang="de-LU" sz="1400" dirty="0" err="1" smtClean="0"/>
              <a:t>existé</a:t>
            </a:r>
            <a:r>
              <a:rPr lang="de-LU" sz="1400" dirty="0" smtClean="0"/>
              <a:t> a </a:t>
            </a:r>
            <a:r>
              <a:rPr lang="de-LU" sz="1400" dirty="0" err="1" smtClean="0"/>
              <a:t>été</a:t>
            </a:r>
            <a:r>
              <a:rPr lang="de-LU" sz="1400" dirty="0" smtClean="0"/>
              <a:t> </a:t>
            </a:r>
            <a:r>
              <a:rPr lang="de-LU" sz="1400" dirty="0" err="1" smtClean="0"/>
              <a:t>aboli</a:t>
            </a:r>
            <a:r>
              <a:rPr lang="de-LU" sz="1400" dirty="0" smtClean="0"/>
              <a:t> et </a:t>
            </a:r>
            <a:r>
              <a:rPr lang="de-LU" sz="1400" dirty="0" err="1" smtClean="0"/>
              <a:t>qu‘il</a:t>
            </a:r>
            <a:r>
              <a:rPr lang="de-LU" sz="1400" dirty="0" smtClean="0"/>
              <a:t> </a:t>
            </a:r>
            <a:r>
              <a:rPr lang="de-LU" sz="1400" dirty="0" err="1" smtClean="0"/>
              <a:t>faudrait</a:t>
            </a:r>
            <a:r>
              <a:rPr lang="de-LU" sz="1400" dirty="0" smtClean="0"/>
              <a:t> </a:t>
            </a:r>
            <a:r>
              <a:rPr lang="de-LU" sz="1400" dirty="0" err="1" smtClean="0"/>
              <a:t>donc</a:t>
            </a:r>
            <a:r>
              <a:rPr lang="de-LU" sz="1400" dirty="0" smtClean="0"/>
              <a:t> le </a:t>
            </a:r>
            <a:r>
              <a:rPr lang="de-LU" sz="1400" dirty="0" err="1" smtClean="0"/>
              <a:t>rétablir</a:t>
            </a:r>
            <a:r>
              <a:rPr lang="de-LU" sz="1400" dirty="0" smtClean="0"/>
              <a:t> </a:t>
            </a:r>
            <a:r>
              <a:rPr lang="de-LU" sz="1400" dirty="0" err="1" smtClean="0"/>
              <a:t>pour</a:t>
            </a:r>
            <a:r>
              <a:rPr lang="de-LU" sz="1400" dirty="0" smtClean="0"/>
              <a:t> </a:t>
            </a:r>
            <a:r>
              <a:rPr lang="de-LU" sz="1400" dirty="0"/>
              <a:t>a</a:t>
            </a:r>
            <a:r>
              <a:rPr lang="de-LU" sz="1400" dirty="0" smtClean="0"/>
              <a:t>u 	</a:t>
            </a:r>
            <a:r>
              <a:rPr lang="de-LU" sz="1400" dirty="0" err="1" smtClean="0"/>
              <a:t>moins</a:t>
            </a:r>
            <a:r>
              <a:rPr lang="de-LU" sz="1400" dirty="0" smtClean="0"/>
              <a:t> </a:t>
            </a:r>
            <a:r>
              <a:rPr lang="de-LU" sz="1400" dirty="0" err="1" smtClean="0"/>
              <a:t>celles</a:t>
            </a:r>
            <a:r>
              <a:rPr lang="de-LU" sz="1400" dirty="0" smtClean="0"/>
              <a:t> et </a:t>
            </a:r>
            <a:r>
              <a:rPr lang="de-LU" sz="1400" dirty="0" err="1" smtClean="0"/>
              <a:t>ceux</a:t>
            </a:r>
            <a:r>
              <a:rPr lang="de-LU" sz="1400" dirty="0" smtClean="0"/>
              <a:t> </a:t>
            </a:r>
            <a:r>
              <a:rPr lang="de-LU" sz="1400" dirty="0" err="1" smtClean="0"/>
              <a:t>qui</a:t>
            </a:r>
            <a:r>
              <a:rPr lang="de-LU" sz="1400" dirty="0" smtClean="0"/>
              <a:t> </a:t>
            </a:r>
            <a:r>
              <a:rPr lang="de-LU" sz="1400" dirty="0" err="1" smtClean="0"/>
              <a:t>étaient</a:t>
            </a:r>
            <a:r>
              <a:rPr lang="de-LU" sz="1400" dirty="0" smtClean="0"/>
              <a:t> en </a:t>
            </a:r>
            <a:r>
              <a:rPr lang="de-LU" sz="1400" dirty="0" err="1" smtClean="0"/>
              <a:t>service</a:t>
            </a:r>
            <a:r>
              <a:rPr lang="de-LU" sz="1400" dirty="0" smtClean="0"/>
              <a:t> au </a:t>
            </a:r>
            <a:r>
              <a:rPr lang="de-LU" sz="1400" dirty="0" err="1" smtClean="0"/>
              <a:t>moment</a:t>
            </a:r>
            <a:r>
              <a:rPr lang="de-LU" sz="1400" dirty="0" smtClean="0"/>
              <a:t> du </a:t>
            </a:r>
            <a:r>
              <a:rPr lang="de-LU" sz="1400" dirty="0" err="1" smtClean="0"/>
              <a:t>vote</a:t>
            </a:r>
            <a:r>
              <a:rPr lang="de-LU" sz="1400" dirty="0" smtClean="0"/>
              <a:t> de la </a:t>
            </a:r>
            <a:r>
              <a:rPr lang="de-LU" sz="1400" dirty="0" err="1" smtClean="0"/>
              <a:t>nouvelle</a:t>
            </a:r>
            <a:r>
              <a:rPr lang="de-LU" sz="1400" dirty="0" smtClean="0"/>
              <a:t> 	</a:t>
            </a:r>
            <a:r>
              <a:rPr lang="de-LU" sz="1400" dirty="0" err="1" smtClean="0"/>
              <a:t>législation</a:t>
            </a:r>
            <a:r>
              <a:rPr lang="de-LU" sz="1400" dirty="0" smtClean="0"/>
              <a:t> </a:t>
            </a:r>
            <a:r>
              <a:rPr lang="de-LU" sz="1400" dirty="0" err="1" smtClean="0"/>
              <a:t>sur</a:t>
            </a:r>
            <a:r>
              <a:rPr lang="de-LU" sz="1400" dirty="0" smtClean="0"/>
              <a:t> les </a:t>
            </a:r>
            <a:r>
              <a:rPr lang="de-LU" sz="1400" dirty="0" err="1" smtClean="0"/>
              <a:t>traitements</a:t>
            </a:r>
            <a:r>
              <a:rPr lang="de-LU" sz="1400" dirty="0" smtClean="0"/>
              <a:t>.“</a:t>
            </a:r>
          </a:p>
          <a:p>
            <a:r>
              <a:rPr lang="de-LU" sz="1400" dirty="0" err="1" smtClean="0"/>
              <a:t>Déi</a:t>
            </a:r>
            <a:r>
              <a:rPr lang="de-LU" sz="1400" dirty="0" smtClean="0"/>
              <a:t> </a:t>
            </a:r>
            <a:r>
              <a:rPr lang="de-LU" sz="1400" dirty="0" err="1" smtClean="0"/>
              <a:t>gréng</a:t>
            </a:r>
            <a:r>
              <a:rPr lang="de-LU" sz="1400" dirty="0"/>
              <a:t>	- </a:t>
            </a:r>
            <a:r>
              <a:rPr lang="de-LU" sz="1400" dirty="0" smtClean="0"/>
              <a:t>„NON, </a:t>
            </a:r>
            <a:r>
              <a:rPr lang="de-LU" sz="1400" dirty="0" err="1" smtClean="0"/>
              <a:t>car</a:t>
            </a:r>
            <a:r>
              <a:rPr lang="de-LU" sz="1400" dirty="0" smtClean="0"/>
              <a:t> </a:t>
            </a:r>
            <a:r>
              <a:rPr lang="de-LU" sz="1400" dirty="0" err="1" smtClean="0"/>
              <a:t>il</a:t>
            </a:r>
            <a:r>
              <a:rPr lang="de-LU" sz="1400" dirty="0" smtClean="0"/>
              <a:t> </a:t>
            </a:r>
            <a:r>
              <a:rPr lang="de-LU" sz="1400" dirty="0" err="1" smtClean="0"/>
              <a:t>s‘agit</a:t>
            </a:r>
            <a:r>
              <a:rPr lang="de-LU" sz="1400" dirty="0" smtClean="0"/>
              <a:t> </a:t>
            </a:r>
            <a:r>
              <a:rPr lang="de-LU" sz="1400" dirty="0" err="1" smtClean="0"/>
              <a:t>d‘une</a:t>
            </a:r>
            <a:r>
              <a:rPr lang="de-LU" sz="1400" dirty="0" smtClean="0"/>
              <a:t> </a:t>
            </a:r>
            <a:r>
              <a:rPr lang="de-LU" sz="1400" dirty="0" err="1" smtClean="0"/>
              <a:t>mesure</a:t>
            </a:r>
            <a:r>
              <a:rPr lang="de-LU" sz="1400" dirty="0" smtClean="0"/>
              <a:t> </a:t>
            </a:r>
            <a:r>
              <a:rPr lang="de-LU" sz="1400" dirty="0" err="1" smtClean="0"/>
              <a:t>transitoire</a:t>
            </a:r>
            <a:r>
              <a:rPr lang="de-LU" sz="1400" dirty="0" smtClean="0"/>
              <a:t> </a:t>
            </a:r>
            <a:r>
              <a:rPr lang="de-LU" sz="1400" dirty="0" err="1" smtClean="0"/>
              <a:t>spécifique</a:t>
            </a:r>
            <a:r>
              <a:rPr lang="de-LU" sz="1400" dirty="0" smtClean="0"/>
              <a:t> “</a:t>
            </a:r>
          </a:p>
          <a:p>
            <a:r>
              <a:rPr lang="de-LU" sz="1400" dirty="0"/>
              <a:t>	</a:t>
            </a:r>
            <a:r>
              <a:rPr lang="de-LU" sz="1400" dirty="0" smtClean="0"/>
              <a:t>- „Mais </a:t>
            </a:r>
            <a:r>
              <a:rPr lang="de-LU" sz="1400" dirty="0" err="1" smtClean="0"/>
              <a:t>il</a:t>
            </a:r>
            <a:r>
              <a:rPr lang="de-LU" sz="1400" dirty="0" smtClean="0"/>
              <a:t> </a:t>
            </a:r>
            <a:r>
              <a:rPr lang="de-LU" sz="1400" dirty="0" err="1" smtClean="0"/>
              <a:t>nous</a:t>
            </a:r>
            <a:r>
              <a:rPr lang="de-LU" sz="1400" dirty="0" smtClean="0"/>
              <a:t> </a:t>
            </a:r>
            <a:r>
              <a:rPr lang="de-LU" sz="1400" dirty="0" err="1" smtClean="0"/>
              <a:t>semble</a:t>
            </a:r>
            <a:r>
              <a:rPr lang="de-LU" sz="1400" dirty="0" smtClean="0"/>
              <a:t> </a:t>
            </a:r>
            <a:r>
              <a:rPr lang="de-LU" sz="1400" dirty="0" err="1" smtClean="0"/>
              <a:t>envisageable</a:t>
            </a:r>
            <a:r>
              <a:rPr lang="de-LU" sz="1400" dirty="0" smtClean="0"/>
              <a:t> </a:t>
            </a:r>
            <a:r>
              <a:rPr lang="de-LU" sz="1400" dirty="0" err="1" smtClean="0"/>
              <a:t>d‘aménager</a:t>
            </a:r>
            <a:r>
              <a:rPr lang="de-LU" sz="1400" dirty="0" smtClean="0"/>
              <a:t> </a:t>
            </a:r>
            <a:r>
              <a:rPr lang="de-LU" sz="1400" dirty="0" err="1" smtClean="0"/>
              <a:t>éventuellement</a:t>
            </a:r>
            <a:r>
              <a:rPr lang="de-LU" sz="1400" dirty="0" smtClean="0"/>
              <a:t> </a:t>
            </a:r>
            <a:r>
              <a:rPr lang="de-LU" sz="1400" dirty="0" err="1" smtClean="0"/>
              <a:t>une</a:t>
            </a:r>
            <a:r>
              <a:rPr lang="de-LU" sz="1400" dirty="0" smtClean="0"/>
              <a:t> </a:t>
            </a:r>
            <a:r>
              <a:rPr lang="de-LU" sz="1400" dirty="0" err="1" smtClean="0"/>
              <a:t>voie</a:t>
            </a:r>
            <a:r>
              <a:rPr lang="de-LU" sz="1400" dirty="0" smtClean="0"/>
              <a:t> </a:t>
            </a:r>
            <a:r>
              <a:rPr lang="de-LU" sz="1400" dirty="0" err="1" smtClean="0"/>
              <a:t>d‘accès</a:t>
            </a:r>
            <a:r>
              <a:rPr lang="de-LU" sz="1400" dirty="0" smtClean="0"/>
              <a:t> 	permanente </a:t>
            </a:r>
            <a:r>
              <a:rPr lang="de-LU" sz="1400" dirty="0" err="1" smtClean="0"/>
              <a:t>dans</a:t>
            </a:r>
            <a:r>
              <a:rPr lang="de-LU" sz="1400" dirty="0" smtClean="0"/>
              <a:t> le </a:t>
            </a:r>
            <a:r>
              <a:rPr lang="de-LU" sz="1400" dirty="0" err="1" smtClean="0"/>
              <a:t>cadre</a:t>
            </a:r>
            <a:r>
              <a:rPr lang="de-LU" sz="1400" dirty="0" smtClean="0"/>
              <a:t> de la </a:t>
            </a:r>
            <a:r>
              <a:rPr lang="de-LU" sz="1400" dirty="0" err="1" smtClean="0"/>
              <a:t>nouvelle</a:t>
            </a:r>
            <a:r>
              <a:rPr lang="de-LU" sz="1400" dirty="0" smtClean="0"/>
              <a:t> </a:t>
            </a:r>
            <a:r>
              <a:rPr lang="de-LU" sz="1400" dirty="0" err="1" smtClean="0"/>
              <a:t>Ecole</a:t>
            </a:r>
            <a:r>
              <a:rPr lang="de-LU" sz="1400" dirty="0" smtClean="0"/>
              <a:t> </a:t>
            </a:r>
            <a:r>
              <a:rPr lang="de-LU" sz="1400" dirty="0" err="1" smtClean="0"/>
              <a:t>d‘Administration</a:t>
            </a:r>
            <a:r>
              <a:rPr lang="de-LU" sz="1400" dirty="0" smtClean="0"/>
              <a:t>.“</a:t>
            </a:r>
            <a:endParaRPr lang="de-LU" sz="1400" dirty="0"/>
          </a:p>
          <a:p>
            <a:r>
              <a:rPr lang="de-LU" sz="1400" dirty="0" err="1" smtClean="0"/>
              <a:t>Dèi</a:t>
            </a:r>
            <a:r>
              <a:rPr lang="de-LU" sz="1400" dirty="0" smtClean="0"/>
              <a:t> </a:t>
            </a:r>
            <a:r>
              <a:rPr lang="de-LU" sz="1400" dirty="0" err="1" smtClean="0"/>
              <a:t>Lénk</a:t>
            </a:r>
            <a:r>
              <a:rPr lang="de-LU" sz="1400" dirty="0" smtClean="0"/>
              <a:t>	- „</a:t>
            </a:r>
            <a:r>
              <a:rPr lang="de-LU" sz="1400" dirty="0" err="1" smtClean="0"/>
              <a:t>Oui</a:t>
            </a:r>
            <a:r>
              <a:rPr lang="de-LU" sz="1400" dirty="0" smtClean="0"/>
              <a:t>.“</a:t>
            </a:r>
          </a:p>
          <a:p>
            <a:r>
              <a:rPr lang="de-LU" sz="1400" dirty="0" smtClean="0"/>
              <a:t>DP	- „Les </a:t>
            </a:r>
            <a:r>
              <a:rPr lang="de-LU" sz="1400" dirty="0" err="1" smtClean="0"/>
              <a:t>mesures</a:t>
            </a:r>
            <a:r>
              <a:rPr lang="de-LU" sz="1400" dirty="0" smtClean="0"/>
              <a:t> </a:t>
            </a:r>
            <a:r>
              <a:rPr lang="de-LU" sz="1400" dirty="0" err="1" smtClean="0"/>
              <a:t>décrites</a:t>
            </a:r>
            <a:r>
              <a:rPr lang="de-LU" sz="1400" dirty="0" smtClean="0"/>
              <a:t> </a:t>
            </a:r>
            <a:r>
              <a:rPr lang="de-LU" sz="1400" dirty="0" err="1" smtClean="0"/>
              <a:t>aux</a:t>
            </a:r>
            <a:r>
              <a:rPr lang="de-LU" sz="1400" dirty="0" smtClean="0"/>
              <a:t> </a:t>
            </a:r>
            <a:r>
              <a:rPr lang="de-LU" sz="1400" dirty="0" err="1" smtClean="0"/>
              <a:t>questions</a:t>
            </a:r>
            <a:r>
              <a:rPr lang="de-LU" sz="1400" dirty="0" smtClean="0"/>
              <a:t> 8 et 9 </a:t>
            </a:r>
            <a:r>
              <a:rPr lang="de-LU" sz="1400" dirty="0" err="1" smtClean="0"/>
              <a:t>sont</a:t>
            </a:r>
            <a:r>
              <a:rPr lang="de-LU" sz="1400" dirty="0" smtClean="0"/>
              <a:t> le </a:t>
            </a:r>
            <a:r>
              <a:rPr lang="de-LU" sz="1400" dirty="0" err="1" smtClean="0"/>
              <a:t>résultat</a:t>
            </a:r>
            <a:r>
              <a:rPr lang="de-LU" sz="1400" dirty="0" smtClean="0"/>
              <a:t> de </a:t>
            </a:r>
            <a:r>
              <a:rPr lang="de-LU" sz="1400" dirty="0" err="1" smtClean="0"/>
              <a:t>négociations</a:t>
            </a:r>
            <a:r>
              <a:rPr lang="de-LU" sz="1400" dirty="0" smtClean="0"/>
              <a:t> et 	</a:t>
            </a:r>
            <a:r>
              <a:rPr lang="de-LU" sz="1400" dirty="0" err="1" smtClean="0"/>
              <a:t>d‘un</a:t>
            </a:r>
            <a:r>
              <a:rPr lang="de-LU" sz="1400" dirty="0" smtClean="0"/>
              <a:t> </a:t>
            </a:r>
            <a:r>
              <a:rPr lang="de-LU" sz="1400" dirty="0" err="1" smtClean="0"/>
              <a:t>accord</a:t>
            </a:r>
            <a:r>
              <a:rPr lang="de-LU" sz="1400" dirty="0" smtClean="0"/>
              <a:t> entre le </a:t>
            </a:r>
            <a:r>
              <a:rPr lang="de-LU" sz="1400" dirty="0" err="1" smtClean="0"/>
              <a:t>gouvernement</a:t>
            </a:r>
            <a:r>
              <a:rPr lang="de-LU" sz="1400" dirty="0" smtClean="0"/>
              <a:t> et la CGFP. </a:t>
            </a:r>
            <a:r>
              <a:rPr lang="de-LU" sz="1400" dirty="0" err="1" smtClean="0"/>
              <a:t>Or</a:t>
            </a:r>
            <a:r>
              <a:rPr lang="de-LU" sz="1400" dirty="0" smtClean="0"/>
              <a:t>, si les </a:t>
            </a:r>
            <a:r>
              <a:rPr lang="de-LU" sz="1400" dirty="0" err="1" smtClean="0"/>
              <a:t>représentants</a:t>
            </a:r>
            <a:r>
              <a:rPr lang="de-LU" sz="1400" dirty="0" smtClean="0"/>
              <a:t> </a:t>
            </a:r>
            <a:r>
              <a:rPr lang="de-LU" sz="1400" dirty="0" err="1" smtClean="0"/>
              <a:t>syndicaux</a:t>
            </a:r>
            <a:r>
              <a:rPr lang="de-LU" sz="1400" dirty="0" smtClean="0"/>
              <a:t> 	de la </a:t>
            </a:r>
            <a:r>
              <a:rPr lang="de-LU" sz="1400" dirty="0" err="1" smtClean="0"/>
              <a:t>fonction</a:t>
            </a:r>
            <a:r>
              <a:rPr lang="de-LU" sz="1400" dirty="0" smtClean="0"/>
              <a:t> </a:t>
            </a:r>
            <a:r>
              <a:rPr lang="de-LU" sz="1400" dirty="0" err="1" smtClean="0"/>
              <a:t>publique</a:t>
            </a:r>
            <a:r>
              <a:rPr lang="de-LU" sz="1400" dirty="0" smtClean="0"/>
              <a:t> </a:t>
            </a:r>
            <a:r>
              <a:rPr lang="de-LU" sz="1400" dirty="0" err="1" smtClean="0"/>
              <a:t>veulent</a:t>
            </a:r>
            <a:r>
              <a:rPr lang="de-LU" sz="1400" dirty="0" smtClean="0"/>
              <a:t> </a:t>
            </a:r>
            <a:r>
              <a:rPr lang="de-LU" sz="1400" dirty="0" err="1" smtClean="0"/>
              <a:t>entamer</a:t>
            </a:r>
            <a:r>
              <a:rPr lang="de-LU" sz="1400" dirty="0" smtClean="0"/>
              <a:t> de </a:t>
            </a:r>
            <a:r>
              <a:rPr lang="de-LU" sz="1400" dirty="0" err="1" smtClean="0"/>
              <a:t>nouvelles</a:t>
            </a:r>
            <a:r>
              <a:rPr lang="de-LU" sz="1400" dirty="0" smtClean="0"/>
              <a:t> </a:t>
            </a:r>
            <a:r>
              <a:rPr lang="de-LU" sz="1400" dirty="0" err="1" smtClean="0"/>
              <a:t>négociations</a:t>
            </a:r>
            <a:r>
              <a:rPr lang="de-LU" sz="1400" dirty="0" smtClean="0"/>
              <a:t> </a:t>
            </a:r>
            <a:r>
              <a:rPr lang="de-LU" sz="1400" dirty="0" err="1" smtClean="0"/>
              <a:t>sur</a:t>
            </a:r>
            <a:r>
              <a:rPr lang="de-LU" sz="1400" dirty="0" smtClean="0"/>
              <a:t> </a:t>
            </a:r>
            <a:r>
              <a:rPr lang="de-LU" sz="1400" dirty="0" err="1" smtClean="0"/>
              <a:t>ces</a:t>
            </a:r>
            <a:r>
              <a:rPr lang="de-LU" sz="1400" dirty="0" smtClean="0"/>
              <a:t> </a:t>
            </a:r>
            <a:r>
              <a:rPr lang="de-LU" sz="1400" dirty="0" err="1" smtClean="0"/>
              <a:t>points</a:t>
            </a:r>
            <a:r>
              <a:rPr lang="de-LU" sz="1400" dirty="0" smtClean="0"/>
              <a:t>, 	le DP </a:t>
            </a:r>
            <a:r>
              <a:rPr lang="de-LU" sz="1400" dirty="0" err="1" smtClean="0"/>
              <a:t>est</a:t>
            </a:r>
            <a:r>
              <a:rPr lang="de-LU" sz="1400" dirty="0" smtClean="0"/>
              <a:t> </a:t>
            </a:r>
            <a:r>
              <a:rPr lang="de-LU" sz="1400" dirty="0" err="1" smtClean="0"/>
              <a:t>ouvert</a:t>
            </a:r>
            <a:r>
              <a:rPr lang="de-LU" sz="1400" dirty="0" smtClean="0"/>
              <a:t> à </a:t>
            </a:r>
            <a:r>
              <a:rPr lang="de-LU" sz="1400" dirty="0" err="1" smtClean="0"/>
              <a:t>toutes</a:t>
            </a:r>
            <a:r>
              <a:rPr lang="de-LU" sz="1400" dirty="0" smtClean="0"/>
              <a:t> les </a:t>
            </a:r>
            <a:r>
              <a:rPr lang="de-LU" sz="1400" dirty="0" err="1" smtClean="0"/>
              <a:t>propositions</a:t>
            </a:r>
            <a:r>
              <a:rPr lang="de-LU" sz="1400" dirty="0" smtClean="0"/>
              <a:t> </a:t>
            </a:r>
            <a:r>
              <a:rPr lang="de-LU" sz="1400" dirty="0" err="1" smtClean="0"/>
              <a:t>pouvant</a:t>
            </a:r>
            <a:r>
              <a:rPr lang="de-LU" sz="1400" dirty="0" smtClean="0"/>
              <a:t> </a:t>
            </a:r>
            <a:r>
              <a:rPr lang="de-LU" sz="1400" dirty="0" err="1" smtClean="0"/>
              <a:t>améliorer</a:t>
            </a:r>
            <a:r>
              <a:rPr lang="de-LU" sz="1400" dirty="0" smtClean="0"/>
              <a:t> le </a:t>
            </a:r>
            <a:r>
              <a:rPr lang="de-LU" sz="1400" dirty="0" err="1" smtClean="0"/>
              <a:t>fonctionnement</a:t>
            </a:r>
            <a:r>
              <a:rPr lang="de-LU" sz="1400" dirty="0" smtClean="0"/>
              <a:t> 	des </a:t>
            </a:r>
            <a:r>
              <a:rPr lang="de-LU" sz="1400" dirty="0" err="1" smtClean="0"/>
              <a:t>administrations</a:t>
            </a:r>
            <a:r>
              <a:rPr lang="de-LU" sz="1400" dirty="0" smtClean="0"/>
              <a:t> </a:t>
            </a:r>
            <a:r>
              <a:rPr lang="de-LU" sz="1400" dirty="0" err="1" smtClean="0"/>
              <a:t>publiques</a:t>
            </a:r>
            <a:r>
              <a:rPr lang="de-LU" sz="1400" dirty="0" smtClean="0"/>
              <a:t>. “</a:t>
            </a:r>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27882606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5539978"/>
          </a:xfrm>
          <a:prstGeom prst="rect">
            <a:avLst/>
          </a:prstGeom>
          <a:noFill/>
          <a:ln w="9525">
            <a:noFill/>
            <a:miter lim="800000"/>
            <a:headEnd/>
            <a:tailEnd/>
          </a:ln>
        </p:spPr>
        <p:txBody>
          <a:bodyPr>
            <a:spAutoFit/>
          </a:bodyPr>
          <a:lstStyle/>
          <a:p>
            <a:pPr marL="457200" indent="-457200" algn="ctr"/>
            <a:r>
              <a:rPr lang="de-LU" b="1" u="sng" dirty="0" err="1" smtClean="0"/>
              <a:t>Questions</a:t>
            </a:r>
            <a:r>
              <a:rPr lang="de-LU" b="1" u="sng" dirty="0" smtClean="0"/>
              <a:t> </a:t>
            </a:r>
            <a:r>
              <a:rPr lang="de-LU" b="1" u="sng" dirty="0" err="1" smtClean="0"/>
              <a:t>aux</a:t>
            </a:r>
            <a:r>
              <a:rPr lang="de-LU" b="1" u="sng" dirty="0" smtClean="0"/>
              <a:t> </a:t>
            </a:r>
            <a:r>
              <a:rPr lang="de-LU" b="1" u="sng" dirty="0" err="1" smtClean="0"/>
              <a:t>parties</a:t>
            </a:r>
            <a:r>
              <a:rPr lang="de-LU" b="1" u="sng" dirty="0" smtClean="0"/>
              <a:t> </a:t>
            </a:r>
            <a:r>
              <a:rPr lang="de-LU" b="1" u="sng" dirty="0" err="1" smtClean="0"/>
              <a:t>politiques</a:t>
            </a:r>
            <a:endParaRPr lang="de-LU" sz="1400" dirty="0" smtClean="0"/>
          </a:p>
          <a:p>
            <a:pPr marL="457200" indent="-457200"/>
            <a:endParaRPr lang="de-LU" sz="1400" dirty="0" smtClean="0"/>
          </a:p>
          <a:p>
            <a:r>
              <a:rPr lang="fr-FR" sz="1400" b="1" dirty="0"/>
              <a:t>Question 9:</a:t>
            </a:r>
            <a:endParaRPr lang="fr-LU" sz="1400" dirty="0"/>
          </a:p>
          <a:p>
            <a:pPr lvl="0"/>
            <a:r>
              <a:rPr lang="fr-FR" sz="1400" dirty="0"/>
              <a:t> à abolir le caractère transitoire  et à transformer le  mécanisme temporaire de changement de groupe en mécanisme complémentaire de changement de groupe garantissant ainsi une transition fluide et permanente entre les groupes de traitement B1 et A2 ? (Art. 54 de la loi sur les traitements)</a:t>
            </a:r>
            <a:endParaRPr lang="fr-LU" sz="1400" dirty="0"/>
          </a:p>
          <a:p>
            <a:endParaRPr lang="de-LU" sz="1400" dirty="0" smtClean="0"/>
          </a:p>
          <a:p>
            <a:r>
              <a:rPr lang="de-LU" sz="1400" dirty="0" smtClean="0"/>
              <a:t>CSV:        	- </a:t>
            </a:r>
            <a:r>
              <a:rPr lang="de-LU" sz="1400" dirty="0" err="1" smtClean="0"/>
              <a:t>pas</a:t>
            </a:r>
            <a:r>
              <a:rPr lang="de-LU" sz="1400" dirty="0" smtClean="0"/>
              <a:t> de </a:t>
            </a:r>
            <a:r>
              <a:rPr lang="de-LU" sz="1400" dirty="0" err="1" smtClean="0"/>
              <a:t>position</a:t>
            </a:r>
            <a:r>
              <a:rPr lang="de-LU" sz="1400" dirty="0" smtClean="0"/>
              <a:t> </a:t>
            </a:r>
            <a:r>
              <a:rPr lang="de-LU" sz="1400" dirty="0" err="1" smtClean="0"/>
              <a:t>claire</a:t>
            </a:r>
            <a:endParaRPr lang="de-LU" sz="1400" dirty="0" smtClean="0"/>
          </a:p>
          <a:p>
            <a:r>
              <a:rPr lang="de-LU" sz="1400" dirty="0"/>
              <a:t>	</a:t>
            </a:r>
            <a:endParaRPr lang="de-LU" sz="1400" dirty="0" smtClean="0"/>
          </a:p>
          <a:p>
            <a:r>
              <a:rPr lang="de-LU" sz="1400" dirty="0" err="1" smtClean="0"/>
              <a:t>Déi</a:t>
            </a:r>
            <a:r>
              <a:rPr lang="de-LU" sz="1400" dirty="0" smtClean="0"/>
              <a:t> </a:t>
            </a:r>
            <a:r>
              <a:rPr lang="de-LU" sz="1400" dirty="0" err="1" smtClean="0"/>
              <a:t>gréng</a:t>
            </a:r>
            <a:r>
              <a:rPr lang="de-LU" sz="1400" dirty="0"/>
              <a:t>	- </a:t>
            </a:r>
            <a:r>
              <a:rPr lang="de-LU" sz="1400" dirty="0" smtClean="0"/>
              <a:t>„NON, </a:t>
            </a:r>
            <a:r>
              <a:rPr lang="de-LU" sz="1400" dirty="0" err="1" smtClean="0"/>
              <a:t>mais</a:t>
            </a:r>
            <a:r>
              <a:rPr lang="de-LU" sz="1400" dirty="0" smtClean="0"/>
              <a:t> </a:t>
            </a:r>
            <a:r>
              <a:rPr lang="de-LU" sz="1400" dirty="0" err="1" smtClean="0"/>
              <a:t>nous</a:t>
            </a:r>
            <a:r>
              <a:rPr lang="de-LU" sz="1400" dirty="0" smtClean="0"/>
              <a:t> </a:t>
            </a:r>
            <a:r>
              <a:rPr lang="de-LU" sz="1400" dirty="0" err="1" smtClean="0"/>
              <a:t>proposons</a:t>
            </a:r>
            <a:r>
              <a:rPr lang="de-LU" sz="1400" dirty="0" smtClean="0"/>
              <a:t>, … la </a:t>
            </a:r>
            <a:r>
              <a:rPr lang="de-LU" sz="1400" dirty="0" err="1" smtClean="0"/>
              <a:t>création</a:t>
            </a:r>
            <a:r>
              <a:rPr lang="de-LU" sz="1400" dirty="0" smtClean="0"/>
              <a:t> </a:t>
            </a:r>
            <a:r>
              <a:rPr lang="de-LU" sz="1400" dirty="0" err="1" smtClean="0"/>
              <a:t>d‘une</a:t>
            </a:r>
            <a:r>
              <a:rPr lang="de-LU" sz="1400" dirty="0" smtClean="0"/>
              <a:t> </a:t>
            </a:r>
            <a:r>
              <a:rPr lang="de-LU" sz="1400" dirty="0" err="1" smtClean="0"/>
              <a:t>voie</a:t>
            </a:r>
            <a:r>
              <a:rPr lang="de-LU" sz="1400" dirty="0" smtClean="0"/>
              <a:t> </a:t>
            </a:r>
            <a:r>
              <a:rPr lang="de-LU" sz="1400" dirty="0" err="1" smtClean="0"/>
              <a:t>d‘accès</a:t>
            </a:r>
            <a:r>
              <a:rPr lang="de-LU" sz="1400" dirty="0" smtClean="0"/>
              <a:t> par des </a:t>
            </a:r>
            <a:r>
              <a:rPr lang="de-LU" sz="1400" dirty="0" err="1" smtClean="0"/>
              <a:t>mesures</a:t>
            </a:r>
            <a:r>
              <a:rPr lang="de-LU" sz="1400" dirty="0" smtClean="0"/>
              <a:t> 	de </a:t>
            </a:r>
            <a:r>
              <a:rPr lang="de-LU" sz="1400" dirty="0" err="1" smtClean="0"/>
              <a:t>formation</a:t>
            </a:r>
            <a:r>
              <a:rPr lang="de-LU" sz="1400" dirty="0" smtClean="0"/>
              <a:t> </a:t>
            </a:r>
            <a:r>
              <a:rPr lang="de-LU" sz="1400" dirty="0" err="1" smtClean="0"/>
              <a:t>continue</a:t>
            </a:r>
            <a:r>
              <a:rPr lang="de-LU" sz="1400" dirty="0" smtClean="0"/>
              <a:t> et de </a:t>
            </a:r>
            <a:r>
              <a:rPr lang="de-LU" sz="1400" dirty="0" err="1" smtClean="0"/>
              <a:t>développement</a:t>
            </a:r>
            <a:r>
              <a:rPr lang="de-LU" sz="1400" dirty="0" smtClean="0"/>
              <a:t> des </a:t>
            </a:r>
            <a:r>
              <a:rPr lang="de-LU" sz="1400" dirty="0" err="1" smtClean="0"/>
              <a:t>compétences</a:t>
            </a:r>
            <a:r>
              <a:rPr lang="de-LU" sz="1400" dirty="0" smtClean="0"/>
              <a:t> au sein de </a:t>
            </a:r>
            <a:r>
              <a:rPr lang="de-LU" sz="1400" dirty="0" err="1" smtClean="0"/>
              <a:t>l‘Ecole</a:t>
            </a:r>
            <a:r>
              <a:rPr lang="de-LU" sz="1400" dirty="0" smtClean="0"/>
              <a:t> 	</a:t>
            </a:r>
            <a:r>
              <a:rPr lang="de-LU" sz="1400" dirty="0" err="1" smtClean="0"/>
              <a:t>d‘Administration</a:t>
            </a:r>
            <a:r>
              <a:rPr lang="de-LU" sz="1400" dirty="0" smtClean="0"/>
              <a:t>“</a:t>
            </a:r>
          </a:p>
          <a:p>
            <a:endParaRPr lang="de-LU" sz="1400" dirty="0"/>
          </a:p>
          <a:p>
            <a:r>
              <a:rPr lang="de-LU" sz="1400" dirty="0" err="1" smtClean="0"/>
              <a:t>Dèi</a:t>
            </a:r>
            <a:r>
              <a:rPr lang="de-LU" sz="1400" dirty="0" smtClean="0"/>
              <a:t> </a:t>
            </a:r>
            <a:r>
              <a:rPr lang="de-LU" sz="1400" dirty="0" err="1" smtClean="0"/>
              <a:t>Lénk</a:t>
            </a:r>
            <a:r>
              <a:rPr lang="de-LU" sz="1400" dirty="0" smtClean="0"/>
              <a:t>	- „</a:t>
            </a:r>
            <a:r>
              <a:rPr lang="de-LU" sz="1400" dirty="0" err="1" smtClean="0"/>
              <a:t>Oui</a:t>
            </a:r>
            <a:r>
              <a:rPr lang="de-LU" sz="1400" dirty="0" smtClean="0"/>
              <a:t>.“</a:t>
            </a:r>
          </a:p>
          <a:p>
            <a:endParaRPr lang="de-LU" sz="1400" dirty="0" smtClean="0"/>
          </a:p>
          <a:p>
            <a:r>
              <a:rPr lang="de-LU" sz="1400" dirty="0" smtClean="0"/>
              <a:t>DP	- „Les </a:t>
            </a:r>
            <a:r>
              <a:rPr lang="de-LU" sz="1400" dirty="0" err="1" smtClean="0"/>
              <a:t>mesures</a:t>
            </a:r>
            <a:r>
              <a:rPr lang="de-LU" sz="1400" dirty="0" smtClean="0"/>
              <a:t> </a:t>
            </a:r>
            <a:r>
              <a:rPr lang="de-LU" sz="1400" dirty="0" err="1" smtClean="0"/>
              <a:t>décrites</a:t>
            </a:r>
            <a:r>
              <a:rPr lang="de-LU" sz="1400" dirty="0" smtClean="0"/>
              <a:t> </a:t>
            </a:r>
            <a:r>
              <a:rPr lang="de-LU" sz="1400" dirty="0" err="1" smtClean="0"/>
              <a:t>aux</a:t>
            </a:r>
            <a:r>
              <a:rPr lang="de-LU" sz="1400" dirty="0" smtClean="0"/>
              <a:t> </a:t>
            </a:r>
            <a:r>
              <a:rPr lang="de-LU" sz="1400" dirty="0" err="1" smtClean="0"/>
              <a:t>questions</a:t>
            </a:r>
            <a:r>
              <a:rPr lang="de-LU" sz="1400" dirty="0" smtClean="0"/>
              <a:t> 8 et 9 </a:t>
            </a:r>
            <a:r>
              <a:rPr lang="de-LU" sz="1400" dirty="0" err="1" smtClean="0"/>
              <a:t>sont</a:t>
            </a:r>
            <a:r>
              <a:rPr lang="de-LU" sz="1400" dirty="0" smtClean="0"/>
              <a:t> le </a:t>
            </a:r>
            <a:r>
              <a:rPr lang="de-LU" sz="1400" dirty="0" err="1" smtClean="0"/>
              <a:t>résultat</a:t>
            </a:r>
            <a:r>
              <a:rPr lang="de-LU" sz="1400" dirty="0" smtClean="0"/>
              <a:t> de </a:t>
            </a:r>
            <a:r>
              <a:rPr lang="de-LU" sz="1400" dirty="0" err="1" smtClean="0"/>
              <a:t>négociations</a:t>
            </a:r>
            <a:r>
              <a:rPr lang="de-LU" sz="1400" dirty="0" smtClean="0"/>
              <a:t> et 	</a:t>
            </a:r>
            <a:r>
              <a:rPr lang="de-LU" sz="1400" dirty="0" err="1" smtClean="0"/>
              <a:t>d‘un</a:t>
            </a:r>
            <a:r>
              <a:rPr lang="de-LU" sz="1400" dirty="0" smtClean="0"/>
              <a:t> </a:t>
            </a:r>
            <a:r>
              <a:rPr lang="de-LU" sz="1400" dirty="0" err="1" smtClean="0"/>
              <a:t>accord</a:t>
            </a:r>
            <a:r>
              <a:rPr lang="de-LU" sz="1400" dirty="0" smtClean="0"/>
              <a:t> entre le </a:t>
            </a:r>
            <a:r>
              <a:rPr lang="de-LU" sz="1400" dirty="0" err="1" smtClean="0"/>
              <a:t>gouvernement</a:t>
            </a:r>
            <a:r>
              <a:rPr lang="de-LU" sz="1400" dirty="0" smtClean="0"/>
              <a:t> et la CGFP. </a:t>
            </a:r>
            <a:r>
              <a:rPr lang="de-LU" sz="1400" dirty="0" err="1" smtClean="0"/>
              <a:t>Or</a:t>
            </a:r>
            <a:r>
              <a:rPr lang="de-LU" sz="1400" dirty="0" smtClean="0"/>
              <a:t>, si les </a:t>
            </a:r>
            <a:r>
              <a:rPr lang="de-LU" sz="1400" dirty="0" err="1" smtClean="0"/>
              <a:t>représentants</a:t>
            </a:r>
            <a:r>
              <a:rPr lang="de-LU" sz="1400" dirty="0" smtClean="0"/>
              <a:t> </a:t>
            </a:r>
            <a:r>
              <a:rPr lang="de-LU" sz="1400" dirty="0" err="1" smtClean="0"/>
              <a:t>syndicaux</a:t>
            </a:r>
            <a:r>
              <a:rPr lang="de-LU" sz="1400" dirty="0" smtClean="0"/>
              <a:t> 	de la </a:t>
            </a:r>
            <a:r>
              <a:rPr lang="de-LU" sz="1400" dirty="0" err="1" smtClean="0"/>
              <a:t>fonction</a:t>
            </a:r>
            <a:r>
              <a:rPr lang="de-LU" sz="1400" dirty="0" smtClean="0"/>
              <a:t> </a:t>
            </a:r>
            <a:r>
              <a:rPr lang="de-LU" sz="1400" dirty="0" err="1" smtClean="0"/>
              <a:t>publique</a:t>
            </a:r>
            <a:r>
              <a:rPr lang="de-LU" sz="1400" dirty="0" smtClean="0"/>
              <a:t> </a:t>
            </a:r>
            <a:r>
              <a:rPr lang="de-LU" sz="1400" dirty="0" err="1" smtClean="0"/>
              <a:t>veulent</a:t>
            </a:r>
            <a:r>
              <a:rPr lang="de-LU" sz="1400" dirty="0" smtClean="0"/>
              <a:t> </a:t>
            </a:r>
            <a:r>
              <a:rPr lang="de-LU" sz="1400" dirty="0" err="1" smtClean="0"/>
              <a:t>entamer</a:t>
            </a:r>
            <a:r>
              <a:rPr lang="de-LU" sz="1400" dirty="0" smtClean="0"/>
              <a:t> de </a:t>
            </a:r>
            <a:r>
              <a:rPr lang="de-LU" sz="1400" dirty="0" err="1" smtClean="0"/>
              <a:t>nouvelles</a:t>
            </a:r>
            <a:r>
              <a:rPr lang="de-LU" sz="1400" dirty="0" smtClean="0"/>
              <a:t> </a:t>
            </a:r>
            <a:r>
              <a:rPr lang="de-LU" sz="1400" dirty="0" err="1" smtClean="0"/>
              <a:t>négociations</a:t>
            </a:r>
            <a:r>
              <a:rPr lang="de-LU" sz="1400" dirty="0" smtClean="0"/>
              <a:t> </a:t>
            </a:r>
            <a:r>
              <a:rPr lang="de-LU" sz="1400" dirty="0" err="1" smtClean="0"/>
              <a:t>sur</a:t>
            </a:r>
            <a:r>
              <a:rPr lang="de-LU" sz="1400" dirty="0" smtClean="0"/>
              <a:t> </a:t>
            </a:r>
            <a:r>
              <a:rPr lang="de-LU" sz="1400" dirty="0" err="1" smtClean="0"/>
              <a:t>ces</a:t>
            </a:r>
            <a:r>
              <a:rPr lang="de-LU" sz="1400" dirty="0" smtClean="0"/>
              <a:t> </a:t>
            </a:r>
            <a:r>
              <a:rPr lang="de-LU" sz="1400" dirty="0" err="1" smtClean="0"/>
              <a:t>points</a:t>
            </a:r>
            <a:r>
              <a:rPr lang="de-LU" sz="1400" dirty="0" smtClean="0"/>
              <a:t>, 	le DP </a:t>
            </a:r>
            <a:r>
              <a:rPr lang="de-LU" sz="1400" dirty="0" err="1" smtClean="0"/>
              <a:t>est</a:t>
            </a:r>
            <a:r>
              <a:rPr lang="de-LU" sz="1400" dirty="0" smtClean="0"/>
              <a:t> </a:t>
            </a:r>
            <a:r>
              <a:rPr lang="de-LU" sz="1400" dirty="0" err="1" smtClean="0"/>
              <a:t>ouvert</a:t>
            </a:r>
            <a:r>
              <a:rPr lang="de-LU" sz="1400" dirty="0" smtClean="0"/>
              <a:t> à </a:t>
            </a:r>
            <a:r>
              <a:rPr lang="de-LU" sz="1400" dirty="0" err="1" smtClean="0"/>
              <a:t>toutes</a:t>
            </a:r>
            <a:r>
              <a:rPr lang="de-LU" sz="1400" dirty="0" smtClean="0"/>
              <a:t> les </a:t>
            </a:r>
            <a:r>
              <a:rPr lang="de-LU" sz="1400" dirty="0" err="1" smtClean="0"/>
              <a:t>propositions</a:t>
            </a:r>
            <a:r>
              <a:rPr lang="de-LU" sz="1400" dirty="0" smtClean="0"/>
              <a:t> </a:t>
            </a:r>
            <a:r>
              <a:rPr lang="de-LU" sz="1400" dirty="0" err="1" smtClean="0"/>
              <a:t>pouvant</a:t>
            </a:r>
            <a:r>
              <a:rPr lang="de-LU" sz="1400" dirty="0" smtClean="0"/>
              <a:t> </a:t>
            </a:r>
            <a:r>
              <a:rPr lang="de-LU" sz="1400" dirty="0" err="1" smtClean="0"/>
              <a:t>améliorer</a:t>
            </a:r>
            <a:r>
              <a:rPr lang="de-LU" sz="1400" dirty="0" smtClean="0"/>
              <a:t> le </a:t>
            </a:r>
            <a:r>
              <a:rPr lang="de-LU" sz="1400" dirty="0" err="1" smtClean="0"/>
              <a:t>fonctionnement</a:t>
            </a:r>
            <a:r>
              <a:rPr lang="de-LU" sz="1400" dirty="0" smtClean="0"/>
              <a:t> 	des </a:t>
            </a:r>
            <a:r>
              <a:rPr lang="de-LU" sz="1400" dirty="0" err="1" smtClean="0"/>
              <a:t>administrations</a:t>
            </a:r>
            <a:r>
              <a:rPr lang="de-LU" sz="1400" dirty="0" smtClean="0"/>
              <a:t> </a:t>
            </a:r>
            <a:r>
              <a:rPr lang="de-LU" sz="1400" dirty="0" err="1" smtClean="0"/>
              <a:t>publiques</a:t>
            </a:r>
            <a:r>
              <a:rPr lang="de-LU" sz="1400" dirty="0" smtClean="0"/>
              <a:t>. “</a:t>
            </a:r>
          </a:p>
          <a:p>
            <a:endParaRPr lang="de-LU" sz="1400" dirty="0"/>
          </a:p>
          <a:p>
            <a:endParaRPr lang="de-LU" sz="1400" dirty="0"/>
          </a:p>
          <a:p>
            <a:pPr marL="457200" indent="-457200"/>
            <a:endParaRPr lang="de-LU" sz="1400" dirty="0" smtClean="0"/>
          </a:p>
          <a:p>
            <a:pPr marL="457200" indent="-457200"/>
            <a:endParaRPr lang="de-LU" sz="1400" dirty="0" smtClean="0"/>
          </a:p>
        </p:txBody>
      </p:sp>
    </p:spTree>
    <p:extLst>
      <p:ext uri="{BB962C8B-B14F-4D97-AF65-F5344CB8AC3E}">
        <p14:creationId xmlns:p14="http://schemas.microsoft.com/office/powerpoint/2010/main" val="30109598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du Président Steve </a:t>
            </a:r>
            <a:r>
              <a:rPr lang="fr-LU" sz="1400" b="1" dirty="0" err="1" smtClean="0"/>
              <a:t>Keipes</a:t>
            </a:r>
            <a:endParaRPr lang="fr-LU" sz="1400" b="1" dirty="0" smtClean="0"/>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du Secrétaire général Daniel Nestler</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Rapport du Trésorier Pascal </a:t>
            </a:r>
            <a:r>
              <a:rPr lang="fr-LU" sz="1400" b="1" dirty="0" err="1" smtClean="0">
                <a:solidFill>
                  <a:srgbClr val="FF0000"/>
                </a:solidFill>
              </a:rPr>
              <a:t>Recken</a:t>
            </a:r>
            <a:endParaRPr lang="fr-LU" sz="1400" b="1" dirty="0" smtClean="0">
              <a:solidFill>
                <a:srgbClr val="FF0000"/>
              </a:solidFill>
            </a:endParaRPr>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34621755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1077218"/>
          </a:xfrm>
          <a:prstGeom prst="rect">
            <a:avLst/>
          </a:prstGeom>
          <a:noFill/>
          <a:ln w="9525">
            <a:noFill/>
            <a:miter lim="800000"/>
            <a:headEnd/>
            <a:tailEnd/>
          </a:ln>
        </p:spPr>
        <p:txBody>
          <a:bodyPr wrap="square">
            <a:spAutoFit/>
          </a:bodyPr>
          <a:lstStyle/>
          <a:p>
            <a:r>
              <a:rPr lang="de-LU" sz="3200" b="1" dirty="0" smtClean="0">
                <a:solidFill>
                  <a:srgbClr val="000000"/>
                </a:solidFill>
              </a:rPr>
              <a:t>Le </a:t>
            </a:r>
            <a:r>
              <a:rPr lang="de-LU" sz="3200" b="1" dirty="0" err="1" smtClean="0">
                <a:solidFill>
                  <a:srgbClr val="000000"/>
                </a:solidFill>
              </a:rPr>
              <a:t>bilan</a:t>
            </a:r>
            <a:r>
              <a:rPr lang="de-LU" sz="3200" b="1" dirty="0" smtClean="0">
                <a:solidFill>
                  <a:srgbClr val="000000"/>
                </a:solidFill>
              </a:rPr>
              <a:t> </a:t>
            </a:r>
            <a:r>
              <a:rPr lang="de-LU" sz="3200" b="1" dirty="0" err="1" smtClean="0">
                <a:solidFill>
                  <a:srgbClr val="000000"/>
                </a:solidFill>
              </a:rPr>
              <a:t>financier</a:t>
            </a:r>
            <a:r>
              <a:rPr lang="de-LU" sz="3200" b="1" dirty="0" smtClean="0">
                <a:solidFill>
                  <a:srgbClr val="000000"/>
                </a:solidFill>
              </a:rPr>
              <a:t> de </a:t>
            </a:r>
            <a:r>
              <a:rPr lang="de-LU" sz="3200" b="1" dirty="0" err="1" smtClean="0">
                <a:solidFill>
                  <a:srgbClr val="000000"/>
                </a:solidFill>
              </a:rPr>
              <a:t>l‘AGC</a:t>
            </a:r>
            <a:endParaRPr lang="de-LU" sz="3200" b="1" dirty="0" smtClean="0">
              <a:solidFill>
                <a:srgbClr val="000000"/>
              </a:solidFill>
            </a:endParaRPr>
          </a:p>
          <a:p>
            <a:r>
              <a:rPr lang="de-LU" sz="3200" b="1" dirty="0" err="1" smtClean="0">
                <a:solidFill>
                  <a:srgbClr val="000000"/>
                </a:solidFill>
              </a:rPr>
              <a:t>Exercice</a:t>
            </a:r>
            <a:r>
              <a:rPr lang="de-LU" sz="3200" b="1" dirty="0" smtClean="0">
                <a:solidFill>
                  <a:srgbClr val="000000"/>
                </a:solidFill>
              </a:rPr>
              <a:t> 2018</a:t>
            </a:r>
            <a:endParaRPr lang="de-LU" sz="1800" b="1" dirty="0">
              <a:solidFill>
                <a:srgbClr val="000000"/>
              </a:solidFill>
            </a:endParaRPr>
          </a:p>
        </p:txBody>
      </p:sp>
    </p:spTree>
    <p:extLst>
      <p:ext uri="{BB962C8B-B14F-4D97-AF65-F5344CB8AC3E}">
        <p14:creationId xmlns:p14="http://schemas.microsoft.com/office/powerpoint/2010/main" val="13939306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2019</a:t>
            </a:r>
          </a:p>
        </p:txBody>
      </p:sp>
      <p:sp>
        <p:nvSpPr>
          <p:cNvPr id="28" name="Text Box 2"/>
          <p:cNvSpPr txBox="1">
            <a:spLocks noChangeArrowheads="1"/>
          </p:cNvSpPr>
          <p:nvPr/>
        </p:nvSpPr>
        <p:spPr bwMode="auto">
          <a:xfrm>
            <a:off x="1144991" y="500926"/>
            <a:ext cx="6400800" cy="707886"/>
          </a:xfrm>
          <a:prstGeom prst="rect">
            <a:avLst/>
          </a:prstGeom>
          <a:noFill/>
          <a:ln w="38100">
            <a:solidFill>
              <a:schemeClr val="tx1"/>
            </a:solidFill>
            <a:miter lim="800000"/>
            <a:headEnd/>
            <a:tailEnd/>
          </a:ln>
        </p:spPr>
        <p:txBody>
          <a:bodyPr>
            <a:spAutoFit/>
          </a:bodyPr>
          <a:lstStyle/>
          <a:p>
            <a:pPr algn="ctr"/>
            <a:r>
              <a:rPr lang="en-US" sz="4000" b="1" dirty="0" err="1">
                <a:latin typeface="Times New Roman" pitchFamily="18" charset="0"/>
              </a:rPr>
              <a:t>Actif</a:t>
            </a:r>
            <a:r>
              <a:rPr lang="en-US" sz="4000" b="1" dirty="0">
                <a:latin typeface="Times New Roman" pitchFamily="18" charset="0"/>
              </a:rPr>
              <a:t> au début de </a:t>
            </a:r>
            <a:r>
              <a:rPr lang="en-US" sz="4000" b="1" dirty="0" err="1" smtClean="0">
                <a:latin typeface="Times New Roman" pitchFamily="18" charset="0"/>
              </a:rPr>
              <a:t>l’exercice</a:t>
            </a:r>
            <a:endParaRPr lang="en-GB" sz="2000" b="1" dirty="0">
              <a:latin typeface="Times New Roman" pitchFamily="18" charset="0"/>
            </a:endParaRPr>
          </a:p>
        </p:txBody>
      </p:sp>
      <p:sp>
        <p:nvSpPr>
          <p:cNvPr id="31" name="Text Box 6"/>
          <p:cNvSpPr txBox="1">
            <a:spLocks noChangeArrowheads="1"/>
          </p:cNvSpPr>
          <p:nvPr/>
        </p:nvSpPr>
        <p:spPr bwMode="auto">
          <a:xfrm>
            <a:off x="1115616" y="2729000"/>
            <a:ext cx="6547680" cy="584775"/>
          </a:xfrm>
          <a:prstGeom prst="rect">
            <a:avLst/>
          </a:prstGeom>
          <a:noFill/>
          <a:ln w="9525">
            <a:noFill/>
            <a:miter lim="800000"/>
            <a:headEnd/>
            <a:tailEnd/>
          </a:ln>
        </p:spPr>
        <p:txBody>
          <a:bodyPr wrap="square">
            <a:spAutoFit/>
          </a:bodyPr>
          <a:lstStyle/>
          <a:p>
            <a:pPr algn="l"/>
            <a:r>
              <a:rPr lang="en-US" sz="3200" b="1" dirty="0" err="1" smtClean="0"/>
              <a:t>Raiffeisen</a:t>
            </a:r>
            <a:r>
              <a:rPr lang="en-US" sz="3200" b="1" dirty="0" smtClean="0"/>
              <a:t> c.c.	          205,15</a:t>
            </a:r>
            <a:endParaRPr lang="en-US" sz="3200" b="1" dirty="0"/>
          </a:p>
        </p:txBody>
      </p:sp>
      <p:sp>
        <p:nvSpPr>
          <p:cNvPr id="32" name="Text Box 12"/>
          <p:cNvSpPr txBox="1">
            <a:spLocks noChangeArrowheads="1"/>
          </p:cNvSpPr>
          <p:nvPr/>
        </p:nvSpPr>
        <p:spPr bwMode="auto">
          <a:xfrm>
            <a:off x="1121550" y="3313775"/>
            <a:ext cx="6572296" cy="584775"/>
          </a:xfrm>
          <a:prstGeom prst="rect">
            <a:avLst/>
          </a:prstGeom>
          <a:noFill/>
          <a:ln w="9525">
            <a:noFill/>
            <a:miter lim="800000"/>
            <a:headEnd/>
            <a:tailEnd/>
          </a:ln>
        </p:spPr>
        <p:txBody>
          <a:bodyPr wrap="square">
            <a:spAutoFit/>
          </a:bodyPr>
          <a:lstStyle/>
          <a:p>
            <a:pPr algn="l"/>
            <a:r>
              <a:rPr lang="en-US" sz="3200" b="1" dirty="0" smtClean="0"/>
              <a:t>CGFP placement	   234.653,81</a:t>
            </a:r>
            <a:endParaRPr lang="en-US" sz="3200" b="1" dirty="0"/>
          </a:p>
        </p:txBody>
      </p:sp>
      <p:sp>
        <p:nvSpPr>
          <p:cNvPr id="33" name="Text Box 5"/>
          <p:cNvSpPr txBox="1">
            <a:spLocks noChangeArrowheads="1"/>
          </p:cNvSpPr>
          <p:nvPr/>
        </p:nvSpPr>
        <p:spPr bwMode="auto">
          <a:xfrm>
            <a:off x="1105031" y="2172199"/>
            <a:ext cx="6480720" cy="584775"/>
          </a:xfrm>
          <a:prstGeom prst="rect">
            <a:avLst/>
          </a:prstGeom>
          <a:noFill/>
          <a:ln w="9525">
            <a:noFill/>
            <a:miter lim="800000"/>
            <a:headEnd/>
            <a:tailEnd/>
          </a:ln>
        </p:spPr>
        <p:txBody>
          <a:bodyPr wrap="square">
            <a:spAutoFit/>
          </a:bodyPr>
          <a:lstStyle/>
          <a:p>
            <a:pPr algn="l"/>
            <a:r>
              <a:rPr lang="fr-LU" sz="3200" b="1" dirty="0" smtClean="0"/>
              <a:t>BCEE </a:t>
            </a:r>
            <a:r>
              <a:rPr lang="fr-LU" sz="3200" b="1" dirty="0" err="1" smtClean="0"/>
              <a:t>c.c</a:t>
            </a:r>
            <a:r>
              <a:rPr lang="fr-LU" sz="3200" b="1" dirty="0" smtClean="0"/>
              <a:t>.		          256,07</a:t>
            </a:r>
            <a:endParaRPr lang="en-US" sz="3200" b="1" dirty="0"/>
          </a:p>
        </p:txBody>
      </p:sp>
      <p:sp>
        <p:nvSpPr>
          <p:cNvPr id="34" name="Text Box 4"/>
          <p:cNvSpPr txBox="1">
            <a:spLocks noChangeArrowheads="1"/>
          </p:cNvSpPr>
          <p:nvPr/>
        </p:nvSpPr>
        <p:spPr bwMode="auto">
          <a:xfrm>
            <a:off x="1135368" y="1620460"/>
            <a:ext cx="6537782" cy="584775"/>
          </a:xfrm>
          <a:prstGeom prst="rect">
            <a:avLst/>
          </a:prstGeom>
          <a:noFill/>
          <a:ln w="9525">
            <a:noFill/>
            <a:miter lim="800000"/>
            <a:headEnd/>
            <a:tailEnd/>
          </a:ln>
        </p:spPr>
        <p:txBody>
          <a:bodyPr wrap="square">
            <a:spAutoFit/>
          </a:bodyPr>
          <a:lstStyle/>
          <a:p>
            <a:pPr algn="l"/>
            <a:r>
              <a:rPr lang="en-US" sz="3200" b="1" dirty="0" smtClean="0"/>
              <a:t>CCP				     31.428,72  </a:t>
            </a:r>
            <a:endParaRPr lang="en-US" sz="3200" b="1" dirty="0"/>
          </a:p>
        </p:txBody>
      </p:sp>
      <p:sp>
        <p:nvSpPr>
          <p:cNvPr id="35" name="Line 9"/>
          <p:cNvSpPr>
            <a:spLocks noChangeShapeType="1"/>
          </p:cNvSpPr>
          <p:nvPr/>
        </p:nvSpPr>
        <p:spPr bwMode="auto">
          <a:xfrm flipV="1">
            <a:off x="5107324" y="4075846"/>
            <a:ext cx="2409092" cy="4560"/>
          </a:xfrm>
          <a:prstGeom prst="line">
            <a:avLst/>
          </a:prstGeom>
          <a:noFill/>
          <a:ln w="57150">
            <a:solidFill>
              <a:schemeClr val="tx1"/>
            </a:solidFill>
            <a:round/>
            <a:headEnd/>
            <a:tailEnd/>
          </a:ln>
        </p:spPr>
        <p:txBody>
          <a:bodyPr wrap="none" anchor="ctr"/>
          <a:lstStyle/>
          <a:p>
            <a:endParaRPr lang="en-US"/>
          </a:p>
        </p:txBody>
      </p:sp>
      <p:sp>
        <p:nvSpPr>
          <p:cNvPr id="36" name="Text Box 10"/>
          <p:cNvSpPr txBox="1">
            <a:spLocks noChangeArrowheads="1"/>
          </p:cNvSpPr>
          <p:nvPr/>
        </p:nvSpPr>
        <p:spPr bwMode="auto">
          <a:xfrm>
            <a:off x="5058757" y="4391793"/>
            <a:ext cx="2526994" cy="584775"/>
          </a:xfrm>
          <a:prstGeom prst="rect">
            <a:avLst/>
          </a:prstGeom>
          <a:noFill/>
          <a:ln w="38100">
            <a:solidFill>
              <a:schemeClr val="tx1"/>
            </a:solidFill>
            <a:miter lim="800000"/>
            <a:headEnd/>
            <a:tailEnd/>
          </a:ln>
        </p:spPr>
        <p:txBody>
          <a:bodyPr wrap="square">
            <a:spAutoFit/>
          </a:bodyPr>
          <a:lstStyle/>
          <a:p>
            <a:pPr algn="l">
              <a:defRPr/>
            </a:pPr>
            <a:r>
              <a:rPr lang="en-US" sz="3200" b="1" dirty="0" smtClean="0">
                <a:effectLst>
                  <a:outerShdw blurRad="38100" dist="38100" dir="2700000" algn="tl">
                    <a:srgbClr val="000000"/>
                  </a:outerShdw>
                </a:effectLst>
              </a:rPr>
              <a:t>266.543,75</a:t>
            </a:r>
            <a:endParaRPr lang="en-US" sz="3200" b="1" dirty="0">
              <a:effectLst>
                <a:outerShdw blurRad="38100" dist="38100" dir="2700000" algn="tl">
                  <a:srgbClr val="000000"/>
                </a:outerShdw>
              </a:effectLst>
            </a:endParaRPr>
          </a:p>
        </p:txBody>
      </p:sp>
    </p:spTree>
    <p:extLst>
      <p:ext uri="{BB962C8B-B14F-4D97-AF65-F5344CB8AC3E}">
        <p14:creationId xmlns:p14="http://schemas.microsoft.com/office/powerpoint/2010/main" val="11352637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2019</a:t>
            </a:r>
          </a:p>
        </p:txBody>
      </p:sp>
      <p:sp>
        <p:nvSpPr>
          <p:cNvPr id="12" name="Rectangle 3"/>
          <p:cNvSpPr>
            <a:spLocks noChangeArrowheads="1"/>
          </p:cNvSpPr>
          <p:nvPr/>
        </p:nvSpPr>
        <p:spPr bwMode="auto">
          <a:xfrm>
            <a:off x="2436077" y="836712"/>
            <a:ext cx="3810000" cy="914400"/>
          </a:xfrm>
          <a:prstGeom prst="rect">
            <a:avLst/>
          </a:prstGeom>
          <a:solidFill>
            <a:schemeClr val="bg1"/>
          </a:solidFill>
          <a:ln w="9525">
            <a:solidFill>
              <a:schemeClr val="tx1"/>
            </a:solidFill>
            <a:miter lim="800000"/>
            <a:headEnd/>
            <a:tailEnd/>
          </a:ln>
        </p:spPr>
        <p:txBody>
          <a:bodyPr wrap="none" anchor="ctr"/>
          <a:lstStyle/>
          <a:p>
            <a:pPr algn="ctr"/>
            <a:r>
              <a:rPr lang="en-US" sz="3200" b="1" dirty="0"/>
              <a:t>I</a:t>
            </a:r>
            <a:r>
              <a:rPr lang="en-US" sz="3200" b="1" dirty="0" smtClean="0"/>
              <a:t>. </a:t>
            </a:r>
            <a:r>
              <a:rPr lang="en-US" sz="3200" b="1" dirty="0"/>
              <a:t>RECETTES</a:t>
            </a:r>
            <a:endParaRPr lang="en-US" sz="3200" dirty="0"/>
          </a:p>
        </p:txBody>
      </p:sp>
      <p:pic>
        <p:nvPicPr>
          <p:cNvPr id="2" name="Picture 1"/>
          <p:cNvPicPr>
            <a:picLocks noChangeAspect="1"/>
          </p:cNvPicPr>
          <p:nvPr/>
        </p:nvPicPr>
        <p:blipFill>
          <a:blip r:embed="rId2"/>
          <a:stretch>
            <a:fillRect/>
          </a:stretch>
        </p:blipFill>
        <p:spPr>
          <a:xfrm>
            <a:off x="899592" y="2492896"/>
            <a:ext cx="6882970" cy="1584176"/>
          </a:xfrm>
          <a:prstGeom prst="rect">
            <a:avLst/>
          </a:prstGeom>
        </p:spPr>
      </p:pic>
    </p:spTree>
    <p:extLst>
      <p:ext uri="{BB962C8B-B14F-4D97-AF65-F5344CB8AC3E}">
        <p14:creationId xmlns:p14="http://schemas.microsoft.com/office/powerpoint/2010/main" val="36201065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2019</a:t>
            </a:r>
          </a:p>
        </p:txBody>
      </p:sp>
      <p:sp>
        <p:nvSpPr>
          <p:cNvPr id="16" name="Rectangle 2"/>
          <p:cNvSpPr>
            <a:spLocks noChangeArrowheads="1"/>
          </p:cNvSpPr>
          <p:nvPr/>
        </p:nvSpPr>
        <p:spPr bwMode="auto">
          <a:xfrm>
            <a:off x="2499928" y="776928"/>
            <a:ext cx="3810000" cy="914400"/>
          </a:xfrm>
          <a:prstGeom prst="rect">
            <a:avLst/>
          </a:prstGeom>
          <a:solidFill>
            <a:schemeClr val="bg1"/>
          </a:solidFill>
          <a:ln w="9525">
            <a:solidFill>
              <a:srgbClr val="336600"/>
            </a:solidFill>
            <a:miter lim="800000"/>
            <a:headEnd/>
            <a:tailEnd/>
          </a:ln>
        </p:spPr>
        <p:txBody>
          <a:bodyPr wrap="none" anchor="ctr"/>
          <a:lstStyle/>
          <a:p>
            <a:pPr algn="ctr"/>
            <a:r>
              <a:rPr lang="en-US" sz="3200" b="1" dirty="0">
                <a:solidFill>
                  <a:srgbClr val="FF0000"/>
                </a:solidFill>
              </a:rPr>
              <a:t>II</a:t>
            </a:r>
            <a:r>
              <a:rPr lang="en-US" sz="3200" b="1" dirty="0" smtClean="0">
                <a:solidFill>
                  <a:srgbClr val="FF0000"/>
                </a:solidFill>
              </a:rPr>
              <a:t>. </a:t>
            </a:r>
            <a:r>
              <a:rPr lang="en-US" sz="3200" b="1" dirty="0">
                <a:solidFill>
                  <a:srgbClr val="FF0000"/>
                </a:solidFill>
              </a:rPr>
              <a:t>DÉPENSES</a:t>
            </a:r>
            <a:endParaRPr lang="en-US" sz="3200" dirty="0">
              <a:solidFill>
                <a:srgbClr val="336600"/>
              </a:solidFill>
            </a:endParaRPr>
          </a:p>
        </p:txBody>
      </p:sp>
      <p:pic>
        <p:nvPicPr>
          <p:cNvPr id="2" name="Picture 1"/>
          <p:cNvPicPr>
            <a:picLocks noChangeAspect="1"/>
          </p:cNvPicPr>
          <p:nvPr/>
        </p:nvPicPr>
        <p:blipFill>
          <a:blip r:embed="rId2"/>
          <a:stretch>
            <a:fillRect/>
          </a:stretch>
        </p:blipFill>
        <p:spPr>
          <a:xfrm>
            <a:off x="1711915" y="2131270"/>
            <a:ext cx="5386026" cy="3728788"/>
          </a:xfrm>
          <a:prstGeom prst="rect">
            <a:avLst/>
          </a:prstGeom>
        </p:spPr>
      </p:pic>
    </p:spTree>
    <p:extLst>
      <p:ext uri="{BB962C8B-B14F-4D97-AF65-F5344CB8AC3E}">
        <p14:creationId xmlns:p14="http://schemas.microsoft.com/office/powerpoint/2010/main" val="3513270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2019</a:t>
            </a:r>
          </a:p>
        </p:txBody>
      </p:sp>
      <p:sp>
        <p:nvSpPr>
          <p:cNvPr id="28" name="Text Box 2"/>
          <p:cNvSpPr txBox="1">
            <a:spLocks noChangeArrowheads="1"/>
          </p:cNvSpPr>
          <p:nvPr/>
        </p:nvSpPr>
        <p:spPr bwMode="auto">
          <a:xfrm>
            <a:off x="1144991" y="500926"/>
            <a:ext cx="6400800" cy="707886"/>
          </a:xfrm>
          <a:prstGeom prst="rect">
            <a:avLst/>
          </a:prstGeom>
          <a:noFill/>
          <a:ln w="38100">
            <a:solidFill>
              <a:schemeClr val="tx1"/>
            </a:solidFill>
            <a:miter lim="800000"/>
            <a:headEnd/>
            <a:tailEnd/>
          </a:ln>
        </p:spPr>
        <p:txBody>
          <a:bodyPr>
            <a:spAutoFit/>
          </a:bodyPr>
          <a:lstStyle/>
          <a:p>
            <a:pPr algn="ctr"/>
            <a:r>
              <a:rPr lang="en-US" sz="4000" b="1" dirty="0" err="1">
                <a:latin typeface="Times New Roman" pitchFamily="18" charset="0"/>
              </a:rPr>
              <a:t>Actif</a:t>
            </a:r>
            <a:r>
              <a:rPr lang="en-US" sz="4000" b="1" dirty="0">
                <a:latin typeface="Times New Roman" pitchFamily="18" charset="0"/>
              </a:rPr>
              <a:t> </a:t>
            </a:r>
            <a:r>
              <a:rPr lang="en-US" sz="4000" b="1" dirty="0" smtClean="0">
                <a:latin typeface="Times New Roman" pitchFamily="18" charset="0"/>
              </a:rPr>
              <a:t>à la fin </a:t>
            </a:r>
            <a:r>
              <a:rPr lang="en-US" sz="4000" b="1" dirty="0">
                <a:latin typeface="Times New Roman" pitchFamily="18" charset="0"/>
              </a:rPr>
              <a:t>de </a:t>
            </a:r>
            <a:r>
              <a:rPr lang="en-US" sz="4000" b="1" dirty="0" err="1" smtClean="0">
                <a:latin typeface="Times New Roman" pitchFamily="18" charset="0"/>
              </a:rPr>
              <a:t>l’exercice</a:t>
            </a:r>
            <a:endParaRPr lang="en-GB" sz="2000" b="1" dirty="0">
              <a:latin typeface="Times New Roman" pitchFamily="18" charset="0"/>
            </a:endParaRPr>
          </a:p>
        </p:txBody>
      </p:sp>
      <p:sp>
        <p:nvSpPr>
          <p:cNvPr id="31" name="Text Box 6"/>
          <p:cNvSpPr txBox="1">
            <a:spLocks noChangeArrowheads="1"/>
          </p:cNvSpPr>
          <p:nvPr/>
        </p:nvSpPr>
        <p:spPr bwMode="auto">
          <a:xfrm>
            <a:off x="1115616" y="2729000"/>
            <a:ext cx="6578230" cy="584775"/>
          </a:xfrm>
          <a:prstGeom prst="rect">
            <a:avLst/>
          </a:prstGeom>
          <a:noFill/>
          <a:ln w="9525">
            <a:noFill/>
            <a:miter lim="800000"/>
            <a:headEnd/>
            <a:tailEnd/>
          </a:ln>
        </p:spPr>
        <p:txBody>
          <a:bodyPr wrap="square">
            <a:spAutoFit/>
          </a:bodyPr>
          <a:lstStyle/>
          <a:p>
            <a:pPr algn="l"/>
            <a:r>
              <a:rPr lang="en-US" sz="3200" b="1" dirty="0" err="1" smtClean="0"/>
              <a:t>Raiffeisen</a:t>
            </a:r>
            <a:r>
              <a:rPr lang="en-US" sz="3200" b="1" dirty="0" smtClean="0"/>
              <a:t> c.c.	           189,15</a:t>
            </a:r>
            <a:endParaRPr lang="en-US" sz="3200" b="1" dirty="0"/>
          </a:p>
        </p:txBody>
      </p:sp>
      <p:sp>
        <p:nvSpPr>
          <p:cNvPr id="32" name="Text Box 12"/>
          <p:cNvSpPr txBox="1">
            <a:spLocks noChangeArrowheads="1"/>
          </p:cNvSpPr>
          <p:nvPr/>
        </p:nvSpPr>
        <p:spPr bwMode="auto">
          <a:xfrm>
            <a:off x="1121550" y="3313775"/>
            <a:ext cx="6572296" cy="584775"/>
          </a:xfrm>
          <a:prstGeom prst="rect">
            <a:avLst/>
          </a:prstGeom>
          <a:noFill/>
          <a:ln w="9525">
            <a:noFill/>
            <a:miter lim="800000"/>
            <a:headEnd/>
            <a:tailEnd/>
          </a:ln>
        </p:spPr>
        <p:txBody>
          <a:bodyPr wrap="square">
            <a:spAutoFit/>
          </a:bodyPr>
          <a:lstStyle/>
          <a:p>
            <a:pPr algn="l"/>
            <a:r>
              <a:rPr lang="en-US" sz="3200" b="1" dirty="0" smtClean="0"/>
              <a:t>CGFP placement	   248.707,71</a:t>
            </a:r>
            <a:endParaRPr lang="en-US" sz="3200" b="1" dirty="0"/>
          </a:p>
        </p:txBody>
      </p:sp>
      <p:sp>
        <p:nvSpPr>
          <p:cNvPr id="33" name="Text Box 5"/>
          <p:cNvSpPr txBox="1">
            <a:spLocks noChangeArrowheads="1"/>
          </p:cNvSpPr>
          <p:nvPr/>
        </p:nvSpPr>
        <p:spPr bwMode="auto">
          <a:xfrm>
            <a:off x="1105030" y="2172199"/>
            <a:ext cx="6635322" cy="584775"/>
          </a:xfrm>
          <a:prstGeom prst="rect">
            <a:avLst/>
          </a:prstGeom>
          <a:noFill/>
          <a:ln w="9525">
            <a:noFill/>
            <a:miter lim="800000"/>
            <a:headEnd/>
            <a:tailEnd/>
          </a:ln>
        </p:spPr>
        <p:txBody>
          <a:bodyPr wrap="square">
            <a:spAutoFit/>
          </a:bodyPr>
          <a:lstStyle/>
          <a:p>
            <a:pPr algn="l"/>
            <a:r>
              <a:rPr lang="fr-LU" sz="3200" b="1" dirty="0" smtClean="0"/>
              <a:t>BCEE </a:t>
            </a:r>
            <a:r>
              <a:rPr lang="fr-LU" sz="3200" b="1" dirty="0" err="1" smtClean="0"/>
              <a:t>c.c</a:t>
            </a:r>
            <a:r>
              <a:rPr lang="fr-LU" sz="3200" b="1" dirty="0" smtClean="0"/>
              <a:t>.		           226,07</a:t>
            </a:r>
            <a:endParaRPr lang="en-US" sz="3200" b="1" dirty="0"/>
          </a:p>
        </p:txBody>
      </p:sp>
      <p:sp>
        <p:nvSpPr>
          <p:cNvPr id="34" name="Text Box 4"/>
          <p:cNvSpPr txBox="1">
            <a:spLocks noChangeArrowheads="1"/>
          </p:cNvSpPr>
          <p:nvPr/>
        </p:nvSpPr>
        <p:spPr bwMode="auto">
          <a:xfrm>
            <a:off x="1135368" y="1620460"/>
            <a:ext cx="6537782" cy="584775"/>
          </a:xfrm>
          <a:prstGeom prst="rect">
            <a:avLst/>
          </a:prstGeom>
          <a:noFill/>
          <a:ln w="9525">
            <a:noFill/>
            <a:miter lim="800000"/>
            <a:headEnd/>
            <a:tailEnd/>
          </a:ln>
        </p:spPr>
        <p:txBody>
          <a:bodyPr wrap="square">
            <a:spAutoFit/>
          </a:bodyPr>
          <a:lstStyle/>
          <a:p>
            <a:pPr algn="l"/>
            <a:r>
              <a:rPr lang="en-US" sz="3200" b="1" dirty="0" smtClean="0"/>
              <a:t>CCP				     21.145,15  </a:t>
            </a:r>
            <a:endParaRPr lang="en-US" sz="3200" b="1" dirty="0"/>
          </a:p>
        </p:txBody>
      </p:sp>
      <p:sp>
        <p:nvSpPr>
          <p:cNvPr id="35" name="Line 9"/>
          <p:cNvSpPr>
            <a:spLocks noChangeShapeType="1"/>
          </p:cNvSpPr>
          <p:nvPr/>
        </p:nvSpPr>
        <p:spPr bwMode="auto">
          <a:xfrm flipV="1">
            <a:off x="5107323" y="4080406"/>
            <a:ext cx="2478427" cy="0"/>
          </a:xfrm>
          <a:prstGeom prst="line">
            <a:avLst/>
          </a:prstGeom>
          <a:noFill/>
          <a:ln w="57150">
            <a:solidFill>
              <a:schemeClr val="tx1"/>
            </a:solidFill>
            <a:round/>
            <a:headEnd/>
            <a:tailEnd/>
          </a:ln>
        </p:spPr>
        <p:txBody>
          <a:bodyPr wrap="none" anchor="ctr"/>
          <a:lstStyle/>
          <a:p>
            <a:endParaRPr lang="en-US"/>
          </a:p>
        </p:txBody>
      </p:sp>
      <p:sp>
        <p:nvSpPr>
          <p:cNvPr id="36" name="Text Box 10"/>
          <p:cNvSpPr txBox="1">
            <a:spLocks noChangeArrowheads="1"/>
          </p:cNvSpPr>
          <p:nvPr/>
        </p:nvSpPr>
        <p:spPr bwMode="auto">
          <a:xfrm>
            <a:off x="5058757" y="4391793"/>
            <a:ext cx="2526994" cy="584775"/>
          </a:xfrm>
          <a:prstGeom prst="rect">
            <a:avLst/>
          </a:prstGeom>
          <a:noFill/>
          <a:ln w="38100">
            <a:solidFill>
              <a:schemeClr val="tx1"/>
            </a:solidFill>
            <a:miter lim="800000"/>
            <a:headEnd/>
            <a:tailEnd/>
          </a:ln>
        </p:spPr>
        <p:txBody>
          <a:bodyPr wrap="square">
            <a:spAutoFit/>
          </a:bodyPr>
          <a:lstStyle/>
          <a:p>
            <a:pPr algn="l">
              <a:defRPr/>
            </a:pPr>
            <a:r>
              <a:rPr lang="en-US" sz="3200" b="1" dirty="0" smtClean="0">
                <a:effectLst>
                  <a:outerShdw blurRad="38100" dist="38100" dir="2700000" algn="tl">
                    <a:srgbClr val="000000"/>
                  </a:outerShdw>
                </a:effectLst>
              </a:rPr>
              <a:t>270.268,08</a:t>
            </a:r>
            <a:endParaRPr lang="en-US" sz="3200" b="1" dirty="0">
              <a:effectLst>
                <a:outerShdw blurRad="38100" dist="38100" dir="2700000" algn="tl">
                  <a:srgbClr val="000000"/>
                </a:outerShdw>
              </a:effectLst>
            </a:endParaRPr>
          </a:p>
        </p:txBody>
      </p:sp>
    </p:spTree>
    <p:extLst>
      <p:ext uri="{BB962C8B-B14F-4D97-AF65-F5344CB8AC3E}">
        <p14:creationId xmlns:p14="http://schemas.microsoft.com/office/powerpoint/2010/main" val="34348963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a:xfrm>
            <a:off x="683568" y="6312835"/>
            <a:ext cx="5400000" cy="360040"/>
          </a:xfrm>
        </p:spPr>
        <p:txBody>
          <a:bodyPr/>
          <a:lstStyle/>
          <a:p>
            <a:r>
              <a:rPr lang="fr-FR" dirty="0"/>
              <a:t>ASSOCIATION GENERALE DES CADRES – AGO 2019</a:t>
            </a:r>
          </a:p>
        </p:txBody>
      </p:sp>
      <p:sp>
        <p:nvSpPr>
          <p:cNvPr id="12" name="Rectangle 3"/>
          <p:cNvSpPr>
            <a:spLocks noChangeArrowheads="1"/>
          </p:cNvSpPr>
          <p:nvPr/>
        </p:nvSpPr>
        <p:spPr bwMode="auto">
          <a:xfrm>
            <a:off x="2436077" y="836712"/>
            <a:ext cx="3810000" cy="914400"/>
          </a:xfrm>
          <a:prstGeom prst="rect">
            <a:avLst/>
          </a:prstGeom>
          <a:solidFill>
            <a:schemeClr val="bg1"/>
          </a:solidFill>
          <a:ln w="9525">
            <a:solidFill>
              <a:schemeClr val="tx1"/>
            </a:solidFill>
            <a:miter lim="800000"/>
            <a:headEnd/>
            <a:tailEnd/>
          </a:ln>
        </p:spPr>
        <p:txBody>
          <a:bodyPr wrap="none" anchor="ctr"/>
          <a:lstStyle/>
          <a:p>
            <a:pPr algn="ctr"/>
            <a:r>
              <a:rPr lang="en-US" sz="3200" b="1" dirty="0" smtClean="0"/>
              <a:t>DECOMPTE</a:t>
            </a:r>
          </a:p>
        </p:txBody>
      </p:sp>
      <p:pic>
        <p:nvPicPr>
          <p:cNvPr id="4" name="Picture 3"/>
          <p:cNvPicPr>
            <a:picLocks noChangeAspect="1"/>
          </p:cNvPicPr>
          <p:nvPr/>
        </p:nvPicPr>
        <p:blipFill>
          <a:blip r:embed="rId2"/>
          <a:stretch>
            <a:fillRect/>
          </a:stretch>
        </p:blipFill>
        <p:spPr>
          <a:xfrm>
            <a:off x="1547664" y="2283308"/>
            <a:ext cx="6074303" cy="1518576"/>
          </a:xfrm>
          <a:prstGeom prst="rect">
            <a:avLst/>
          </a:prstGeom>
        </p:spPr>
      </p:pic>
      <p:pic>
        <p:nvPicPr>
          <p:cNvPr id="5" name="Picture 4"/>
          <p:cNvPicPr>
            <a:picLocks noChangeAspect="1"/>
          </p:cNvPicPr>
          <p:nvPr/>
        </p:nvPicPr>
        <p:blipFill>
          <a:blip r:embed="rId3"/>
          <a:stretch>
            <a:fillRect/>
          </a:stretch>
        </p:blipFill>
        <p:spPr>
          <a:xfrm>
            <a:off x="1547664" y="4334080"/>
            <a:ext cx="6074304" cy="937472"/>
          </a:xfrm>
          <a:prstGeom prst="rect">
            <a:avLst/>
          </a:prstGeom>
        </p:spPr>
      </p:pic>
    </p:spTree>
    <p:extLst>
      <p:ext uri="{BB962C8B-B14F-4D97-AF65-F5344CB8AC3E}">
        <p14:creationId xmlns:p14="http://schemas.microsoft.com/office/powerpoint/2010/main" val="6852783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2019</a:t>
            </a:r>
          </a:p>
          <a:p>
            <a:endParaRPr lang="fr-FR" dirty="0"/>
          </a:p>
        </p:txBody>
      </p:sp>
      <p:sp>
        <p:nvSpPr>
          <p:cNvPr id="8" name="Text Box 1121"/>
          <p:cNvSpPr txBox="1">
            <a:spLocks noChangeArrowheads="1"/>
          </p:cNvSpPr>
          <p:nvPr/>
        </p:nvSpPr>
        <p:spPr bwMode="auto">
          <a:xfrm>
            <a:off x="990600" y="1905000"/>
            <a:ext cx="1295400" cy="641350"/>
          </a:xfrm>
          <a:prstGeom prst="rect">
            <a:avLst/>
          </a:prstGeom>
          <a:noFill/>
          <a:ln w="9525">
            <a:noFill/>
            <a:miter lim="800000"/>
            <a:headEnd/>
            <a:tailEnd/>
          </a:ln>
          <a:effectLst>
            <a:outerShdw dist="563972" dir="14049741" sx="125000" sy="125000" algn="tl" rotWithShape="0">
              <a:srgbClr val="C7DFD3"/>
            </a:outerShdw>
          </a:effectLst>
        </p:spPr>
        <p:txBody>
          <a:bodyPr>
            <a:spAutoFit/>
          </a:bodyPr>
          <a:lstStyle/>
          <a:p>
            <a:pPr>
              <a:spcBef>
                <a:spcPct val="50000"/>
              </a:spcBef>
              <a:defRPr/>
            </a:pPr>
            <a:endParaRPr lang="de-DE"/>
          </a:p>
        </p:txBody>
      </p:sp>
      <p:graphicFrame>
        <p:nvGraphicFramePr>
          <p:cNvPr id="14" name="Chart 13"/>
          <p:cNvGraphicFramePr>
            <a:graphicFrameLocks/>
          </p:cNvGraphicFramePr>
          <p:nvPr>
            <p:extLst/>
          </p:nvPr>
        </p:nvGraphicFramePr>
        <p:xfrm>
          <a:off x="1259632" y="1196752"/>
          <a:ext cx="6552728" cy="43235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7753659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smtClean="0"/>
              <a:t>ASSOCIATION GENERALE DES CADRES  AGO 2019</a:t>
            </a:r>
          </a:p>
          <a:p>
            <a:endParaRPr lang="fr-FR" dirty="0"/>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solidFill>
                  <a:srgbClr val="FF0000"/>
                </a:solidFill>
              </a:rPr>
              <a:t>Allocution </a:t>
            </a:r>
            <a:r>
              <a:rPr lang="fr-LU" sz="1400" b="1" dirty="0" smtClean="0">
                <a:solidFill>
                  <a:srgbClr val="FF0000"/>
                </a:solidFill>
              </a:rPr>
              <a:t>du Président Steve </a:t>
            </a:r>
            <a:r>
              <a:rPr lang="fr-LU" sz="1400" b="1" dirty="0" err="1" smtClean="0">
                <a:solidFill>
                  <a:srgbClr val="FF0000"/>
                </a:solidFill>
              </a:rPr>
              <a:t>Keipes</a:t>
            </a:r>
            <a:endParaRPr lang="fr-LU" sz="1400" b="1" dirty="0" smtClean="0">
              <a:solidFill>
                <a:srgbClr val="FF0000"/>
              </a:solidFill>
            </a:endParaRPr>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du Secrétaire général Daniel Nestler</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endParaRPr lang="fr-LU" sz="1400" b="1" dirty="0" smtClean="0"/>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5784491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 AGO 2019</a:t>
            </a:r>
          </a:p>
          <a:p>
            <a:endParaRPr lang="fr-FR" dirty="0"/>
          </a:p>
        </p:txBody>
      </p:sp>
      <p:sp>
        <p:nvSpPr>
          <p:cNvPr id="8" name="Text Box 1121"/>
          <p:cNvSpPr txBox="1">
            <a:spLocks noChangeArrowheads="1"/>
          </p:cNvSpPr>
          <p:nvPr/>
        </p:nvSpPr>
        <p:spPr bwMode="auto">
          <a:xfrm>
            <a:off x="990600" y="1905000"/>
            <a:ext cx="1295400" cy="641350"/>
          </a:xfrm>
          <a:prstGeom prst="rect">
            <a:avLst/>
          </a:prstGeom>
          <a:noFill/>
          <a:ln w="9525">
            <a:noFill/>
            <a:miter lim="800000"/>
            <a:headEnd/>
            <a:tailEnd/>
          </a:ln>
          <a:effectLst>
            <a:outerShdw dist="563972" dir="14049741" sx="125000" sy="125000" algn="tl" rotWithShape="0">
              <a:srgbClr val="C7DFD3"/>
            </a:outerShdw>
          </a:effectLst>
        </p:spPr>
        <p:txBody>
          <a:bodyPr>
            <a:spAutoFit/>
          </a:bodyPr>
          <a:lstStyle/>
          <a:p>
            <a:pPr>
              <a:spcBef>
                <a:spcPct val="50000"/>
              </a:spcBef>
              <a:defRPr/>
            </a:pPr>
            <a:endParaRPr lang="de-DE"/>
          </a:p>
        </p:txBody>
      </p:sp>
      <p:graphicFrame>
        <p:nvGraphicFramePr>
          <p:cNvPr id="7" name="Chart 6"/>
          <p:cNvGraphicFramePr>
            <a:graphicFrameLocks/>
          </p:cNvGraphicFramePr>
          <p:nvPr>
            <p:extLst/>
          </p:nvPr>
        </p:nvGraphicFramePr>
        <p:xfrm>
          <a:off x="990600" y="1268760"/>
          <a:ext cx="7037784" cy="417646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922578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a:p>
            <a:endParaRPr lang="fr-FR" dirty="0"/>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du Président Steve </a:t>
            </a:r>
            <a:r>
              <a:rPr lang="fr-LU" sz="1400" b="1" dirty="0" err="1" smtClean="0"/>
              <a:t>Keipes</a:t>
            </a:r>
            <a:endParaRPr lang="fr-LU" sz="1400" b="1" dirty="0" smtClean="0"/>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du Secrétaire général Daniel Nestler</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endParaRPr lang="fr-LU" sz="1400" b="1" dirty="0" smtClean="0"/>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solidFill>
                  <a:srgbClr val="FF0000"/>
                </a:solidFill>
              </a:rPr>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15463776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a:p>
            <a:endParaRPr lang="fr-FR" dirty="0"/>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du Président Steve </a:t>
            </a:r>
            <a:r>
              <a:rPr lang="fr-LU" sz="1400" b="1" dirty="0" err="1" smtClean="0"/>
              <a:t>Keipes</a:t>
            </a:r>
            <a:endParaRPr lang="fr-LU" sz="1400" b="1" dirty="0" smtClean="0"/>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du Secrétaire général Daniel Nestler</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endParaRPr lang="fr-LU" sz="1400" b="1" dirty="0" smtClean="0"/>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35438242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a:p>
            <a:endParaRPr lang="fr-FR" dirty="0"/>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du Président Steve </a:t>
            </a:r>
            <a:r>
              <a:rPr lang="fr-LU" sz="1400" b="1" dirty="0" err="1" smtClean="0"/>
              <a:t>Keipes</a:t>
            </a:r>
            <a:endParaRPr lang="fr-LU" sz="1400" b="1" dirty="0" smtClean="0"/>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du Secrétaire général Daniel Nestler</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endParaRPr lang="fr-LU" sz="1400" b="1" dirty="0" smtClean="0"/>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42404725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a:p>
            <a:endParaRPr lang="fr-FR" dirty="0"/>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du Président Steve </a:t>
            </a:r>
            <a:r>
              <a:rPr lang="fr-LU" sz="1400" b="1" dirty="0" err="1" smtClean="0"/>
              <a:t>Keipes</a:t>
            </a:r>
            <a:endParaRPr lang="fr-LU" sz="1400" b="1" dirty="0" smtClean="0"/>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t>Rapport d’activité du Secrétaire général Daniel Nestler</a:t>
            </a:r>
            <a:endParaRPr lang="fr-LU" sz="1400" b="1" dirty="0"/>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endParaRPr lang="fr-LU" sz="1400" b="1" dirty="0" smtClean="0"/>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solidFill>
                  <a:srgbClr val="FF0000"/>
                </a:solidFill>
              </a:rPr>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41791440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187624" y="1700808"/>
            <a:ext cx="6326832" cy="584775"/>
          </a:xfrm>
          <a:prstGeom prst="rect">
            <a:avLst/>
          </a:prstGeom>
          <a:noFill/>
          <a:ln w="9525">
            <a:noFill/>
            <a:miter lim="800000"/>
            <a:headEnd/>
            <a:tailEnd/>
          </a:ln>
        </p:spPr>
        <p:txBody>
          <a:bodyPr wrap="square">
            <a:spAutoFit/>
          </a:bodyPr>
          <a:lstStyle/>
          <a:p>
            <a:r>
              <a:rPr lang="de-LU" sz="3200" b="1" dirty="0" smtClean="0">
                <a:solidFill>
                  <a:srgbClr val="000000"/>
                </a:solidFill>
              </a:rPr>
              <a:t>QUESTIONS ?</a:t>
            </a:r>
            <a:endParaRPr lang="de-LU" sz="3200" b="1" dirty="0">
              <a:solidFill>
                <a:srgbClr val="000000"/>
              </a:solidFill>
            </a:endParaRPr>
          </a:p>
        </p:txBody>
      </p:sp>
    </p:spTree>
    <p:extLst>
      <p:ext uri="{BB962C8B-B14F-4D97-AF65-F5344CB8AC3E}">
        <p14:creationId xmlns:p14="http://schemas.microsoft.com/office/powerpoint/2010/main" val="106197854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2339752" y="1556792"/>
            <a:ext cx="5040000" cy="3295968"/>
          </a:xfrm>
        </p:spPr>
        <p:txBody>
          <a:bodyPr/>
          <a:lstStyle/>
          <a:p>
            <a:r>
              <a:rPr lang="fr-FR" dirty="0" err="1" smtClean="0">
                <a:solidFill>
                  <a:schemeClr val="tx1"/>
                </a:solidFill>
              </a:rPr>
              <a:t>Gudden</a:t>
            </a:r>
            <a:r>
              <a:rPr lang="fr-FR" dirty="0" smtClean="0">
                <a:solidFill>
                  <a:schemeClr val="tx1"/>
                </a:solidFill>
              </a:rPr>
              <a:t> </a:t>
            </a:r>
            <a:r>
              <a:rPr lang="fr-FR" dirty="0" err="1" smtClean="0">
                <a:solidFill>
                  <a:schemeClr val="tx1"/>
                </a:solidFill>
              </a:rPr>
              <a:t>Appetit</a:t>
            </a:r>
            <a:r>
              <a:rPr lang="fr-FR" dirty="0" smtClean="0">
                <a:solidFill>
                  <a:schemeClr val="tx1"/>
                </a:solidFill>
              </a:rPr>
              <a:t>!</a:t>
            </a:r>
            <a:endParaRPr lang="fr-FR" dirty="0">
              <a:solidFill>
                <a:schemeClr val="tx1"/>
              </a:solidFill>
            </a:endParaRPr>
          </a:p>
        </p:txBody>
      </p:sp>
      <p:sp>
        <p:nvSpPr>
          <p:cNvPr id="8" name="Espace réservé de la date 7"/>
          <p:cNvSpPr>
            <a:spLocks noGrp="1"/>
          </p:cNvSpPr>
          <p:nvPr>
            <p:ph type="dt" sz="half" idx="10"/>
          </p:nvPr>
        </p:nvSpPr>
        <p:spPr/>
        <p:txBody>
          <a:bodyPr/>
          <a:lstStyle/>
          <a:p>
            <a:fld id="{A3274781-ADA8-4677-8FAE-BA7821CED757}" type="datetime1">
              <a:rPr lang="fr-FR" smtClean="0"/>
              <a:pPr/>
              <a:t>06/03/2019</a:t>
            </a:fld>
            <a:endParaRPr lang="fr-FR" dirty="0"/>
          </a:p>
        </p:txBody>
      </p:sp>
      <p:sp>
        <p:nvSpPr>
          <p:cNvPr id="5" name="Espace réservé du numéro de diapositive 4"/>
          <p:cNvSpPr>
            <a:spLocks noGrp="1"/>
          </p:cNvSpPr>
          <p:nvPr>
            <p:ph type="sldNum" sz="quarter" idx="11"/>
          </p:nvPr>
        </p:nvSpPr>
        <p:spPr/>
        <p:txBody>
          <a:bodyPr/>
          <a:lstStyle/>
          <a:p>
            <a:r>
              <a:rPr lang="fr-FR" smtClean="0"/>
              <a:t> Page </a:t>
            </a:r>
            <a:fld id="{19858401-1896-4F80-9B2B-186795E41C27}" type="slidenum">
              <a:rPr lang="fr-FR" smtClean="0"/>
              <a:pPr/>
              <a:t>36</a:t>
            </a:fld>
            <a:endParaRPr lang="fr-FR" dirty="0"/>
          </a:p>
        </p:txBody>
      </p:sp>
      <p:sp>
        <p:nvSpPr>
          <p:cNvPr id="6" name="Espace réservé du pied de page 5"/>
          <p:cNvSpPr>
            <a:spLocks noGrp="1"/>
          </p:cNvSpPr>
          <p:nvPr>
            <p:ph type="ftr" sz="quarter" idx="12"/>
          </p:nvPr>
        </p:nvSpPr>
        <p:spPr/>
        <p:txBody>
          <a:bodyPr/>
          <a:lstStyle/>
          <a:p>
            <a:r>
              <a:rPr lang="fr-FR" smtClean="0"/>
              <a:t>POST Luxembourg - Confidentiel - Titre de la présentation</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552728" cy="584775"/>
          </a:xfrm>
          <a:prstGeom prst="rect">
            <a:avLst/>
          </a:prstGeom>
          <a:noFill/>
          <a:ln w="9525">
            <a:noFill/>
            <a:miter lim="800000"/>
            <a:headEnd/>
            <a:tailEnd/>
          </a:ln>
        </p:spPr>
        <p:txBody>
          <a:bodyPr wrap="square">
            <a:spAutoFit/>
          </a:bodyPr>
          <a:lstStyle/>
          <a:p>
            <a:r>
              <a:rPr lang="de-LU" sz="3200" b="1" dirty="0" err="1" smtClean="0">
                <a:solidFill>
                  <a:srgbClr val="000000"/>
                </a:solidFill>
              </a:rPr>
              <a:t>Allocution</a:t>
            </a:r>
            <a:r>
              <a:rPr lang="de-LU" sz="3200" b="1" dirty="0" smtClean="0">
                <a:solidFill>
                  <a:srgbClr val="000000"/>
                </a:solidFill>
              </a:rPr>
              <a:t> du </a:t>
            </a:r>
            <a:r>
              <a:rPr lang="de-LU" sz="3200" b="1" dirty="0" err="1" smtClean="0">
                <a:solidFill>
                  <a:srgbClr val="000000"/>
                </a:solidFill>
              </a:rPr>
              <a:t>Président</a:t>
            </a:r>
            <a:endParaRPr lang="de-LU" sz="3200" b="1" dirty="0" smtClean="0">
              <a:solidFill>
                <a:srgbClr val="000000"/>
              </a:solidFill>
            </a:endParaRPr>
          </a:p>
        </p:txBody>
      </p:sp>
      <p:sp>
        <p:nvSpPr>
          <p:cNvPr id="3" name="Text Box 2"/>
          <p:cNvSpPr txBox="1">
            <a:spLocks noChangeArrowheads="1"/>
          </p:cNvSpPr>
          <p:nvPr/>
        </p:nvSpPr>
        <p:spPr bwMode="auto">
          <a:xfrm>
            <a:off x="611560" y="1628800"/>
            <a:ext cx="6552728" cy="400110"/>
          </a:xfrm>
          <a:prstGeom prst="rect">
            <a:avLst/>
          </a:prstGeom>
          <a:noFill/>
          <a:ln w="9525">
            <a:noFill/>
            <a:miter lim="800000"/>
            <a:headEnd/>
            <a:tailEnd/>
          </a:ln>
        </p:spPr>
        <p:txBody>
          <a:bodyPr wrap="square">
            <a:spAutoFit/>
          </a:bodyPr>
          <a:lstStyle/>
          <a:p>
            <a:r>
              <a:rPr lang="de-LU" sz="2000" b="1" dirty="0" smtClean="0">
                <a:solidFill>
                  <a:srgbClr val="000000"/>
                </a:solidFill>
              </a:rPr>
              <a:t>Steve </a:t>
            </a:r>
            <a:r>
              <a:rPr lang="de-LU" sz="2000" b="1" dirty="0" err="1" smtClean="0">
                <a:solidFill>
                  <a:srgbClr val="000000"/>
                </a:solidFill>
              </a:rPr>
              <a:t>Keipes</a:t>
            </a:r>
            <a:endParaRPr lang="de-LU" sz="2000" b="1" dirty="0" smtClean="0">
              <a:solidFill>
                <a:srgbClr val="000000"/>
              </a:solidFill>
            </a:endParaRPr>
          </a:p>
        </p:txBody>
      </p:sp>
    </p:spTree>
    <p:extLst>
      <p:ext uri="{BB962C8B-B14F-4D97-AF65-F5344CB8AC3E}">
        <p14:creationId xmlns:p14="http://schemas.microsoft.com/office/powerpoint/2010/main" val="5419608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smtClean="0"/>
              <a:t>ASSOCIATION GENERALE DES CADRES– AGO 2019</a:t>
            </a:r>
          </a:p>
          <a:p>
            <a:endParaRPr lang="fr-FR" dirty="0"/>
          </a:p>
        </p:txBody>
      </p:sp>
      <p:sp>
        <p:nvSpPr>
          <p:cNvPr id="11" name="Text Box 2"/>
          <p:cNvSpPr txBox="1">
            <a:spLocks noChangeArrowheads="1"/>
          </p:cNvSpPr>
          <p:nvPr/>
        </p:nvSpPr>
        <p:spPr bwMode="auto">
          <a:xfrm>
            <a:off x="1300481" y="908720"/>
            <a:ext cx="6326832" cy="861774"/>
          </a:xfrm>
          <a:prstGeom prst="rect">
            <a:avLst/>
          </a:prstGeom>
          <a:noFill/>
          <a:ln w="9525">
            <a:noFill/>
            <a:miter lim="800000"/>
            <a:headEnd/>
            <a:tailEnd/>
          </a:ln>
        </p:spPr>
        <p:txBody>
          <a:bodyPr wrap="square">
            <a:spAutoFit/>
          </a:bodyPr>
          <a:lstStyle/>
          <a:p>
            <a:r>
              <a:rPr lang="de-LU" sz="3200" b="1" dirty="0" smtClean="0">
                <a:solidFill>
                  <a:srgbClr val="000000"/>
                </a:solidFill>
              </a:rPr>
              <a:t>ORDRE DU JOUR</a:t>
            </a:r>
            <a:endParaRPr lang="de-LU" sz="3200" b="1" dirty="0">
              <a:solidFill>
                <a:srgbClr val="000000"/>
              </a:solidFill>
            </a:endParaRPr>
          </a:p>
          <a:p>
            <a:r>
              <a:rPr lang="de-LU" sz="1800" b="1" dirty="0">
                <a:solidFill>
                  <a:srgbClr val="000000"/>
                </a:solidFill>
              </a:rPr>
              <a:t>le </a:t>
            </a:r>
            <a:r>
              <a:rPr lang="de-LU" b="1" dirty="0">
                <a:solidFill>
                  <a:srgbClr val="000000"/>
                </a:solidFill>
              </a:rPr>
              <a:t>6</a:t>
            </a:r>
            <a:r>
              <a:rPr lang="de-LU" b="1" dirty="0" smtClean="0">
                <a:solidFill>
                  <a:srgbClr val="000000"/>
                </a:solidFill>
              </a:rPr>
              <a:t> </a:t>
            </a:r>
            <a:r>
              <a:rPr lang="de-LU" b="1" dirty="0" err="1" smtClean="0">
                <a:solidFill>
                  <a:srgbClr val="000000"/>
                </a:solidFill>
              </a:rPr>
              <a:t>mars</a:t>
            </a:r>
            <a:r>
              <a:rPr lang="de-LU" b="1" dirty="0" smtClean="0">
                <a:solidFill>
                  <a:srgbClr val="000000"/>
                </a:solidFill>
              </a:rPr>
              <a:t> 2019</a:t>
            </a:r>
            <a:endParaRPr lang="de-LU" sz="1800" b="1" dirty="0">
              <a:solidFill>
                <a:srgbClr val="000000"/>
              </a:solidFill>
            </a:endParaRPr>
          </a:p>
        </p:txBody>
      </p:sp>
      <p:sp>
        <p:nvSpPr>
          <p:cNvPr id="12" name="Text Box 3"/>
          <p:cNvSpPr txBox="1">
            <a:spLocks noChangeArrowheads="1"/>
          </p:cNvSpPr>
          <p:nvPr/>
        </p:nvSpPr>
        <p:spPr bwMode="auto">
          <a:xfrm>
            <a:off x="1187624" y="1916832"/>
            <a:ext cx="7558088" cy="3170099"/>
          </a:xfrm>
          <a:prstGeom prst="rect">
            <a:avLst/>
          </a:prstGeom>
          <a:noFill/>
          <a:ln w="9525">
            <a:noFill/>
            <a:miter lim="800000"/>
            <a:headEnd/>
            <a:tailEnd/>
          </a:ln>
        </p:spPr>
        <p:txBody>
          <a:bodyPr>
            <a:spAutoFit/>
          </a:bodyPr>
          <a:lstStyle/>
          <a:p>
            <a:pPr marL="457200" indent="-457200" algn="l"/>
            <a:endParaRPr lang="de-LU" sz="1400" dirty="0">
              <a:solidFill>
                <a:schemeClr val="tx1"/>
              </a:solidFill>
            </a:endParaRPr>
          </a:p>
          <a:p>
            <a:pPr marL="457200" indent="-457200" algn="l">
              <a:buFontTx/>
              <a:buAutoNum type="arabicPeriod"/>
            </a:pPr>
            <a:r>
              <a:rPr lang="fr-LU" sz="1400" b="1" dirty="0"/>
              <a:t>Allocution </a:t>
            </a:r>
            <a:r>
              <a:rPr lang="fr-LU" sz="1400" b="1" dirty="0" smtClean="0"/>
              <a:t>du Président Steve </a:t>
            </a:r>
            <a:r>
              <a:rPr lang="fr-LU" sz="1400" b="1" dirty="0" err="1" smtClean="0"/>
              <a:t>Keipes</a:t>
            </a:r>
            <a:endParaRPr lang="fr-LU" sz="1400" b="1" dirty="0" smtClean="0"/>
          </a:p>
          <a:p>
            <a:pPr marL="914400" lvl="1" indent="-457200" algn="l">
              <a:buFont typeface="Wingdings" pitchFamily="2" charset="2"/>
              <a:buNone/>
            </a:pPr>
            <a:endParaRPr lang="fr-LU" sz="1400" b="1" dirty="0">
              <a:solidFill>
                <a:srgbClr val="FF0000"/>
              </a:solidFill>
            </a:endParaRPr>
          </a:p>
          <a:p>
            <a:pPr marL="457200" indent="-457200" algn="l">
              <a:buFont typeface="Wingdings" pitchFamily="2" charset="2"/>
              <a:buAutoNum type="arabicPeriod"/>
            </a:pPr>
            <a:r>
              <a:rPr lang="fr-LU" sz="1400" b="1" dirty="0" smtClean="0">
                <a:solidFill>
                  <a:srgbClr val="FF0000"/>
                </a:solidFill>
              </a:rPr>
              <a:t>Rapport d’activité du Secrétaire général Daniel Nestler</a:t>
            </a:r>
            <a:endParaRPr lang="fr-LU" sz="1400" b="1" dirty="0">
              <a:solidFill>
                <a:srgbClr val="FF0000"/>
              </a:solidFill>
            </a:endParaRPr>
          </a:p>
          <a:p>
            <a:pPr marL="914400" lvl="1" indent="-457200" algn="l">
              <a:buFont typeface="Wingdings" pitchFamily="2" charset="2"/>
              <a:buChar char="§"/>
            </a:pPr>
            <a:endParaRPr lang="fr-LU" sz="1400" b="1" dirty="0">
              <a:solidFill>
                <a:schemeClr val="tx1"/>
              </a:solidFill>
            </a:endParaRPr>
          </a:p>
          <a:p>
            <a:pPr marL="457200" indent="-457200" algn="l">
              <a:buFont typeface="Wingdings" pitchFamily="2" charset="2"/>
              <a:buAutoNum type="arabicPeriod"/>
            </a:pPr>
            <a:r>
              <a:rPr lang="fr-LU" sz="1400" b="1" dirty="0" smtClean="0"/>
              <a:t>Rapport du Trésorier Pascal </a:t>
            </a:r>
            <a:r>
              <a:rPr lang="fr-LU" sz="1400" b="1" dirty="0" err="1" smtClean="0"/>
              <a:t>Recken</a:t>
            </a:r>
            <a:endParaRPr lang="fr-LU" sz="1400" b="1" dirty="0" smtClean="0"/>
          </a:p>
          <a:p>
            <a:pPr marL="457200" indent="-457200" algn="l">
              <a:buFont typeface="Wingdings" pitchFamily="2" charset="2"/>
              <a:buAutoNum type="arabicPeriod"/>
            </a:pPr>
            <a:endParaRPr lang="fr-LU" dirty="0" smtClean="0"/>
          </a:p>
          <a:p>
            <a:pPr marL="457200" indent="-457200" algn="l">
              <a:buFont typeface="Wingdings" pitchFamily="2" charset="2"/>
              <a:buAutoNum type="arabicPeriod"/>
            </a:pPr>
            <a:r>
              <a:rPr lang="fr-LU" sz="1400" b="1" dirty="0" smtClean="0"/>
              <a:t>Rapport des réviseurs de caisse</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Désignation des réviseurs de caisse pour l’exercice 2019</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Fixation de la cotisation pour l’exercice 2020</a:t>
            </a:r>
          </a:p>
          <a:p>
            <a:pPr marL="457200" indent="-457200" algn="l">
              <a:buFont typeface="Wingdings" pitchFamily="2" charset="2"/>
              <a:buAutoNum type="arabicPeriod"/>
            </a:pPr>
            <a:endParaRPr lang="fr-LU" sz="1400" b="1" dirty="0">
              <a:solidFill>
                <a:schemeClr val="tx1"/>
              </a:solidFill>
            </a:endParaRPr>
          </a:p>
          <a:p>
            <a:pPr marL="457200" indent="-457200" algn="l">
              <a:buFont typeface="Wingdings" pitchFamily="2" charset="2"/>
              <a:buAutoNum type="arabicPeriod"/>
            </a:pPr>
            <a:r>
              <a:rPr lang="fr-LU" sz="1400" b="1" dirty="0" smtClean="0"/>
              <a:t>Divers</a:t>
            </a:r>
            <a:r>
              <a:rPr lang="fr-LU" sz="1400" b="1" dirty="0" smtClean="0">
                <a:solidFill>
                  <a:schemeClr val="tx1"/>
                </a:solidFill>
              </a:rPr>
              <a:t>	</a:t>
            </a:r>
            <a:endParaRPr lang="fr-LU" sz="1400" b="1" dirty="0">
              <a:solidFill>
                <a:schemeClr val="tx1"/>
              </a:solidFill>
            </a:endParaRPr>
          </a:p>
        </p:txBody>
      </p:sp>
    </p:spTree>
    <p:extLst>
      <p:ext uri="{BB962C8B-B14F-4D97-AF65-F5344CB8AC3E}">
        <p14:creationId xmlns:p14="http://schemas.microsoft.com/office/powerpoint/2010/main" val="1587610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11560" y="980728"/>
            <a:ext cx="6912768" cy="584775"/>
          </a:xfrm>
          <a:prstGeom prst="rect">
            <a:avLst/>
          </a:prstGeom>
          <a:noFill/>
          <a:ln w="9525">
            <a:noFill/>
            <a:miter lim="800000"/>
            <a:headEnd/>
            <a:tailEnd/>
          </a:ln>
        </p:spPr>
        <p:txBody>
          <a:bodyPr wrap="square">
            <a:spAutoFit/>
          </a:bodyPr>
          <a:lstStyle/>
          <a:p>
            <a:r>
              <a:rPr lang="de-LU" sz="3200" b="1" dirty="0" smtClean="0">
                <a:solidFill>
                  <a:srgbClr val="000000"/>
                </a:solidFill>
              </a:rPr>
              <a:t>Rapport </a:t>
            </a:r>
            <a:r>
              <a:rPr lang="de-LU" sz="3200" b="1" dirty="0" err="1" smtClean="0">
                <a:solidFill>
                  <a:srgbClr val="000000"/>
                </a:solidFill>
              </a:rPr>
              <a:t>d‘activité</a:t>
            </a:r>
            <a:r>
              <a:rPr lang="de-LU" sz="3200" b="1" dirty="0" smtClean="0">
                <a:solidFill>
                  <a:srgbClr val="000000"/>
                </a:solidFill>
              </a:rPr>
              <a:t> </a:t>
            </a:r>
            <a:r>
              <a:rPr lang="de-LU" sz="3200" b="1" dirty="0" err="1" smtClean="0">
                <a:solidFill>
                  <a:srgbClr val="000000"/>
                </a:solidFill>
              </a:rPr>
              <a:t>Exercice</a:t>
            </a:r>
            <a:r>
              <a:rPr lang="de-LU" sz="3200" b="1" dirty="0" smtClean="0">
                <a:solidFill>
                  <a:srgbClr val="000000"/>
                </a:solidFill>
              </a:rPr>
              <a:t> 2018</a:t>
            </a:r>
            <a:endParaRPr lang="de-LU" sz="1800" b="1" dirty="0">
              <a:solidFill>
                <a:srgbClr val="000000"/>
              </a:solidFill>
            </a:endParaRPr>
          </a:p>
        </p:txBody>
      </p:sp>
      <p:sp>
        <p:nvSpPr>
          <p:cNvPr id="3" name="Text Box 2"/>
          <p:cNvSpPr txBox="1">
            <a:spLocks noChangeArrowheads="1"/>
          </p:cNvSpPr>
          <p:nvPr/>
        </p:nvSpPr>
        <p:spPr bwMode="auto">
          <a:xfrm>
            <a:off x="611560" y="1553625"/>
            <a:ext cx="6912768" cy="400110"/>
          </a:xfrm>
          <a:prstGeom prst="rect">
            <a:avLst/>
          </a:prstGeom>
          <a:noFill/>
          <a:ln w="9525">
            <a:noFill/>
            <a:miter lim="800000"/>
            <a:headEnd/>
            <a:tailEnd/>
          </a:ln>
        </p:spPr>
        <p:txBody>
          <a:bodyPr wrap="square">
            <a:spAutoFit/>
          </a:bodyPr>
          <a:lstStyle/>
          <a:p>
            <a:r>
              <a:rPr lang="de-LU" sz="2000" b="1" dirty="0" smtClean="0">
                <a:solidFill>
                  <a:srgbClr val="000000"/>
                </a:solidFill>
              </a:rPr>
              <a:t>Daniel Nestler</a:t>
            </a:r>
            <a:endParaRPr lang="de-LU" sz="2000" b="1" dirty="0">
              <a:solidFill>
                <a:srgbClr val="000000"/>
              </a:solidFill>
            </a:endParaRPr>
          </a:p>
        </p:txBody>
      </p:sp>
    </p:spTree>
    <p:extLst>
      <p:ext uri="{BB962C8B-B14F-4D97-AF65-F5344CB8AC3E}">
        <p14:creationId xmlns:p14="http://schemas.microsoft.com/office/powerpoint/2010/main" val="3926556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2060848"/>
            <a:ext cx="7558088" cy="4893647"/>
          </a:xfrm>
          <a:prstGeom prst="rect">
            <a:avLst/>
          </a:prstGeom>
          <a:noFill/>
          <a:ln w="9525">
            <a:noFill/>
            <a:miter lim="800000"/>
            <a:headEnd/>
            <a:tailEnd/>
          </a:ln>
        </p:spPr>
        <p:txBody>
          <a:bodyPr>
            <a:spAutoFit/>
          </a:bodyPr>
          <a:lstStyle/>
          <a:p>
            <a:pPr marL="457200" indent="-457200" algn="ctr"/>
            <a:r>
              <a:rPr lang="de-LU" b="1" u="sng" dirty="0" smtClean="0">
                <a:solidFill>
                  <a:schemeClr val="tx1"/>
                </a:solidFill>
              </a:rPr>
              <a:t>En </a:t>
            </a:r>
            <a:r>
              <a:rPr lang="de-LU" b="1" u="sng" dirty="0" err="1" smtClean="0">
                <a:solidFill>
                  <a:schemeClr val="tx1"/>
                </a:solidFill>
              </a:rPr>
              <a:t>chiffres</a:t>
            </a:r>
            <a:r>
              <a:rPr lang="de-LU" b="1" u="sng" dirty="0" smtClean="0">
                <a:solidFill>
                  <a:schemeClr val="tx1"/>
                </a:solidFill>
              </a:rPr>
              <a:t>:</a:t>
            </a:r>
          </a:p>
          <a:p>
            <a:pPr marL="457200" indent="-457200" algn="l"/>
            <a:endParaRPr lang="de-LU" sz="1400" dirty="0" smtClean="0">
              <a:solidFill>
                <a:schemeClr val="tx1"/>
              </a:solidFill>
            </a:endParaRPr>
          </a:p>
          <a:p>
            <a:pPr marL="457200" indent="-457200" algn="l"/>
            <a:endParaRPr lang="de-LU" sz="1400" dirty="0">
              <a:solidFill>
                <a:schemeClr val="tx1"/>
              </a:solidFill>
            </a:endParaRPr>
          </a:p>
          <a:p>
            <a:pPr marL="914400" lvl="1" indent="-457200">
              <a:buFont typeface="Arial" panose="020B0604020202020204" pitchFamily="34" charset="0"/>
              <a:buChar char="•"/>
            </a:pPr>
            <a:r>
              <a:rPr lang="fr-LU" sz="1400" b="1" dirty="0" smtClean="0">
                <a:solidFill>
                  <a:schemeClr val="tx1"/>
                </a:solidFill>
              </a:rPr>
              <a:t>5 réunions du Bureau Exécutif</a:t>
            </a:r>
          </a:p>
          <a:p>
            <a:pPr marL="914400" lvl="1" indent="-457200">
              <a:buFont typeface="Arial" panose="020B0604020202020204" pitchFamily="34" charset="0"/>
              <a:buChar char="•"/>
            </a:pPr>
            <a:r>
              <a:rPr lang="fr-LU" sz="1400" b="1" dirty="0" smtClean="0"/>
              <a:t>7 réunions du Comité Exécutif</a:t>
            </a:r>
          </a:p>
          <a:p>
            <a:pPr marL="914400" lvl="1" indent="-457200">
              <a:buFont typeface="Arial" panose="020B0604020202020204" pitchFamily="34" charset="0"/>
              <a:buChar char="•"/>
            </a:pPr>
            <a:r>
              <a:rPr lang="fr-LU" sz="1400" b="1" dirty="0" smtClean="0">
                <a:solidFill>
                  <a:schemeClr val="tx1"/>
                </a:solidFill>
              </a:rPr>
              <a:t>1 réunion pour la passation des pouvoirs</a:t>
            </a:r>
          </a:p>
          <a:p>
            <a:pPr marL="914400" lvl="1" indent="-457200">
              <a:buFont typeface="Arial" panose="020B0604020202020204" pitchFamily="34" charset="0"/>
              <a:buChar char="•"/>
            </a:pPr>
            <a:r>
              <a:rPr lang="fr-LU" sz="1400" b="1" dirty="0" smtClean="0"/>
              <a:t>1 entrevue  LSAP</a:t>
            </a:r>
          </a:p>
          <a:p>
            <a:pPr marL="914400" lvl="1" indent="-457200">
              <a:buFont typeface="Arial" panose="020B0604020202020204" pitchFamily="34" charset="0"/>
              <a:buChar char="•"/>
            </a:pPr>
            <a:r>
              <a:rPr lang="fr-LU" sz="1400" b="1" dirty="0" smtClean="0">
                <a:solidFill>
                  <a:schemeClr val="tx1"/>
                </a:solidFill>
              </a:rPr>
              <a:t>1 entrevue CSV</a:t>
            </a:r>
          </a:p>
          <a:p>
            <a:pPr marL="914400" lvl="1" indent="-457200">
              <a:buFont typeface="Arial" panose="020B0604020202020204" pitchFamily="34" charset="0"/>
              <a:buChar char="•"/>
            </a:pPr>
            <a:r>
              <a:rPr lang="fr-LU" sz="1400" b="1" dirty="0" smtClean="0"/>
              <a:t>1 BCEE Manifestation</a:t>
            </a:r>
          </a:p>
          <a:p>
            <a:pPr marL="914400" lvl="1" indent="-457200">
              <a:buFont typeface="Arial" panose="020B0604020202020204" pitchFamily="34" charset="0"/>
              <a:buChar char="•"/>
            </a:pPr>
            <a:r>
              <a:rPr lang="fr-LU" sz="1400" b="1" dirty="0" smtClean="0"/>
              <a:t>1 rédaction </a:t>
            </a:r>
            <a:r>
              <a:rPr lang="fr-LU" sz="1400" b="1" dirty="0" err="1" smtClean="0"/>
              <a:t>Inforum</a:t>
            </a:r>
            <a:endParaRPr lang="fr-LU" sz="1400" b="1" dirty="0" smtClean="0"/>
          </a:p>
          <a:p>
            <a:pPr marL="914400" lvl="1" indent="-457200">
              <a:buFont typeface="Arial" panose="020B0604020202020204" pitchFamily="34" charset="0"/>
              <a:buChar char="•"/>
            </a:pPr>
            <a:r>
              <a:rPr lang="fr-LU" sz="1400" b="1" dirty="0" smtClean="0"/>
              <a:t>1 vérification de caisse avec les réviseurs</a:t>
            </a:r>
          </a:p>
          <a:p>
            <a:pPr marL="914400" lvl="1" indent="-457200">
              <a:buFont typeface="Arial" panose="020B0604020202020204" pitchFamily="34" charset="0"/>
              <a:buChar char="•"/>
            </a:pPr>
            <a:r>
              <a:rPr lang="fr-LU" sz="1400" b="1" dirty="0" smtClean="0"/>
              <a:t>4 comités Fédéral CGFP, 2 comités exécutif CGFP, </a:t>
            </a:r>
            <a:r>
              <a:rPr lang="fr-LU" sz="1400" b="1" dirty="0" err="1" smtClean="0"/>
              <a:t>conf</a:t>
            </a:r>
            <a:r>
              <a:rPr lang="fr-LU" sz="1400" b="1" dirty="0" smtClean="0"/>
              <a:t>. des comités </a:t>
            </a:r>
            <a:r>
              <a:rPr lang="fr-LU" sz="1400" b="1" dirty="0" err="1" smtClean="0"/>
              <a:t>etc</a:t>
            </a:r>
            <a:endParaRPr lang="fr-LU" sz="1400" b="1" dirty="0" smtClean="0"/>
          </a:p>
          <a:p>
            <a:pPr marL="914400" lvl="1" indent="-457200">
              <a:buFont typeface="Arial" panose="020B0604020202020204" pitchFamily="34" charset="0"/>
              <a:buChar char="•"/>
            </a:pPr>
            <a:r>
              <a:rPr lang="fr-LU" sz="1400" b="1" dirty="0" smtClean="0"/>
              <a:t>1 Dîner des anciens</a:t>
            </a:r>
          </a:p>
          <a:p>
            <a:pPr lvl="1"/>
            <a:endParaRPr lang="fr-LU" sz="1400" b="1" dirty="0" smtClean="0"/>
          </a:p>
          <a:p>
            <a:pPr lvl="1"/>
            <a:r>
              <a:rPr lang="fr-LU" sz="1400" b="1" dirty="0" smtClean="0"/>
              <a:t>    … beaucoup de « réunions » auprès des 3 banques pour la régularisation de nos comptes.</a:t>
            </a:r>
          </a:p>
          <a:p>
            <a:pPr lvl="1"/>
            <a:endParaRPr lang="fr-LU" sz="1400" b="1" dirty="0" smtClean="0"/>
          </a:p>
          <a:p>
            <a:pPr lvl="1"/>
            <a:r>
              <a:rPr lang="fr-LU" sz="1400" b="1" dirty="0"/>
              <a:t> </a:t>
            </a:r>
            <a:r>
              <a:rPr lang="fr-LU" sz="1400" b="1" dirty="0" smtClean="0"/>
              <a:t>   … énormément d’emails, d’appels téléphonique, lettres…</a:t>
            </a:r>
          </a:p>
          <a:p>
            <a:pPr marL="914400" lvl="1" indent="-457200">
              <a:buFont typeface="Arial" panose="020B0604020202020204" pitchFamily="34" charset="0"/>
              <a:buChar char="•"/>
            </a:pPr>
            <a:endParaRPr lang="fr-LU" sz="1400" b="1" dirty="0" smtClean="0">
              <a:solidFill>
                <a:schemeClr val="tx1"/>
              </a:solidFill>
            </a:endParaRPr>
          </a:p>
          <a:p>
            <a:pPr marL="914400" lvl="1" indent="-457200">
              <a:buFont typeface="Arial" panose="020B0604020202020204" pitchFamily="34" charset="0"/>
              <a:buChar char="•"/>
            </a:pPr>
            <a:endParaRPr lang="fr-LU" sz="1400" b="1" dirty="0"/>
          </a:p>
          <a:p>
            <a:pPr marL="914400" lvl="1" indent="-457200">
              <a:buFont typeface="Arial" panose="020B0604020202020204" pitchFamily="34" charset="0"/>
              <a:buChar char="•"/>
            </a:pPr>
            <a:endParaRPr lang="fr-LU" sz="1400" b="1" dirty="0" smtClean="0">
              <a:solidFill>
                <a:schemeClr val="tx1"/>
              </a:solidFill>
            </a:endParaRPr>
          </a:p>
          <a:p>
            <a:pPr marL="914400" lvl="1" indent="-457200">
              <a:buFont typeface="Arial" panose="020B0604020202020204" pitchFamily="34" charset="0"/>
              <a:buChar char="•"/>
            </a:pPr>
            <a:endParaRPr lang="fr-LU" sz="1400" b="1" dirty="0">
              <a:solidFill>
                <a:schemeClr val="tx1"/>
              </a:solidFill>
            </a:endParaRPr>
          </a:p>
        </p:txBody>
      </p:sp>
    </p:spTree>
    <p:extLst>
      <p:ext uri="{BB962C8B-B14F-4D97-AF65-F5344CB8AC3E}">
        <p14:creationId xmlns:p14="http://schemas.microsoft.com/office/powerpoint/2010/main" val="2763457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4893647"/>
          </a:xfrm>
          <a:prstGeom prst="rect">
            <a:avLst/>
          </a:prstGeom>
          <a:noFill/>
          <a:ln w="9525">
            <a:noFill/>
            <a:miter lim="800000"/>
            <a:headEnd/>
            <a:tailEnd/>
          </a:ln>
        </p:spPr>
        <p:txBody>
          <a:bodyPr>
            <a:spAutoFit/>
          </a:bodyPr>
          <a:lstStyle/>
          <a:p>
            <a:pPr marL="457200" indent="-457200" algn="ctr"/>
            <a:r>
              <a:rPr lang="de-LU" b="1" u="sng" dirty="0" smtClean="0"/>
              <a:t>Le </a:t>
            </a:r>
            <a:r>
              <a:rPr lang="de-LU" b="1" u="sng" dirty="0" err="1" smtClean="0"/>
              <a:t>comité</a:t>
            </a:r>
            <a:r>
              <a:rPr lang="de-LU" b="1" u="sng" dirty="0" smtClean="0"/>
              <a:t> de </a:t>
            </a:r>
            <a:r>
              <a:rPr lang="de-LU" b="1" u="sng" dirty="0" err="1" smtClean="0"/>
              <a:t>l‘AGC</a:t>
            </a:r>
            <a:r>
              <a:rPr lang="de-LU" b="1" u="sng" dirty="0" smtClean="0">
                <a:solidFill>
                  <a:schemeClr val="tx1"/>
                </a:solidFill>
              </a:rPr>
              <a:t>:</a:t>
            </a:r>
          </a:p>
          <a:p>
            <a:pPr marL="457200" indent="-457200"/>
            <a:endParaRPr lang="de-LU" sz="1400" dirty="0" smtClean="0"/>
          </a:p>
          <a:p>
            <a:pPr marL="457200" indent="-457200">
              <a:buFont typeface="Arial" panose="020B0604020202020204" pitchFamily="34" charset="0"/>
              <a:buChar char="•"/>
            </a:pPr>
            <a:r>
              <a:rPr lang="de-LU" sz="1400" dirty="0" smtClean="0"/>
              <a:t>Isabelle 	BONADIMAN	</a:t>
            </a:r>
            <a:r>
              <a:rPr lang="fr-FR" sz="1400" dirty="0"/>
              <a:t>Caisse nationale d’assurance pension</a:t>
            </a:r>
            <a:endParaRPr lang="de-LU" sz="1400" dirty="0" smtClean="0"/>
          </a:p>
          <a:p>
            <a:pPr marL="457200" indent="-457200">
              <a:buFont typeface="Arial" panose="020B0604020202020204" pitchFamily="34" charset="0"/>
              <a:buChar char="•"/>
            </a:pPr>
            <a:r>
              <a:rPr lang="de-LU" sz="1400" dirty="0"/>
              <a:t>Gérard </a:t>
            </a:r>
            <a:r>
              <a:rPr lang="de-LU" sz="1400" dirty="0" smtClean="0"/>
              <a:t>	BUCARI		Gouvernement</a:t>
            </a:r>
            <a:endParaRPr lang="de-LU" sz="1400" dirty="0"/>
          </a:p>
          <a:p>
            <a:pPr marL="457200" indent="-457200">
              <a:buFont typeface="Arial" panose="020B0604020202020204" pitchFamily="34" charset="0"/>
              <a:buChar char="•"/>
            </a:pPr>
            <a:r>
              <a:rPr lang="de-LU" sz="1400" dirty="0" smtClean="0"/>
              <a:t>Georges 	DENNEWALD	BCEE</a:t>
            </a:r>
          </a:p>
          <a:p>
            <a:pPr marL="457200" indent="-457200">
              <a:buFont typeface="Arial" panose="020B0604020202020204" pitchFamily="34" charset="0"/>
              <a:buChar char="•"/>
            </a:pPr>
            <a:r>
              <a:rPr lang="de-LU" sz="1400" dirty="0"/>
              <a:t>Maryse </a:t>
            </a:r>
            <a:r>
              <a:rPr lang="de-LU" sz="1400" dirty="0" smtClean="0"/>
              <a:t>	FELGEN		</a:t>
            </a:r>
            <a:r>
              <a:rPr lang="de-LU" sz="1400" dirty="0" err="1" smtClean="0"/>
              <a:t>Contributions</a:t>
            </a:r>
            <a:r>
              <a:rPr lang="de-LU" sz="1400" dirty="0" smtClean="0"/>
              <a:t> </a:t>
            </a:r>
            <a:r>
              <a:rPr lang="de-LU" sz="1400" dirty="0" err="1" smtClean="0"/>
              <a:t>directes</a:t>
            </a:r>
            <a:endParaRPr lang="de-LU" sz="1400" dirty="0"/>
          </a:p>
          <a:p>
            <a:pPr marL="457200" indent="-457200">
              <a:buFont typeface="Arial" panose="020B0604020202020204" pitchFamily="34" charset="0"/>
              <a:buChar char="•"/>
            </a:pPr>
            <a:r>
              <a:rPr lang="de-LU" sz="1400" dirty="0"/>
              <a:t>Marc </a:t>
            </a:r>
            <a:r>
              <a:rPr lang="de-LU" sz="1400" dirty="0" smtClean="0"/>
              <a:t>		KAYL		Justice</a:t>
            </a:r>
            <a:endParaRPr lang="de-LU" sz="1400" dirty="0"/>
          </a:p>
          <a:p>
            <a:pPr marL="457200" indent="-457200">
              <a:buFont typeface="Arial" panose="020B0604020202020204" pitchFamily="34" charset="0"/>
              <a:buChar char="•"/>
            </a:pPr>
            <a:r>
              <a:rPr lang="de-LU" sz="1400" dirty="0"/>
              <a:t>Steve </a:t>
            </a:r>
            <a:r>
              <a:rPr lang="de-LU" sz="1400" dirty="0" smtClean="0"/>
              <a:t>	KEIPES		</a:t>
            </a:r>
            <a:r>
              <a:rPr lang="de-LU" sz="1400" dirty="0" err="1" smtClean="0"/>
              <a:t>Douanes</a:t>
            </a:r>
            <a:r>
              <a:rPr lang="de-LU" sz="1400" dirty="0" smtClean="0"/>
              <a:t> et </a:t>
            </a:r>
            <a:r>
              <a:rPr lang="de-LU" sz="1400" dirty="0" err="1" smtClean="0"/>
              <a:t>Accises</a:t>
            </a:r>
            <a:endParaRPr lang="de-LU" sz="1400" dirty="0" smtClean="0"/>
          </a:p>
          <a:p>
            <a:pPr marL="457200" indent="-457200">
              <a:buFont typeface="Arial" panose="020B0604020202020204" pitchFamily="34" charset="0"/>
              <a:buChar char="•"/>
            </a:pPr>
            <a:r>
              <a:rPr lang="de-LU" sz="1400" dirty="0"/>
              <a:t>Romain </a:t>
            </a:r>
            <a:r>
              <a:rPr lang="de-LU" sz="1400" dirty="0" smtClean="0"/>
              <a:t>	KREMER		</a:t>
            </a:r>
            <a:r>
              <a:rPr lang="de-LU" sz="1400" dirty="0" err="1" smtClean="0"/>
              <a:t>Pensionnés</a:t>
            </a:r>
            <a:endParaRPr lang="de-LU" sz="1400" dirty="0" smtClean="0"/>
          </a:p>
          <a:p>
            <a:pPr marL="457200" indent="-457200">
              <a:buFont typeface="Arial" panose="020B0604020202020204" pitchFamily="34" charset="0"/>
              <a:buChar char="•"/>
            </a:pPr>
            <a:r>
              <a:rPr lang="de-LU" sz="1400" dirty="0" smtClean="0"/>
              <a:t>Marc 		LAFLEUR		CNS</a:t>
            </a:r>
          </a:p>
          <a:p>
            <a:pPr marL="457200" indent="-457200">
              <a:buFont typeface="Arial" panose="020B0604020202020204" pitchFamily="34" charset="0"/>
              <a:buChar char="•"/>
            </a:pPr>
            <a:r>
              <a:rPr lang="de-LU" sz="1400" dirty="0" smtClean="0"/>
              <a:t>Charles 	LENTZ		Gouvernement</a:t>
            </a:r>
          </a:p>
          <a:p>
            <a:pPr marL="457200" indent="-457200">
              <a:buFont typeface="Arial" panose="020B0604020202020204" pitchFamily="34" charset="0"/>
              <a:buChar char="•"/>
            </a:pPr>
            <a:r>
              <a:rPr lang="de-LU" sz="1400" dirty="0"/>
              <a:t>Lynn </a:t>
            </a:r>
            <a:r>
              <a:rPr lang="de-LU" sz="1400" dirty="0" smtClean="0"/>
              <a:t>		LUCIANI		</a:t>
            </a:r>
            <a:r>
              <a:rPr lang="de-LU" sz="1400" dirty="0" err="1" smtClean="0"/>
              <a:t>Douanes</a:t>
            </a:r>
            <a:r>
              <a:rPr lang="de-LU" sz="1400" dirty="0" smtClean="0"/>
              <a:t> et </a:t>
            </a:r>
            <a:r>
              <a:rPr lang="de-LU" sz="1400" dirty="0" err="1" smtClean="0"/>
              <a:t>Accises</a:t>
            </a:r>
            <a:endParaRPr lang="de-LU" sz="1400" dirty="0" smtClean="0"/>
          </a:p>
          <a:p>
            <a:pPr marL="457200" indent="-457200">
              <a:buFont typeface="Arial" panose="020B0604020202020204" pitchFamily="34" charset="0"/>
              <a:buChar char="•"/>
            </a:pPr>
            <a:r>
              <a:rPr lang="de-LU" sz="1400" dirty="0"/>
              <a:t>Daniel </a:t>
            </a:r>
            <a:r>
              <a:rPr lang="de-LU" sz="1400" dirty="0" smtClean="0"/>
              <a:t>	NESTLER		POST</a:t>
            </a:r>
            <a:endParaRPr lang="de-LU" sz="1400" dirty="0"/>
          </a:p>
          <a:p>
            <a:pPr marL="457200" indent="-457200">
              <a:buFont typeface="Arial" panose="020B0604020202020204" pitchFamily="34" charset="0"/>
              <a:buChar char="•"/>
            </a:pPr>
            <a:r>
              <a:rPr lang="de-LU" sz="1400" dirty="0"/>
              <a:t>Henri </a:t>
            </a:r>
            <a:r>
              <a:rPr lang="de-LU" sz="1400" dirty="0" smtClean="0"/>
              <a:t>	NIMAX		</a:t>
            </a:r>
            <a:r>
              <a:rPr lang="de-LU" sz="1400" dirty="0" err="1" smtClean="0"/>
              <a:t>Douanes</a:t>
            </a:r>
            <a:r>
              <a:rPr lang="de-LU" sz="1400" dirty="0" smtClean="0"/>
              <a:t> et </a:t>
            </a:r>
            <a:r>
              <a:rPr lang="de-LU" sz="1400" dirty="0" err="1" smtClean="0"/>
              <a:t>Accises</a:t>
            </a:r>
            <a:endParaRPr lang="de-LU" sz="1400" dirty="0"/>
          </a:p>
          <a:p>
            <a:pPr marL="457200" indent="-457200">
              <a:buFont typeface="Arial" panose="020B0604020202020204" pitchFamily="34" charset="0"/>
              <a:buChar char="•"/>
            </a:pPr>
            <a:r>
              <a:rPr lang="de-LU" sz="1400" dirty="0" smtClean="0"/>
              <a:t>Stéphanie 	PAULY		FNS</a:t>
            </a:r>
          </a:p>
          <a:p>
            <a:pPr marL="457200" indent="-457200">
              <a:buFont typeface="Arial" panose="020B0604020202020204" pitchFamily="34" charset="0"/>
              <a:buChar char="•"/>
            </a:pPr>
            <a:r>
              <a:rPr lang="de-LU" sz="1400" dirty="0"/>
              <a:t>Pascal </a:t>
            </a:r>
            <a:r>
              <a:rPr lang="de-LU" sz="1400" dirty="0" smtClean="0"/>
              <a:t>	RECKEN		</a:t>
            </a:r>
            <a:r>
              <a:rPr lang="de-LU" sz="1400" dirty="0" err="1" smtClean="0"/>
              <a:t>Enregistrement</a:t>
            </a:r>
            <a:r>
              <a:rPr lang="de-LU" sz="1400" dirty="0"/>
              <a:t>,</a:t>
            </a:r>
            <a:r>
              <a:rPr lang="de-LU" sz="1400" dirty="0" smtClean="0"/>
              <a:t> </a:t>
            </a:r>
            <a:r>
              <a:rPr lang="de-LU" sz="1400" dirty="0" err="1" smtClean="0"/>
              <a:t>Domaines</a:t>
            </a:r>
            <a:r>
              <a:rPr lang="de-LU" sz="1400" dirty="0" smtClean="0"/>
              <a:t> et TVA</a:t>
            </a:r>
            <a:endParaRPr lang="de-LU" sz="1400" dirty="0" smtClean="0"/>
          </a:p>
          <a:p>
            <a:pPr marL="457200" indent="-457200">
              <a:buFont typeface="Arial" panose="020B0604020202020204" pitchFamily="34" charset="0"/>
              <a:buChar char="•"/>
            </a:pPr>
            <a:r>
              <a:rPr lang="de-LU" sz="1400" dirty="0"/>
              <a:t>René </a:t>
            </a:r>
            <a:r>
              <a:rPr lang="de-LU" sz="1400" dirty="0" smtClean="0"/>
              <a:t>		STROTZ		</a:t>
            </a:r>
            <a:r>
              <a:rPr lang="de-LU" sz="1400" dirty="0" err="1"/>
              <a:t>Contributions</a:t>
            </a:r>
            <a:r>
              <a:rPr lang="de-LU" sz="1400" dirty="0"/>
              <a:t> </a:t>
            </a:r>
            <a:r>
              <a:rPr lang="de-LU" sz="1400" dirty="0" err="1" smtClean="0"/>
              <a:t>directes</a:t>
            </a:r>
            <a:endParaRPr lang="de-LU" sz="1400" dirty="0"/>
          </a:p>
          <a:p>
            <a:pPr marL="457200" indent="-457200">
              <a:buFont typeface="Arial" panose="020B0604020202020204" pitchFamily="34" charset="0"/>
              <a:buChar char="•"/>
            </a:pPr>
            <a:r>
              <a:rPr lang="de-LU" sz="1400" dirty="0" smtClean="0"/>
              <a:t>Irène 	THILL		</a:t>
            </a:r>
            <a:r>
              <a:rPr lang="de-LU" sz="1400" dirty="0" err="1" smtClean="0"/>
              <a:t>Enregistrement</a:t>
            </a:r>
            <a:r>
              <a:rPr lang="de-LU" sz="1400" dirty="0"/>
              <a:t>,</a:t>
            </a:r>
            <a:r>
              <a:rPr lang="de-LU" sz="1400" dirty="0" smtClean="0"/>
              <a:t> </a:t>
            </a:r>
            <a:r>
              <a:rPr lang="de-LU" sz="1400" dirty="0" err="1" smtClean="0"/>
              <a:t>Domaines</a:t>
            </a:r>
            <a:r>
              <a:rPr lang="de-LU" sz="1400" dirty="0" smtClean="0"/>
              <a:t> et TVA</a:t>
            </a:r>
            <a:endParaRPr lang="de-LU" sz="1400" dirty="0" smtClean="0"/>
          </a:p>
          <a:p>
            <a:pPr marL="457200" indent="-457200">
              <a:buFont typeface="Arial" panose="020B0604020202020204" pitchFamily="34" charset="0"/>
              <a:buChar char="•"/>
            </a:pPr>
            <a:r>
              <a:rPr lang="de-LU" sz="1400" dirty="0"/>
              <a:t>Romain </a:t>
            </a:r>
            <a:r>
              <a:rPr lang="de-LU" sz="1400" dirty="0" smtClean="0"/>
              <a:t>	WOLFF		</a:t>
            </a:r>
            <a:r>
              <a:rPr lang="de-LU" sz="1400" dirty="0" err="1" smtClean="0"/>
              <a:t>Enregistrement</a:t>
            </a:r>
            <a:r>
              <a:rPr lang="de-LU" sz="1400" dirty="0"/>
              <a:t>,</a:t>
            </a:r>
            <a:r>
              <a:rPr lang="de-LU" sz="1400" dirty="0" smtClean="0"/>
              <a:t> </a:t>
            </a:r>
            <a:r>
              <a:rPr lang="de-LU" sz="1400" dirty="0" err="1" smtClean="0"/>
              <a:t>Domaines</a:t>
            </a:r>
            <a:r>
              <a:rPr lang="de-LU" sz="1400" dirty="0" smtClean="0"/>
              <a:t> et TVA</a:t>
            </a:r>
            <a:endParaRPr lang="de-LU" sz="1400" dirty="0"/>
          </a:p>
          <a:p>
            <a:pPr marL="457200" indent="-457200">
              <a:buFont typeface="Arial" panose="020B0604020202020204" pitchFamily="34" charset="0"/>
              <a:buChar char="•"/>
            </a:pPr>
            <a:r>
              <a:rPr lang="de-LU" sz="1400" dirty="0"/>
              <a:t>Laurent </a:t>
            </a:r>
            <a:r>
              <a:rPr lang="de-LU" sz="1400" dirty="0" smtClean="0"/>
              <a:t>	ZIMMER		Justice</a:t>
            </a:r>
          </a:p>
          <a:p>
            <a:pPr marL="457200" indent="-457200">
              <a:buFont typeface="Arial" panose="020B0604020202020204" pitchFamily="34" charset="0"/>
              <a:buChar char="•"/>
            </a:pPr>
            <a:r>
              <a:rPr lang="de-LU" sz="1400" dirty="0"/>
              <a:t>M</a:t>
            </a:r>
            <a:r>
              <a:rPr lang="de-LU" sz="1400" dirty="0" smtClean="0"/>
              <a:t>artine 	KINTZIGER		POST</a:t>
            </a:r>
          </a:p>
          <a:p>
            <a:pPr marL="742950" lvl="1" indent="-285750">
              <a:buFont typeface="Arial" panose="020B0604020202020204" pitchFamily="34" charset="0"/>
              <a:buChar char="•"/>
            </a:pPr>
            <a:endParaRPr lang="de-LU" sz="1400" dirty="0"/>
          </a:p>
        </p:txBody>
      </p:sp>
    </p:spTree>
    <p:extLst>
      <p:ext uri="{BB962C8B-B14F-4D97-AF65-F5344CB8AC3E}">
        <p14:creationId xmlns:p14="http://schemas.microsoft.com/office/powerpoint/2010/main" val="1850375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fld id="{DB2EB345-A6E4-4D77-9AB9-A30DF2164D2E}" type="datetime1">
              <a:rPr lang="fr-FR" smtClean="0"/>
              <a:pPr/>
              <a:t>06/03/2019</a:t>
            </a:fld>
            <a:endParaRPr lang="fr-FR" dirty="0"/>
          </a:p>
        </p:txBody>
      </p:sp>
      <p:sp>
        <p:nvSpPr>
          <p:cNvPr id="9" name="Espace réservé du numéro de diapositive 8"/>
          <p:cNvSpPr>
            <a:spLocks noGrp="1"/>
          </p:cNvSpPr>
          <p:nvPr>
            <p:ph type="sldNum" sz="quarter" idx="11"/>
          </p:nvPr>
        </p:nvSpPr>
        <p:spPr/>
        <p:txBody>
          <a:bodyPr/>
          <a:lstStyle/>
          <a:p>
            <a:r>
              <a:rPr lang="fr-FR" dirty="0" smtClean="0"/>
              <a:t> </a:t>
            </a:r>
            <a:endParaRPr lang="fr-FR" dirty="0"/>
          </a:p>
        </p:txBody>
      </p:sp>
      <p:sp>
        <p:nvSpPr>
          <p:cNvPr id="10" name="Espace réservé du pied de page 9"/>
          <p:cNvSpPr>
            <a:spLocks noGrp="1"/>
          </p:cNvSpPr>
          <p:nvPr>
            <p:ph type="ftr" sz="quarter" idx="12"/>
          </p:nvPr>
        </p:nvSpPr>
        <p:spPr/>
        <p:txBody>
          <a:bodyPr/>
          <a:lstStyle/>
          <a:p>
            <a:r>
              <a:rPr lang="fr-FR" dirty="0"/>
              <a:t>ASSOCIATION GENERALE DES CADRES– AGO 2019</a:t>
            </a:r>
          </a:p>
        </p:txBody>
      </p:sp>
      <p:sp>
        <p:nvSpPr>
          <p:cNvPr id="11" name="Text Box 2"/>
          <p:cNvSpPr txBox="1">
            <a:spLocks noChangeArrowheads="1"/>
          </p:cNvSpPr>
          <p:nvPr/>
        </p:nvSpPr>
        <p:spPr bwMode="auto">
          <a:xfrm>
            <a:off x="1300481" y="908720"/>
            <a:ext cx="6326832" cy="584775"/>
          </a:xfrm>
          <a:prstGeom prst="rect">
            <a:avLst/>
          </a:prstGeom>
          <a:noFill/>
          <a:ln w="9525">
            <a:noFill/>
            <a:miter lim="800000"/>
            <a:headEnd/>
            <a:tailEnd/>
          </a:ln>
        </p:spPr>
        <p:txBody>
          <a:bodyPr wrap="square">
            <a:spAutoFit/>
          </a:bodyPr>
          <a:lstStyle/>
          <a:p>
            <a:r>
              <a:rPr lang="de-LU" sz="3200" b="1" dirty="0">
                <a:solidFill>
                  <a:srgbClr val="000000"/>
                </a:solidFill>
              </a:rPr>
              <a:t>Rapport </a:t>
            </a:r>
            <a:r>
              <a:rPr lang="de-LU" sz="3200" b="1" dirty="0" err="1">
                <a:solidFill>
                  <a:srgbClr val="000000"/>
                </a:solidFill>
              </a:rPr>
              <a:t>d‘activité</a:t>
            </a:r>
            <a:r>
              <a:rPr lang="de-LU" sz="3200" b="1" dirty="0">
                <a:solidFill>
                  <a:srgbClr val="000000"/>
                </a:solidFill>
              </a:rPr>
              <a:t> </a:t>
            </a:r>
            <a:r>
              <a:rPr lang="de-LU" sz="3200" b="1" dirty="0" smtClean="0">
                <a:solidFill>
                  <a:srgbClr val="000000"/>
                </a:solidFill>
              </a:rPr>
              <a:t>2018</a:t>
            </a:r>
            <a:endParaRPr lang="de-LU" b="1" dirty="0">
              <a:solidFill>
                <a:srgbClr val="000000"/>
              </a:solidFill>
            </a:endParaRPr>
          </a:p>
        </p:txBody>
      </p:sp>
      <p:sp>
        <p:nvSpPr>
          <p:cNvPr id="12" name="Text Box 3"/>
          <p:cNvSpPr txBox="1">
            <a:spLocks noChangeArrowheads="1"/>
          </p:cNvSpPr>
          <p:nvPr/>
        </p:nvSpPr>
        <p:spPr bwMode="auto">
          <a:xfrm>
            <a:off x="827584" y="1563784"/>
            <a:ext cx="7558088" cy="3600986"/>
          </a:xfrm>
          <a:prstGeom prst="rect">
            <a:avLst/>
          </a:prstGeom>
          <a:noFill/>
          <a:ln w="9525">
            <a:noFill/>
            <a:miter lim="800000"/>
            <a:headEnd/>
            <a:tailEnd/>
          </a:ln>
        </p:spPr>
        <p:txBody>
          <a:bodyPr>
            <a:spAutoFit/>
          </a:bodyPr>
          <a:lstStyle/>
          <a:p>
            <a:pPr marL="457200" indent="-457200" algn="ctr"/>
            <a:r>
              <a:rPr lang="de-LU" b="1" u="sng" dirty="0" smtClean="0"/>
              <a:t>Le </a:t>
            </a:r>
            <a:r>
              <a:rPr lang="de-LU" b="1" u="sng" dirty="0" err="1" smtClean="0"/>
              <a:t>nouveau</a:t>
            </a:r>
            <a:r>
              <a:rPr lang="de-LU" b="1" u="sng" dirty="0" smtClean="0"/>
              <a:t> BEX</a:t>
            </a:r>
            <a:r>
              <a:rPr lang="de-LU" b="1" u="sng" dirty="0" smtClean="0">
                <a:solidFill>
                  <a:schemeClr val="tx1"/>
                </a:solidFill>
              </a:rPr>
              <a:t>:</a:t>
            </a:r>
          </a:p>
          <a:p>
            <a:pPr marL="457200" indent="-457200"/>
            <a:endParaRPr lang="de-LU" sz="1400" dirty="0" smtClean="0"/>
          </a:p>
          <a:p>
            <a:pPr marL="457200" indent="-457200"/>
            <a:endParaRPr lang="de-LU" sz="1400" dirty="0" smtClean="0"/>
          </a:p>
          <a:p>
            <a:pPr marL="457200" indent="-457200"/>
            <a:r>
              <a:rPr lang="de-LU" sz="1400" dirty="0" err="1" smtClean="0"/>
              <a:t>Président</a:t>
            </a:r>
            <a:r>
              <a:rPr lang="de-LU" sz="1400" dirty="0" smtClean="0"/>
              <a:t>: 		Steve </a:t>
            </a:r>
            <a:r>
              <a:rPr lang="de-LU" sz="1400" dirty="0"/>
              <a:t>	KEIPES		</a:t>
            </a:r>
            <a:r>
              <a:rPr lang="de-LU" sz="1400" dirty="0" err="1" smtClean="0"/>
              <a:t>Douanes</a:t>
            </a:r>
            <a:r>
              <a:rPr lang="de-LU" sz="1400" dirty="0" smtClean="0"/>
              <a:t> et </a:t>
            </a:r>
            <a:r>
              <a:rPr lang="de-LU" sz="1400" dirty="0" err="1" smtClean="0"/>
              <a:t>Accises</a:t>
            </a:r>
            <a:endParaRPr lang="de-LU" sz="1400" dirty="0"/>
          </a:p>
          <a:p>
            <a:pPr marL="457200" indent="-457200"/>
            <a:endParaRPr lang="de-LU" sz="1400" dirty="0" smtClean="0"/>
          </a:p>
          <a:p>
            <a:pPr marL="457200" indent="-457200"/>
            <a:r>
              <a:rPr lang="de-LU" sz="1400" dirty="0" err="1" smtClean="0"/>
              <a:t>Secrétaire</a:t>
            </a:r>
            <a:r>
              <a:rPr lang="de-LU" sz="1400" dirty="0" smtClean="0"/>
              <a:t> </a:t>
            </a:r>
            <a:r>
              <a:rPr lang="de-LU" sz="1400" dirty="0" err="1" smtClean="0"/>
              <a:t>général</a:t>
            </a:r>
            <a:r>
              <a:rPr lang="de-LU" sz="1400" dirty="0" smtClean="0"/>
              <a:t>:	Daniel	NESTLER		POST</a:t>
            </a:r>
          </a:p>
          <a:p>
            <a:pPr marL="457200" indent="-457200"/>
            <a:endParaRPr lang="de-LU" sz="1400" dirty="0" smtClean="0"/>
          </a:p>
          <a:p>
            <a:pPr marL="457200" indent="-457200"/>
            <a:r>
              <a:rPr lang="de-LU" sz="1400" dirty="0" err="1" smtClean="0"/>
              <a:t>Trésorier</a:t>
            </a:r>
            <a:r>
              <a:rPr lang="de-LU" sz="1400" dirty="0" smtClean="0"/>
              <a:t>:		Pascal	RECKEN		</a:t>
            </a:r>
            <a:r>
              <a:rPr lang="de-LU" sz="1400" dirty="0" err="1" smtClean="0"/>
              <a:t>Enregistrement</a:t>
            </a:r>
            <a:r>
              <a:rPr lang="de-LU" sz="1400" dirty="0" smtClean="0"/>
              <a:t>, </a:t>
            </a:r>
            <a:r>
              <a:rPr lang="de-LU" sz="1400" dirty="0" err="1" smtClean="0"/>
              <a:t>Domaines</a:t>
            </a:r>
            <a:r>
              <a:rPr lang="de-LU" sz="1400" dirty="0" smtClean="0"/>
              <a:t> et TVA</a:t>
            </a:r>
            <a:endParaRPr lang="de-LU" sz="1400" dirty="0" smtClean="0"/>
          </a:p>
          <a:p>
            <a:pPr marL="457200" indent="-457200"/>
            <a:endParaRPr lang="de-LU" sz="1400" dirty="0" smtClean="0"/>
          </a:p>
          <a:p>
            <a:pPr marL="457200" indent="-457200"/>
            <a:r>
              <a:rPr lang="de-LU" sz="1400" dirty="0" err="1" smtClean="0"/>
              <a:t>Vice-Présidente</a:t>
            </a:r>
            <a:r>
              <a:rPr lang="de-LU" sz="1400" dirty="0" smtClean="0"/>
              <a:t>:	Irène 	THILL		</a:t>
            </a:r>
            <a:r>
              <a:rPr lang="de-LU" sz="1400" dirty="0" err="1" smtClean="0"/>
              <a:t>Enregistrement</a:t>
            </a:r>
            <a:r>
              <a:rPr lang="de-LU" sz="1400" dirty="0" smtClean="0"/>
              <a:t>, </a:t>
            </a:r>
            <a:r>
              <a:rPr lang="de-LU" sz="1400" dirty="0" err="1" smtClean="0"/>
              <a:t>Domaines</a:t>
            </a:r>
            <a:r>
              <a:rPr lang="de-LU" sz="1400" dirty="0" smtClean="0"/>
              <a:t> et TVA</a:t>
            </a:r>
            <a:endParaRPr lang="de-LU" sz="1400" dirty="0" smtClean="0"/>
          </a:p>
          <a:p>
            <a:pPr marL="457200" indent="-457200"/>
            <a:endParaRPr lang="de-LU" sz="1400" dirty="0" smtClean="0"/>
          </a:p>
          <a:p>
            <a:pPr marL="457200" indent="-457200"/>
            <a:r>
              <a:rPr lang="de-LU" sz="1400" dirty="0" err="1" smtClean="0"/>
              <a:t>Vice-Président</a:t>
            </a:r>
            <a:r>
              <a:rPr lang="de-LU" sz="1400" dirty="0" smtClean="0"/>
              <a:t>:	Marc	KAYL		Justice</a:t>
            </a:r>
          </a:p>
          <a:p>
            <a:pPr marL="457200" indent="-457200"/>
            <a:endParaRPr lang="de-LU" sz="1400" dirty="0" smtClean="0"/>
          </a:p>
          <a:p>
            <a:pPr marL="457200" indent="-457200"/>
            <a:r>
              <a:rPr lang="de-LU" sz="1400" dirty="0" err="1" smtClean="0"/>
              <a:t>Secrétaire</a:t>
            </a:r>
            <a:r>
              <a:rPr lang="de-LU" sz="1400" dirty="0" smtClean="0"/>
              <a:t> </a:t>
            </a:r>
            <a:r>
              <a:rPr lang="de-LU" sz="1400" dirty="0" err="1" smtClean="0"/>
              <a:t>général</a:t>
            </a:r>
            <a:r>
              <a:rPr lang="de-LU" sz="1400" dirty="0" smtClean="0"/>
              <a:t> </a:t>
            </a:r>
            <a:r>
              <a:rPr lang="de-LU" sz="1400" dirty="0" err="1" smtClean="0"/>
              <a:t>adj</a:t>
            </a:r>
            <a:r>
              <a:rPr lang="de-LU" sz="1400" dirty="0" smtClean="0"/>
              <a:t>:	Romain	KREMER		</a:t>
            </a:r>
            <a:r>
              <a:rPr lang="de-LU" sz="1400" dirty="0" err="1" smtClean="0"/>
              <a:t>Pensionnés</a:t>
            </a:r>
            <a:endParaRPr lang="de-LU" sz="1400" dirty="0" smtClean="0"/>
          </a:p>
          <a:p>
            <a:pPr marL="457200" indent="-457200"/>
            <a:endParaRPr lang="de-LU" sz="1400" dirty="0" smtClean="0"/>
          </a:p>
          <a:p>
            <a:pPr marL="457200" indent="-457200"/>
            <a:r>
              <a:rPr lang="de-LU" sz="1400" dirty="0" err="1" smtClean="0"/>
              <a:t>Trésorière</a:t>
            </a:r>
            <a:r>
              <a:rPr lang="de-LU" sz="1400" dirty="0" smtClean="0"/>
              <a:t> </a:t>
            </a:r>
            <a:r>
              <a:rPr lang="de-LU" sz="1400" dirty="0" err="1" smtClean="0"/>
              <a:t>adj.</a:t>
            </a:r>
            <a:r>
              <a:rPr lang="de-LU" sz="1400" dirty="0" smtClean="0"/>
              <a:t>:	Lynn	LUCIANI		</a:t>
            </a:r>
            <a:r>
              <a:rPr lang="de-LU" sz="1400" dirty="0" err="1" smtClean="0"/>
              <a:t>Douanes</a:t>
            </a:r>
            <a:r>
              <a:rPr lang="de-LU" sz="1400" dirty="0" smtClean="0"/>
              <a:t> et </a:t>
            </a:r>
            <a:r>
              <a:rPr lang="de-LU" sz="1400" smtClean="0"/>
              <a:t>Accises</a:t>
            </a:r>
            <a:endParaRPr lang="de-LU" sz="1400" dirty="0"/>
          </a:p>
        </p:txBody>
      </p:sp>
    </p:spTree>
    <p:extLst>
      <p:ext uri="{BB962C8B-B14F-4D97-AF65-F5344CB8AC3E}">
        <p14:creationId xmlns:p14="http://schemas.microsoft.com/office/powerpoint/2010/main" val="3600019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baz_masque">
  <a:themeElements>
    <a:clrScheme name="POST LUXEMBOURG">
      <a:dk1>
        <a:srgbClr val="000000"/>
      </a:dk1>
      <a:lt1>
        <a:srgbClr val="FFFFFF"/>
      </a:lt1>
      <a:dk2>
        <a:srgbClr val="B0B2B3"/>
      </a:dk2>
      <a:lt2>
        <a:srgbClr val="FFFFFF"/>
      </a:lt2>
      <a:accent1>
        <a:srgbClr val="FFED00"/>
      </a:accent1>
      <a:accent2>
        <a:srgbClr val="1FA22E"/>
      </a:accent2>
      <a:accent3>
        <a:srgbClr val="5EC5ED"/>
      </a:accent3>
      <a:accent4>
        <a:srgbClr val="00A6D4"/>
      </a:accent4>
      <a:accent5>
        <a:srgbClr val="3E3D40"/>
      </a:accent5>
      <a:accent6>
        <a:srgbClr val="B0B2B3"/>
      </a:accent6>
      <a:hlink>
        <a:srgbClr val="000000"/>
      </a:hlink>
      <a:folHlink>
        <a:srgbClr val="000000"/>
      </a:folHlink>
    </a:clrScheme>
    <a:fontScheme name="POS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c9fddff4-900a-4cc9-8581-c5e8a0ff657d" ContentTypeId="0x01010056F9FD44D89C495589BD54766A9FFCAF" PreviousValue="false"/>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T_DG_ApplicabilityDate xmlns="34DA1EB0-4D54-435F-8E3D-34E96D9C2656" xsi:nil="true"/>
    <k390bea7c03b40209d52f3726c20713b xmlns="34DA1EB0-4D54-435F-8E3D-34E96D9C2656">
      <Terms xmlns="http://schemas.microsoft.com/office/infopath/2007/PartnerControls"/>
    </k390bea7c03b40209d52f3726c20713b>
    <k4a0a23dbc6944648616d2af6e876883 xmlns="34DA1EB0-4D54-435F-8E3D-34E96D9C2656">
      <Terms xmlns="http://schemas.microsoft.com/office/infopath/2007/PartnerControls"/>
    </k4a0a23dbc6944648616d2af6e876883>
    <PT_DG_DocUNID xmlns="34DA1EB0-4D54-435F-8E3D-34E96D9C2656" xsi:nil="true"/>
    <PT_DG_VisibleInDocSpace xmlns="34DA1EB0-4D54-435F-8E3D-34E96D9C2656">true</PT_DG_VisibleInDocSpace>
    <f9814f7bb2224571a4773908fe85d2f0 xmlns="34DA1EB0-4D54-435F-8E3D-34E96D9C2656">
      <Terms xmlns="http://schemas.microsoft.com/office/infopath/2007/PartnerControls">
        <TermInfo xmlns="http://schemas.microsoft.com/office/infopath/2007/PartnerControls">
          <TermName xmlns="http://schemas.microsoft.com/office/infopath/2007/PartnerControls">PowerPoint</TermName>
          <TermId xmlns="http://schemas.microsoft.com/office/infopath/2007/PartnerControls">15d1c5f3-6a05-483c-b234-d3b9beba2794</TermId>
        </TermInfo>
      </Terms>
    </f9814f7bb2224571a4773908fe85d2f0>
  </documentManagement>
</p:properties>
</file>

<file path=customXml/item4.xml><?xml version="1.0" encoding="utf-8"?>
<ct:contentTypeSchema xmlns:ct="http://schemas.microsoft.com/office/2006/metadata/contentType" xmlns:ma="http://schemas.microsoft.com/office/2006/metadata/properties/metaAttributes" ct:_="" ma:_="" ma:contentTypeName="" ma:contentTypeID="0x01010056F9FD44D89C495589BD54766A9FFCAF007FBB626AE399A24BB73D21553E080230" ma:contentTypeVersion="16" ma:contentTypeDescription="" ma:contentTypeScope="" ma:versionID="e4f1cdf742315e1030d1c40264d06745">
  <xsd:schema xmlns:xsd="http://www.w3.org/2001/XMLSchema" xmlns:xs="http://www.w3.org/2001/XMLSchema" xmlns:p="http://schemas.microsoft.com/office/2006/metadata/properties" xmlns:ns2="34DA1EB0-4D54-435F-8E3D-34E96D9C2656" targetNamespace="http://schemas.microsoft.com/office/2006/metadata/properties" ma:root="true" ma:fieldsID="f9f76fef74fded725c05769d4951c655" ns2:_="">
    <xsd:import namespace="34DA1EB0-4D54-435F-8E3D-34E96D9C2656"/>
    <xsd:element name="properties">
      <xsd:complexType>
        <xsd:sequence>
          <xsd:element name="documentManagement">
            <xsd:complexType>
              <xsd:all>
                <xsd:element ref="ns2:f9814f7bb2224571a4773908fe85d2f0" minOccurs="0"/>
                <xsd:element ref="ns2:k390bea7c03b40209d52f3726c20713b" minOccurs="0"/>
                <xsd:element ref="ns2:PT_DG_ApplicabilityDate" minOccurs="0"/>
                <xsd:element ref="ns2:k4a0a23dbc6944648616d2af6e876883" minOccurs="0"/>
                <xsd:element ref="ns2:PT_DG_VisibleInDocSpace" minOccurs="0"/>
                <xsd:element ref="ns2:PT_DG_DocUN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DA1EB0-4D54-435F-8E3D-34E96D9C2656" elementFormDefault="qualified">
    <xsd:import namespace="http://schemas.microsoft.com/office/2006/documentManagement/types"/>
    <xsd:import namespace="http://schemas.microsoft.com/office/infopath/2007/PartnerControls"/>
    <xsd:element name="f9814f7bb2224571a4773908fe85d2f0" ma:index="9" nillable="true" ma:taxonomy="true" ma:internalName="PT_DG_TemplateCatTaxHTField0" ma:taxonomyFieldName="PT_DG_TemplateCat" ma:displayName="Catégorie de template" ma:indexed="true" ma:fieldId="{f9814f7b-b222-4571-a477-3908fe85d2f0}" ma:sspId="c9fddff4-900a-4cc9-8581-c5e8a0ff657d" ma:termSetId="c6f6c920-10fb-4f9e-8068-20df2511584f" ma:anchorId="196e9ee7-a6b0-423d-be9b-fa5427f632bb" ma:open="false" ma:isKeyword="false">
      <xsd:complexType>
        <xsd:sequence>
          <xsd:element ref="pc:Terms" minOccurs="0" maxOccurs="1"/>
        </xsd:sequence>
      </xsd:complexType>
    </xsd:element>
    <xsd:element name="k390bea7c03b40209d52f3726c20713b" ma:index="11" nillable="true" ma:taxonomy="true" ma:internalName="PT_DG_LanguageTaxHTField0" ma:taxonomyFieldName="PT_DG_Language" ma:displayName="Langue" ma:indexed="true" ma:fieldId="{4390bea7-c03b-4020-9d52-f3726c20713b}" ma:sspId="c9fddff4-900a-4cc9-8581-c5e8a0ff657d" ma:termSetId="79d61752-aa08-4001-b985-8c1aa6a27853" ma:anchorId="00000000-0000-0000-0000-000000000000" ma:open="false" ma:isKeyword="false">
      <xsd:complexType>
        <xsd:sequence>
          <xsd:element ref="pc:Terms" minOccurs="0" maxOccurs="1"/>
        </xsd:sequence>
      </xsd:complexType>
    </xsd:element>
    <xsd:element name="PT_DG_ApplicabilityDate" ma:index="12" nillable="true" ma:displayName="Date d'applicabilité" ma:description="Date d'applicabilité" ma:indexed="true" ma:internalName="PT_DG_ApplicabilityDate">
      <xsd:simpleType>
        <xsd:restriction base="dms:DateTime"/>
      </xsd:simpleType>
    </xsd:element>
    <xsd:element name="k4a0a23dbc6944648616d2af6e876883" ma:index="14" nillable="true" ma:taxonomy="true" ma:internalName="PT_DG_ServiceTaxHTField0" ma:taxonomyFieldName="PT_DG_Service" ma:displayName="Service" ma:indexed="true" ma:fieldId="{44a0a23d-bc69-4464-8616-d2af6e876883}" ma:sspId="c9fddff4-900a-4cc9-8581-c5e8a0ff657d" ma:termSetId="50abc0b1-8c7c-4852-9298-774c40cfffe3" ma:anchorId="00000000-0000-0000-0000-000000000000" ma:open="false" ma:isKeyword="false">
      <xsd:complexType>
        <xsd:sequence>
          <xsd:element ref="pc:Terms" minOccurs="0" maxOccurs="1"/>
        </xsd:sequence>
      </xsd:complexType>
    </xsd:element>
    <xsd:element name="PT_DG_VisibleInDocSpace" ma:index="15" nillable="true" ma:displayName="Visible dans l'espace documentaire" ma:description="Rend visible le document dans l'espace documentaire." ma:indexed="true" ma:internalName="PT_DG_VisibleInDocSpace">
      <xsd:simpleType>
        <xsd:restriction base="dms:Boolean"/>
      </xsd:simpleType>
    </xsd:element>
    <xsd:element name="PT_DG_DocUNID" ma:index="16" nillable="true" ma:displayName="PT_DG_DocUNID" ma:description="PT_DG_DocUNID" ma:hidden="true" ma:internalName="PT_DG_DocUNID">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5862F1-6B06-4D9B-8303-F755D8A49A18}">
  <ds:schemaRefs>
    <ds:schemaRef ds:uri="Microsoft.SharePoint.Taxonomy.ContentTypeSync"/>
  </ds:schemaRefs>
</ds:datastoreItem>
</file>

<file path=customXml/itemProps2.xml><?xml version="1.0" encoding="utf-8"?>
<ds:datastoreItem xmlns:ds="http://schemas.openxmlformats.org/officeDocument/2006/customXml" ds:itemID="{09790EBE-C1EC-44C4-A2BB-9D2B0DC0B81F}">
  <ds:schemaRefs>
    <ds:schemaRef ds:uri="http://schemas.microsoft.com/sharepoint/v3/contenttype/forms"/>
  </ds:schemaRefs>
</ds:datastoreItem>
</file>

<file path=customXml/itemProps3.xml><?xml version="1.0" encoding="utf-8"?>
<ds:datastoreItem xmlns:ds="http://schemas.openxmlformats.org/officeDocument/2006/customXml" ds:itemID="{1639F899-901A-4F91-876D-E734EAE9031C}">
  <ds:schemaRefs>
    <ds:schemaRef ds:uri="http://purl.org/dc/terms/"/>
    <ds:schemaRef ds:uri="http://schemas.microsoft.com/office/2006/metadata/properties"/>
    <ds:schemaRef ds:uri="http://schemas.microsoft.com/office/2006/documentManagement/types"/>
    <ds:schemaRef ds:uri="http://purl.org/dc/elements/1.1/"/>
    <ds:schemaRef ds:uri="http://schemas.microsoft.com/office/infopath/2007/PartnerControls"/>
    <ds:schemaRef ds:uri="34DA1EB0-4D54-435F-8E3D-34E96D9C2656"/>
    <ds:schemaRef ds:uri="http://purl.org/dc/dcmitype/"/>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B5C8AAD4-FD84-4845-956C-8D11C74853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DA1EB0-4D54-435F-8E3D-34E96D9C265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Template_Post_powerpoint</Template>
  <TotalTime>762</TotalTime>
  <Words>1287</Words>
  <Application>Microsoft Office PowerPoint</Application>
  <PresentationFormat>On-screen Show (4:3)</PresentationFormat>
  <Paragraphs>475</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Tahoma</vt:lpstr>
      <vt:lpstr>Times New Roman</vt:lpstr>
      <vt:lpstr>Wingdings</vt:lpstr>
      <vt:lpstr>baz_masque</vt:lpstr>
      <vt:lpstr>ASSOCIATION GENERALE DES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Gudden Appetit!</vt:lpstr>
    </vt:vector>
  </TitlesOfParts>
  <Manager>POST LUXEMBOURG</Manager>
  <Company>Post Luxembourg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DES CADRES</dc:title>
  <dc:subject>POST LUXEMBOURG</dc:subject>
  <dc:creator>Daniel Nestler</dc:creator>
  <cp:lastModifiedBy>Daniel Nestler</cp:lastModifiedBy>
  <cp:revision>292</cp:revision>
  <cp:lastPrinted>2015-03-13T17:31:05Z</cp:lastPrinted>
  <dcterms:created xsi:type="dcterms:W3CDTF">2015-03-07T21:58:41Z</dcterms:created>
  <dcterms:modified xsi:type="dcterms:W3CDTF">2019-03-06T15:24:26Z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0x01010056F9FD44D89C495589BD54766A9FFCAF007FBB626AE399A24BB73D21553E080230</vt:lpwstr>
  </property>
  <property fmtid="{D5CDD505-2E9C-101B-9397-08002B2CF9AE}" pid="3" name="PT_DG_TemplateCat">
    <vt:lpwstr>38</vt:lpwstr>
  </property>
</Properties>
</file>