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40"/>
  </p:notesMasterIdLst>
  <p:sldIdLst>
    <p:sldId id="256" r:id="rId6"/>
    <p:sldId id="405" r:id="rId7"/>
    <p:sldId id="345" r:id="rId8"/>
    <p:sldId id="317" r:id="rId9"/>
    <p:sldId id="430" r:id="rId10"/>
    <p:sldId id="433" r:id="rId11"/>
    <p:sldId id="420" r:id="rId12"/>
    <p:sldId id="432" r:id="rId13"/>
    <p:sldId id="435" r:id="rId14"/>
    <p:sldId id="421" r:id="rId15"/>
    <p:sldId id="437" r:id="rId16"/>
    <p:sldId id="438" r:id="rId17"/>
    <p:sldId id="439" r:id="rId18"/>
    <p:sldId id="434" r:id="rId19"/>
    <p:sldId id="422" r:id="rId20"/>
    <p:sldId id="289" r:id="rId21"/>
    <p:sldId id="265" r:id="rId22"/>
    <p:sldId id="291" r:id="rId23"/>
    <p:sldId id="296" r:id="rId24"/>
    <p:sldId id="413" r:id="rId25"/>
    <p:sldId id="414" r:id="rId26"/>
    <p:sldId id="292" r:id="rId27"/>
    <p:sldId id="412" r:id="rId28"/>
    <p:sldId id="423" r:id="rId29"/>
    <p:sldId id="424" r:id="rId30"/>
    <p:sldId id="425" r:id="rId31"/>
    <p:sldId id="426" r:id="rId32"/>
    <p:sldId id="436" r:id="rId33"/>
    <p:sldId id="427" r:id="rId34"/>
    <p:sldId id="428" r:id="rId35"/>
    <p:sldId id="419" r:id="rId36"/>
    <p:sldId id="429" r:id="rId37"/>
    <p:sldId id="323" r:id="rId38"/>
    <p:sldId id="261" r:id="rId3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41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Nestler" initials="DN" lastIdx="1" clrIdx="0">
    <p:extLst>
      <p:ext uri="{19B8F6BF-5375-455C-9EA6-DF929625EA0E}">
        <p15:presenceInfo xmlns:p15="http://schemas.microsoft.com/office/powerpoint/2012/main" userId="S-1-5-21-3831645042-1630103438-2319456322-16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14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03" autoAdjust="0"/>
    <p:restoredTop sz="94660"/>
  </p:normalViewPr>
  <p:slideViewPr>
    <p:cSldViewPr>
      <p:cViewPr varScale="1">
        <p:scale>
          <a:sx n="132" d="100"/>
          <a:sy n="132" d="100"/>
        </p:scale>
        <p:origin x="1242" y="132"/>
      </p:cViewPr>
      <p:guideLst>
        <p:guide orient="horz" pos="2160"/>
        <p:guide pos="2880"/>
        <p:guide pos="41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COTISATIONS ENCAISSEES </a:t>
            </a:r>
            <a:r>
              <a:rPr lang="en-US" dirty="0" smtClean="0"/>
              <a:t>2019 </a:t>
            </a:r>
          </a:p>
          <a:p>
            <a:pPr>
              <a:defRPr/>
            </a:pPr>
            <a:r>
              <a:rPr lang="en-US" dirty="0" smtClean="0"/>
              <a:t>AGC </a:t>
            </a:r>
            <a:r>
              <a:rPr lang="en-US" dirty="0"/>
              <a:t>+ CGFP</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pieChart>
        <c:varyColors val="1"/>
        <c:ser>
          <c:idx val="0"/>
          <c:order val="0"/>
          <c:explosion val="7"/>
          <c:dPt>
            <c:idx val="0"/>
            <c:bubble3D val="0"/>
            <c:explosion val="9"/>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E968-4965-B8EA-DCB062C7DB66}"/>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E968-4965-B8EA-DCB062C7DB66}"/>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E968-4965-B8EA-DCB062C7DB66}"/>
              </c:ext>
            </c:extLst>
          </c:dPt>
          <c:dLbls>
            <c:dLbl>
              <c:idx val="0"/>
              <c:tx>
                <c:rich>
                  <a:bodyPr/>
                  <a:lstStyle/>
                  <a:p>
                    <a:r>
                      <a:rPr lang="en-US"/>
                      <a:t>Cotisations demandées: 88.380,00 €</a:t>
                    </a:r>
                  </a:p>
                </c:rich>
              </c:tx>
              <c:dLblPos val="ctr"/>
              <c:showLegendKey val="0"/>
              <c:showVal val="1"/>
              <c:showCatName val="0"/>
              <c:showSerName val="0"/>
              <c:showPercent val="1"/>
              <c:showBubbleSize val="0"/>
              <c:extLst xmlns:c16r2="http://schemas.microsoft.com/office/drawing/2015/06/chart">
                <c:ext xmlns:c16="http://schemas.microsoft.com/office/drawing/2014/chart" uri="{C3380CC4-5D6E-409C-BE32-E72D297353CC}">
                  <c16:uniqueId val="{00000001-E968-4965-B8EA-DCB062C7DB66}"/>
                </c:ext>
                <c:ext xmlns:c15="http://schemas.microsoft.com/office/drawing/2012/chart" uri="{CE6537A1-D6FC-4f65-9D91-7224C49458BB}"/>
              </c:extLst>
            </c:dLbl>
            <c:dLbl>
              <c:idx val="1"/>
              <c:tx>
                <c:rich>
                  <a:bodyPr/>
                  <a:lstStyle/>
                  <a:p>
                    <a:r>
                      <a:rPr lang="en-US"/>
                      <a:t>Cotisations reçues: 79.847,00 €</a:t>
                    </a:r>
                  </a:p>
                </c:rich>
              </c:tx>
              <c:dLblPos val="ctr"/>
              <c:showLegendKey val="0"/>
              <c:showVal val="1"/>
              <c:showCatName val="0"/>
              <c:showSerName val="0"/>
              <c:showPercent val="1"/>
              <c:showBubbleSize val="0"/>
              <c:extLst xmlns:c16r2="http://schemas.microsoft.com/office/drawing/2015/06/chart">
                <c:ext xmlns:c16="http://schemas.microsoft.com/office/drawing/2014/chart" uri="{C3380CC4-5D6E-409C-BE32-E72D297353CC}">
                  <c16:uniqueId val="{00000003-E968-4965-B8EA-DCB062C7DB66}"/>
                </c:ext>
                <c:ext xmlns:c15="http://schemas.microsoft.com/office/drawing/2012/chart" uri="{CE6537A1-D6FC-4f65-9D91-7224C49458BB}"/>
              </c:extLst>
            </c:dLbl>
            <c:dLbl>
              <c:idx val="2"/>
              <c:tx>
                <c:rich>
                  <a:bodyPr/>
                  <a:lstStyle/>
                  <a:p>
                    <a:r>
                      <a:rPr lang="en-US" dirty="0" err="1"/>
                      <a:t>Cotisations</a:t>
                    </a:r>
                    <a:r>
                      <a:rPr lang="en-US" dirty="0"/>
                      <a:t> non </a:t>
                    </a:r>
                    <a:r>
                      <a:rPr lang="en-US" dirty="0" err="1"/>
                      <a:t>reçues</a:t>
                    </a:r>
                    <a:r>
                      <a:rPr lang="en-US" dirty="0"/>
                      <a:t>: 8.533,00 €</a:t>
                    </a:r>
                  </a:p>
                </c:rich>
              </c:tx>
              <c:dLblPos val="ctr"/>
              <c:showLegendKey val="0"/>
              <c:showVal val="1"/>
              <c:showCatName val="0"/>
              <c:showSerName val="0"/>
              <c:showPercent val="1"/>
              <c:showBubbleSize val="0"/>
              <c:extLst xmlns:c16r2="http://schemas.microsoft.com/office/drawing/2015/06/chart">
                <c:ext xmlns:c16="http://schemas.microsoft.com/office/drawing/2014/chart" uri="{C3380CC4-5D6E-409C-BE32-E72D297353CC}">
                  <c16:uniqueId val="{00000005-E968-4965-B8EA-DCB062C7DB66}"/>
                </c:ext>
                <c:ext xmlns:c15="http://schemas.microsoft.com/office/drawing/2012/chart" uri="{CE6537A1-D6FC-4f65-9D91-7224C49458BB}"/>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Sheet1!$A$1:$C$1</c:f>
              <c:strCache>
                <c:ptCount val="3"/>
                <c:pt idx="0">
                  <c:v>Cotisations reçues</c:v>
                </c:pt>
                <c:pt idx="1">
                  <c:v>Cotisations AGC</c:v>
                </c:pt>
                <c:pt idx="2">
                  <c:v>Cotisations CGFP</c:v>
                </c:pt>
              </c:strCache>
            </c:strRef>
          </c:cat>
          <c:val>
            <c:numRef>
              <c:f>Sheet1!$A$2:$C$2</c:f>
              <c:numCache>
                <c:formatCode>#,##0.00\ "€"</c:formatCode>
                <c:ptCount val="3"/>
                <c:pt idx="0">
                  <c:v>79847</c:v>
                </c:pt>
                <c:pt idx="1">
                  <c:v>28222</c:v>
                </c:pt>
                <c:pt idx="2">
                  <c:v>51625</c:v>
                </c:pt>
              </c:numCache>
            </c:numRef>
          </c:val>
          <c:extLst xmlns:c16r2="http://schemas.microsoft.com/office/drawing/2015/06/chart">
            <c:ext xmlns:c16="http://schemas.microsoft.com/office/drawing/2014/chart" uri="{C3380CC4-5D6E-409C-BE32-E72D297353CC}">
              <c16:uniqueId val="{00000006-E968-4965-B8EA-DCB062C7DB66}"/>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fr-LU"/>
              <a:t>Cotisations 2019 – CGFP - AGC</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fr-F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7"/>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1-F4C3-42C7-9354-A80AE7A0E155}"/>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3-F4C3-42C7-9354-A80AE7A0E155}"/>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5-F4C3-42C7-9354-A80AE7A0E155}"/>
              </c:ext>
            </c:extLst>
          </c:dPt>
          <c:dLbls>
            <c:dLbl>
              <c:idx val="0"/>
              <c:tx>
                <c:rich>
                  <a:bodyPr/>
                  <a:lstStyle/>
                  <a:p>
                    <a:fld id="{2BFAA733-3557-4593-BC53-BE4366F5B615}" type="CATEGORYNAME">
                      <a:rPr lang="en-US"/>
                      <a:pPr/>
                      <a:t>[CATEGORY NAME]</a:t>
                    </a:fld>
                    <a:r>
                      <a:rPr lang="en-US" baseline="0"/>
                      <a:t>
</a:t>
                    </a:r>
                    <a:r>
                      <a:rPr lang="en-US" baseline="0" smtClean="0"/>
                      <a:t>79.847,00 €</a:t>
                    </a:r>
                  </a:p>
                </c:rich>
              </c:tx>
              <c:dLblPos val="outEnd"/>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F4C3-42C7-9354-A80AE7A0E155}"/>
                </c:ext>
                <c:ext xmlns:c15="http://schemas.microsoft.com/office/drawing/2012/chart" uri="{CE6537A1-D6FC-4f65-9D91-7224C49458BB}">
                  <c15:dlblFieldTable/>
                  <c15:showDataLabelsRange val="0"/>
                </c:ext>
              </c:extLst>
            </c:dLbl>
            <c:dLbl>
              <c:idx val="1"/>
              <c:tx>
                <c:rich>
                  <a:bodyPr/>
                  <a:lstStyle/>
                  <a:p>
                    <a:fld id="{43A3D46A-E895-47F7-85DC-C2D956C1E6E0}" type="CATEGORYNAME">
                      <a:rPr lang="en-US"/>
                      <a:pPr/>
                      <a:t>[CATEGORY NAME]</a:t>
                    </a:fld>
                    <a:r>
                      <a:rPr lang="en-US" baseline="0"/>
                      <a:t>
</a:t>
                    </a:r>
                    <a:r>
                      <a:rPr lang="en-US" baseline="0" smtClean="0"/>
                      <a:t>28.222,00 €</a:t>
                    </a:r>
                  </a:p>
                </c:rich>
              </c:tx>
              <c:dLblPos val="outEnd"/>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F4C3-42C7-9354-A80AE7A0E155}"/>
                </c:ext>
                <c:ext xmlns:c15="http://schemas.microsoft.com/office/drawing/2012/chart" uri="{CE6537A1-D6FC-4f65-9D91-7224C49458BB}">
                  <c15:dlblFieldTable/>
                  <c15:showDataLabelsRange val="0"/>
                </c:ext>
              </c:extLst>
            </c:dLbl>
            <c:dLbl>
              <c:idx val="2"/>
              <c:tx>
                <c:rich>
                  <a:bodyPr/>
                  <a:lstStyle/>
                  <a:p>
                    <a:fld id="{58F6481D-099D-4FF4-AC29-85C0066FF1ED}" type="CATEGORYNAME">
                      <a:rPr lang="en-US" smtClean="0"/>
                      <a:pPr/>
                      <a:t>[CATEGORY NAME]</a:t>
                    </a:fld>
                    <a:r>
                      <a:rPr lang="en-US" baseline="0" dirty="0" smtClean="0"/>
                      <a:t>:</a:t>
                    </a:r>
                  </a:p>
                  <a:p>
                    <a:r>
                      <a:rPr lang="en-US" baseline="0" dirty="0" smtClean="0"/>
                      <a:t>51.625,00 €</a:t>
                    </a:r>
                  </a:p>
                </c:rich>
              </c:tx>
              <c:dLblPos val="outEnd"/>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F4C3-42C7-9354-A80AE7A0E155}"/>
                </c:ex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0000"/>
                    </a:solidFill>
                    <a:latin typeface="+mn-lt"/>
                    <a:ea typeface="+mn-ea"/>
                    <a:cs typeface="+mn-cs"/>
                  </a:defRPr>
                </a:pPr>
                <a:endParaRPr lang="fr-FR"/>
              </a:p>
            </c:txPr>
            <c:dLblPos val="outEnd"/>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xmlns:c16r2="http://schemas.microsoft.com/office/drawing/2015/06/chart">
              <c:ext xmlns:c15="http://schemas.microsoft.com/office/drawing/2012/chart" uri="{CE6537A1-D6FC-4f65-9D91-7224C49458BB}"/>
            </c:extLst>
          </c:dLbls>
          <c:cat>
            <c:strRef>
              <c:f>Sheet1!$A$1:$C$1</c:f>
              <c:strCache>
                <c:ptCount val="3"/>
                <c:pt idx="0">
                  <c:v>Cotisations reçues</c:v>
                </c:pt>
                <c:pt idx="1">
                  <c:v>Cotisations AGC</c:v>
                </c:pt>
                <c:pt idx="2">
                  <c:v>Cotisations CGFP</c:v>
                </c:pt>
              </c:strCache>
            </c:strRef>
          </c:cat>
          <c:val>
            <c:numRef>
              <c:f>Sheet1!$A$2:$C$2</c:f>
              <c:numCache>
                <c:formatCode>#,##0.00\ "€"</c:formatCode>
                <c:ptCount val="3"/>
                <c:pt idx="0">
                  <c:v>79847</c:v>
                </c:pt>
                <c:pt idx="1">
                  <c:v>28222</c:v>
                </c:pt>
                <c:pt idx="2">
                  <c:v>51625</c:v>
                </c:pt>
              </c:numCache>
            </c:numRef>
          </c:val>
          <c:extLst xmlns:c16r2="http://schemas.microsoft.com/office/drawing/2015/06/chart">
            <c:ext xmlns:c16="http://schemas.microsoft.com/office/drawing/2014/chart" uri="{C3380CC4-5D6E-409C-BE32-E72D297353CC}">
              <c16:uniqueId val="{00000006-F4C3-42C7-9354-A80AE7A0E155}"/>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8">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3408DD4-2848-4130-91D2-DA279B566371}" type="datetimeFigureOut">
              <a:rPr lang="fr-FR" smtClean="0"/>
              <a:pPr/>
              <a:t>11/03/2020</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686E92E-1CC9-49FE-85F2-4F6117653B4D}" type="slidenum">
              <a:rPr lang="fr-FR" smtClean="0"/>
              <a:pPr/>
              <a:t>‹#›</a:t>
            </a:fld>
            <a:endParaRPr lang="fr-FR"/>
          </a:p>
        </p:txBody>
      </p:sp>
    </p:spTree>
    <p:extLst>
      <p:ext uri="{BB962C8B-B14F-4D97-AF65-F5344CB8AC3E}">
        <p14:creationId xmlns:p14="http://schemas.microsoft.com/office/powerpoint/2010/main" val="209102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p:spTree>
      <p:nvGrpSpPr>
        <p:cNvPr id="1" name=""/>
        <p:cNvGrpSpPr/>
        <p:nvPr/>
      </p:nvGrpSpPr>
      <p:grpSpPr>
        <a:xfrm>
          <a:off x="0" y="0"/>
          <a:ext cx="0" cy="0"/>
          <a:chOff x="0" y="0"/>
          <a:chExt cx="0" cy="0"/>
        </a:xfrm>
      </p:grpSpPr>
      <p:pic>
        <p:nvPicPr>
          <p:cNvPr id="6" name="Imag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31640" y="2631808"/>
            <a:ext cx="6123122" cy="4176464"/>
          </a:xfrm>
          <a:prstGeom prst="rect">
            <a:avLst/>
          </a:prstGeom>
          <a:blipFill dpi="0" rotWithShape="1">
            <a:blip r:embed="rId2">
              <a:alphaModFix amt="0"/>
            </a:blip>
            <a:srcRect/>
            <a:stretch>
              <a:fillRect/>
            </a:stretch>
          </a:blipFill>
          <a:effectLst>
            <a:outerShdw blurRad="50800" dist="50800" dir="5400000" algn="ctr" rotWithShape="0">
              <a:srgbClr val="000000">
                <a:alpha val="30000"/>
              </a:srgbClr>
            </a:outerShdw>
          </a:effectLst>
        </p:spPr>
      </p:pic>
      <p:sp>
        <p:nvSpPr>
          <p:cNvPr id="3" name="Sous-titre 2"/>
          <p:cNvSpPr>
            <a:spLocks noGrp="1"/>
          </p:cNvSpPr>
          <p:nvPr>
            <p:ph type="subTitle" idx="1"/>
          </p:nvPr>
        </p:nvSpPr>
        <p:spPr bwMode="gray">
          <a:xfrm>
            <a:off x="755576" y="2132856"/>
            <a:ext cx="8028000" cy="1080120"/>
          </a:xfrm>
        </p:spPr>
        <p:txBody>
          <a:bodyPr>
            <a:noAutofit/>
          </a:bodyPr>
          <a:lstStyle>
            <a:lvl1pPr marL="0" indent="0" algn="l">
              <a:spcAft>
                <a:spcPts val="0"/>
              </a:spcAft>
              <a:buNone/>
              <a:defRPr sz="24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fr-FR" dirty="0"/>
          </a:p>
        </p:txBody>
      </p:sp>
      <p:sp>
        <p:nvSpPr>
          <p:cNvPr id="20" name="Espace réservé du texte 19"/>
          <p:cNvSpPr>
            <a:spLocks noGrp="1"/>
          </p:cNvSpPr>
          <p:nvPr>
            <p:ph type="body" sz="quarter" idx="13" hasCustomPrompt="1"/>
          </p:nvPr>
        </p:nvSpPr>
        <p:spPr bwMode="gray">
          <a:xfrm>
            <a:off x="755650" y="3384000"/>
            <a:ext cx="5040000" cy="540000"/>
          </a:xfrm>
        </p:spPr>
        <p:txBody>
          <a:bodyPr>
            <a:noAutofit/>
          </a:bodyPr>
          <a:lstStyle>
            <a:lvl1pPr>
              <a:defRPr sz="1700" b="0">
                <a:solidFill>
                  <a:schemeClr val="tx1"/>
                </a:solidFill>
              </a:defRPr>
            </a:lvl1pPr>
          </a:lstStyle>
          <a:p>
            <a:pPr lvl="0"/>
            <a:r>
              <a:rPr lang="fr-FR" dirty="0" smtClean="0"/>
              <a:t>00/00/0000</a:t>
            </a:r>
          </a:p>
        </p:txBody>
      </p:sp>
      <p:sp>
        <p:nvSpPr>
          <p:cNvPr id="11" name="Title 10"/>
          <p:cNvSpPr>
            <a:spLocks noGrp="1"/>
          </p:cNvSpPr>
          <p:nvPr>
            <p:ph type="title"/>
          </p:nvPr>
        </p:nvSpPr>
        <p:spPr/>
        <p:txBody>
          <a:bodyPr/>
          <a:lstStyle/>
          <a:p>
            <a:r>
              <a:rPr lang="en-US" smtClean="0"/>
              <a:t>Click to edit Master title style</a:t>
            </a:r>
            <a:endParaRPr lang="fr-LU"/>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907704" y="2780928"/>
            <a:ext cx="5471417" cy="3731949"/>
          </a:xfrm>
          <a:prstGeom prst="rect">
            <a:avLst/>
          </a:prstGeom>
          <a:noFill/>
        </p:spPr>
      </p:pic>
      <p:sp>
        <p:nvSpPr>
          <p:cNvPr id="10" name="Titre 9"/>
          <p:cNvSpPr>
            <a:spLocks noGrp="1"/>
          </p:cNvSpPr>
          <p:nvPr>
            <p:ph type="title"/>
          </p:nvPr>
        </p:nvSpPr>
        <p:spPr bwMode="gray">
          <a:xfrm>
            <a:off x="755576" y="1080000"/>
            <a:ext cx="8028000" cy="2132976"/>
          </a:xfrm>
        </p:spPr>
        <p:txBody>
          <a:bodyPr>
            <a:noAutofit/>
          </a:bodyPr>
          <a:lstStyle>
            <a:lvl1pPr>
              <a:defRPr sz="4200">
                <a:solidFill>
                  <a:schemeClr val="accent5"/>
                </a:solidFill>
              </a:defRPr>
            </a:lvl1pPr>
          </a:lstStyle>
          <a:p>
            <a:r>
              <a:rPr lang="en-US" smtClean="0"/>
              <a:t>Click to edit Master title style</a:t>
            </a:r>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3" name="Espace réservé du contenu 2"/>
          <p:cNvSpPr>
            <a:spLocks noGrp="1"/>
          </p:cNvSpPr>
          <p:nvPr>
            <p:ph idx="1"/>
          </p:nvPr>
        </p:nvSpPr>
        <p:spPr bwMode="gray"/>
        <p:txBody>
          <a:bodyPr/>
          <a:lstStyle>
            <a:lvl1pPr>
              <a:spcBef>
                <a:spcPts val="1000"/>
              </a:spcBef>
              <a:defRPr/>
            </a:lvl1pPr>
            <a:lvl3pPr>
              <a:defRPr>
                <a:solidFill>
                  <a:schemeClr val="accent5"/>
                </a:solidFill>
              </a:defRPr>
            </a:lvl3pPr>
            <a:lvl4pPr>
              <a:defRPr>
                <a:solidFill>
                  <a:schemeClr val="accent5"/>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7" name="Titre 6"/>
          <p:cNvSpPr>
            <a:spLocks noGrp="1"/>
          </p:cNvSpPr>
          <p:nvPr>
            <p:ph type="title"/>
          </p:nvPr>
        </p:nvSpPr>
        <p:spPr bwMode="gray"/>
        <p:txBody>
          <a:bodyPr/>
          <a:lstStyle/>
          <a:p>
            <a:r>
              <a:rPr lang="en-US" smtClean="0"/>
              <a:t>Click to edit Master title style</a:t>
            </a:r>
            <a:endParaRPr lang="fr-FR"/>
          </a:p>
        </p:txBody>
      </p:sp>
      <p:sp>
        <p:nvSpPr>
          <p:cNvPr id="8" name="Espace réservé de la date 7"/>
          <p:cNvSpPr>
            <a:spLocks noGrp="1"/>
          </p:cNvSpPr>
          <p:nvPr>
            <p:ph type="dt" sz="half" idx="10"/>
          </p:nvPr>
        </p:nvSpPr>
        <p:spPr bwMode="gray"/>
        <p:txBody>
          <a:bodyPr/>
          <a:lstStyle/>
          <a:p>
            <a:fld id="{BE0F9C83-7227-47B6-8DBC-3AC9CCB62BF8}" type="datetime1">
              <a:rPr lang="fr-FR" smtClean="0"/>
              <a:pPr/>
              <a:t>11/03/2020</a:t>
            </a:fld>
            <a:endParaRPr lang="fr-FR" dirty="0"/>
          </a:p>
        </p:txBody>
      </p:sp>
      <p:sp>
        <p:nvSpPr>
          <p:cNvPr id="9" name="Espace réservé du numéro de diapositive 8"/>
          <p:cNvSpPr>
            <a:spLocks noGrp="1"/>
          </p:cNvSpPr>
          <p:nvPr>
            <p:ph type="sldNum" sz="quarter" idx="11"/>
          </p:nvPr>
        </p:nvSpPr>
        <p:spPr bwMode="gray"/>
        <p:txBody>
          <a:bodyPr/>
          <a:lstStyle/>
          <a:p>
            <a:r>
              <a:rPr lang="fr-FR" smtClean="0"/>
              <a:t> Page </a:t>
            </a:r>
            <a:fld id="{19858401-1896-4F80-9B2B-186795E41C27}" type="slidenum">
              <a:rPr lang="fr-FR" smtClean="0"/>
              <a:pPr/>
              <a:t>‹#›</a:t>
            </a:fld>
            <a:endParaRPr lang="fr-FR" dirty="0"/>
          </a:p>
        </p:txBody>
      </p:sp>
      <p:sp>
        <p:nvSpPr>
          <p:cNvPr id="10" name="Espace réservé du pied de page 9"/>
          <p:cNvSpPr>
            <a:spLocks noGrp="1"/>
          </p:cNvSpPr>
          <p:nvPr>
            <p:ph type="ftr" sz="quarter" idx="12"/>
          </p:nvPr>
        </p:nvSpPr>
        <p:spPr bwMode="gray"/>
        <p:txBody>
          <a:bodyPr/>
          <a:lstStyle/>
          <a:p>
            <a:r>
              <a:rPr lang="fr-FR" dirty="0" smtClean="0"/>
              <a:t>Association Générale des Cadres – Assemblée Générale Ordinaire 2019</a:t>
            </a:r>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 visuel">
    <p:spTree>
      <p:nvGrpSpPr>
        <p:cNvPr id="1" name=""/>
        <p:cNvGrpSpPr/>
        <p:nvPr/>
      </p:nvGrpSpPr>
      <p:grpSpPr>
        <a:xfrm>
          <a:off x="0" y="0"/>
          <a:ext cx="0" cy="0"/>
          <a:chOff x="0" y="0"/>
          <a:chExt cx="0" cy="0"/>
        </a:xfrm>
      </p:grpSpPr>
      <p:sp>
        <p:nvSpPr>
          <p:cNvPr id="3" name="Espace réservé du contenu 2"/>
          <p:cNvSpPr>
            <a:spLocks noGrp="1"/>
          </p:cNvSpPr>
          <p:nvPr>
            <p:ph idx="1"/>
          </p:nvPr>
        </p:nvSpPr>
        <p:spPr bwMode="gray">
          <a:xfrm>
            <a:off x="657224" y="1684499"/>
            <a:ext cx="8029575" cy="304342"/>
          </a:xfrm>
        </p:spPr>
        <p:txBody>
          <a:bodyPr/>
          <a:lstStyle>
            <a:lvl1pPr>
              <a:defRPr>
                <a:solidFill>
                  <a:schemeClr val="accent5"/>
                </a:solidFill>
              </a:defRPr>
            </a:lvl1pPr>
          </a:lstStyle>
          <a:p>
            <a:pPr lvl="0"/>
            <a:r>
              <a:rPr lang="en-US" smtClean="0"/>
              <a:t>Click to edit Master text styles</a:t>
            </a:r>
          </a:p>
        </p:txBody>
      </p:sp>
      <p:sp>
        <p:nvSpPr>
          <p:cNvPr id="7" name="Titre 6"/>
          <p:cNvSpPr>
            <a:spLocks noGrp="1"/>
          </p:cNvSpPr>
          <p:nvPr>
            <p:ph type="title"/>
          </p:nvPr>
        </p:nvSpPr>
        <p:spPr bwMode="gray"/>
        <p:txBody>
          <a:bodyPr/>
          <a:lstStyle/>
          <a:p>
            <a:r>
              <a:rPr lang="en-US" smtClean="0"/>
              <a:t>Click to edit Master title style</a:t>
            </a:r>
            <a:endParaRPr lang="fr-FR" dirty="0"/>
          </a:p>
        </p:txBody>
      </p:sp>
      <p:sp>
        <p:nvSpPr>
          <p:cNvPr id="8" name="Espace réservé de la date 7"/>
          <p:cNvSpPr>
            <a:spLocks noGrp="1"/>
          </p:cNvSpPr>
          <p:nvPr>
            <p:ph type="dt" sz="half" idx="10"/>
          </p:nvPr>
        </p:nvSpPr>
        <p:spPr bwMode="gray"/>
        <p:txBody>
          <a:bodyPr/>
          <a:lstStyle/>
          <a:p>
            <a:fld id="{A301CDB9-0B36-49C4-AA30-7017A805B1D3}" type="datetime1">
              <a:rPr lang="fr-FR" smtClean="0"/>
              <a:pPr/>
              <a:t>11/03/2020</a:t>
            </a:fld>
            <a:endParaRPr lang="fr-FR" dirty="0"/>
          </a:p>
        </p:txBody>
      </p:sp>
      <p:sp>
        <p:nvSpPr>
          <p:cNvPr id="9" name="Espace réservé du numéro de diapositive 8"/>
          <p:cNvSpPr>
            <a:spLocks noGrp="1"/>
          </p:cNvSpPr>
          <p:nvPr>
            <p:ph type="sldNum" sz="quarter" idx="11"/>
          </p:nvPr>
        </p:nvSpPr>
        <p:spPr bwMode="gray"/>
        <p:txBody>
          <a:bodyPr/>
          <a:lstStyle/>
          <a:p>
            <a:r>
              <a:rPr lang="fr-FR" smtClean="0"/>
              <a:t> Page </a:t>
            </a:r>
            <a:fld id="{19858401-1896-4F80-9B2B-186795E41C27}" type="slidenum">
              <a:rPr lang="fr-FR" smtClean="0"/>
              <a:pPr/>
              <a:t>‹#›</a:t>
            </a:fld>
            <a:endParaRPr lang="fr-FR" dirty="0"/>
          </a:p>
        </p:txBody>
      </p:sp>
      <p:sp>
        <p:nvSpPr>
          <p:cNvPr id="10" name="Espace réservé du pied de page 9"/>
          <p:cNvSpPr>
            <a:spLocks noGrp="1"/>
          </p:cNvSpPr>
          <p:nvPr>
            <p:ph type="ftr" sz="quarter" idx="12"/>
          </p:nvPr>
        </p:nvSpPr>
        <p:spPr bwMode="gray"/>
        <p:txBody>
          <a:bodyPr/>
          <a:lstStyle/>
          <a:p>
            <a:r>
              <a:rPr lang="fr-FR" smtClean="0"/>
              <a:t>POST Luxembourg - Confidentiel - Titre de la présentation</a:t>
            </a:r>
            <a:endParaRPr lang="fr-FR" dirty="0"/>
          </a:p>
        </p:txBody>
      </p:sp>
      <p:sp>
        <p:nvSpPr>
          <p:cNvPr id="15" name="Espace réservé pour une image  14"/>
          <p:cNvSpPr>
            <a:spLocks noGrp="1"/>
          </p:cNvSpPr>
          <p:nvPr>
            <p:ph type="pic" sz="quarter" idx="14"/>
          </p:nvPr>
        </p:nvSpPr>
        <p:spPr bwMode="gray">
          <a:xfrm>
            <a:off x="648000" y="2062800"/>
            <a:ext cx="4644000" cy="3348000"/>
          </a:xfrm>
        </p:spPr>
        <p:txBody>
          <a:bodyPr tIns="720000" anchor="ctr" anchorCtr="0">
            <a:normAutofit/>
          </a:bodyPr>
          <a:lstStyle>
            <a:lvl1pPr algn="ctr">
              <a:defRPr sz="1300" b="0">
                <a:solidFill>
                  <a:schemeClr val="tx2"/>
                </a:solidFill>
              </a:defRPr>
            </a:lvl1pPr>
          </a:lstStyle>
          <a:p>
            <a:r>
              <a:rPr lang="en-US" smtClean="0"/>
              <a:t>Click icon to add picture</a:t>
            </a:r>
            <a:endParaRPr lang="fr-FR" dirty="0"/>
          </a:p>
        </p:txBody>
      </p:sp>
      <p:sp>
        <p:nvSpPr>
          <p:cNvPr id="11" name="Espace réservé du contenu 2"/>
          <p:cNvSpPr>
            <a:spLocks noGrp="1"/>
          </p:cNvSpPr>
          <p:nvPr>
            <p:ph idx="15"/>
          </p:nvPr>
        </p:nvSpPr>
        <p:spPr bwMode="gray">
          <a:xfrm>
            <a:off x="5482800" y="2008800"/>
            <a:ext cx="3420000" cy="3600000"/>
          </a:xfrm>
        </p:spPr>
        <p:txBody>
          <a:bodyPr/>
          <a:lstStyle>
            <a:lvl2pPr>
              <a:spcAft>
                <a:spcPts val="2600"/>
              </a:spcAft>
              <a:defRPr/>
            </a:lvl2pPr>
            <a:lvl3pPr>
              <a:defRPr>
                <a:solidFill>
                  <a:schemeClr val="accent5"/>
                </a:solidFill>
              </a:defRPr>
            </a:lvl3pPr>
            <a:lvl4pPr>
              <a:defRPr>
                <a:solidFill>
                  <a:schemeClr val="accent5"/>
                </a:solidFill>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e - graphique">
    <p:spTree>
      <p:nvGrpSpPr>
        <p:cNvPr id="1" name=""/>
        <p:cNvGrpSpPr/>
        <p:nvPr/>
      </p:nvGrpSpPr>
      <p:grpSpPr>
        <a:xfrm>
          <a:off x="0" y="0"/>
          <a:ext cx="0" cy="0"/>
          <a:chOff x="0" y="0"/>
          <a:chExt cx="0" cy="0"/>
        </a:xfrm>
      </p:grpSpPr>
      <p:sp>
        <p:nvSpPr>
          <p:cNvPr id="3" name="Espace réservé du contenu 2"/>
          <p:cNvSpPr>
            <a:spLocks noGrp="1"/>
          </p:cNvSpPr>
          <p:nvPr>
            <p:ph idx="1"/>
          </p:nvPr>
        </p:nvSpPr>
        <p:spPr bwMode="gray">
          <a:xfrm>
            <a:off x="657224" y="1684499"/>
            <a:ext cx="8029575" cy="1168438"/>
          </a:xfrm>
        </p:spPr>
        <p:txBody>
          <a:bodyPr/>
          <a:lstStyle/>
          <a:p>
            <a:pPr lvl="0"/>
            <a:r>
              <a:rPr lang="en-US" smtClean="0"/>
              <a:t>Click to edit Master text styles</a:t>
            </a:r>
          </a:p>
          <a:p>
            <a:pPr lvl="1"/>
            <a:r>
              <a:rPr lang="en-US" smtClean="0"/>
              <a:t>Second level</a:t>
            </a:r>
          </a:p>
        </p:txBody>
      </p:sp>
      <p:sp>
        <p:nvSpPr>
          <p:cNvPr id="7" name="Titre 6"/>
          <p:cNvSpPr>
            <a:spLocks noGrp="1"/>
          </p:cNvSpPr>
          <p:nvPr>
            <p:ph type="title"/>
          </p:nvPr>
        </p:nvSpPr>
        <p:spPr bwMode="gray"/>
        <p:txBody>
          <a:bodyPr/>
          <a:lstStyle/>
          <a:p>
            <a:r>
              <a:rPr lang="en-US" smtClean="0"/>
              <a:t>Click to edit Master title style</a:t>
            </a:r>
            <a:endParaRPr lang="fr-FR"/>
          </a:p>
        </p:txBody>
      </p:sp>
      <p:sp>
        <p:nvSpPr>
          <p:cNvPr id="12" name="Espace réservé de la date 11"/>
          <p:cNvSpPr>
            <a:spLocks noGrp="1"/>
          </p:cNvSpPr>
          <p:nvPr>
            <p:ph type="dt" sz="half" idx="10"/>
          </p:nvPr>
        </p:nvSpPr>
        <p:spPr bwMode="gray"/>
        <p:txBody>
          <a:bodyPr/>
          <a:lstStyle/>
          <a:p>
            <a:fld id="{BBECDA45-D691-439A-85CE-7230EAD8B782}" type="datetime1">
              <a:rPr lang="fr-FR" smtClean="0"/>
              <a:pPr/>
              <a:t>11/03/2020</a:t>
            </a:fld>
            <a:endParaRPr lang="fr-FR" dirty="0"/>
          </a:p>
        </p:txBody>
      </p:sp>
      <p:sp>
        <p:nvSpPr>
          <p:cNvPr id="13" name="Espace réservé du numéro de diapositive 12"/>
          <p:cNvSpPr>
            <a:spLocks noGrp="1"/>
          </p:cNvSpPr>
          <p:nvPr>
            <p:ph type="sldNum" sz="quarter" idx="11"/>
          </p:nvPr>
        </p:nvSpPr>
        <p:spPr bwMode="gray"/>
        <p:txBody>
          <a:bodyPr/>
          <a:lstStyle/>
          <a:p>
            <a:r>
              <a:rPr lang="fr-FR" smtClean="0"/>
              <a:t> Page </a:t>
            </a:r>
            <a:fld id="{19858401-1896-4F80-9B2B-186795E41C27}" type="slidenum">
              <a:rPr lang="fr-FR" smtClean="0"/>
              <a:pPr/>
              <a:t>‹#›</a:t>
            </a:fld>
            <a:endParaRPr lang="fr-FR" dirty="0"/>
          </a:p>
        </p:txBody>
      </p:sp>
      <p:sp>
        <p:nvSpPr>
          <p:cNvPr id="14" name="Espace réservé du pied de page 13"/>
          <p:cNvSpPr>
            <a:spLocks noGrp="1"/>
          </p:cNvSpPr>
          <p:nvPr>
            <p:ph type="ftr" sz="quarter" idx="12"/>
          </p:nvPr>
        </p:nvSpPr>
        <p:spPr bwMode="gray"/>
        <p:txBody>
          <a:bodyPr/>
          <a:lstStyle/>
          <a:p>
            <a:r>
              <a:rPr lang="fr-FR" smtClean="0"/>
              <a:t>POST Luxembourg - Confidentiel - Titre de la présentation</a:t>
            </a:r>
            <a:endParaRPr lang="fr-FR" dirty="0"/>
          </a:p>
        </p:txBody>
      </p:sp>
      <p:sp>
        <p:nvSpPr>
          <p:cNvPr id="9" name="Espace réservé du graphique 8"/>
          <p:cNvSpPr>
            <a:spLocks noGrp="1"/>
          </p:cNvSpPr>
          <p:nvPr>
            <p:ph type="chart" sz="quarter" idx="13"/>
          </p:nvPr>
        </p:nvSpPr>
        <p:spPr bwMode="gray">
          <a:xfrm>
            <a:off x="657225" y="2997200"/>
            <a:ext cx="4680000" cy="2707200"/>
          </a:xfrm>
        </p:spPr>
        <p:txBody>
          <a:bodyPr tIns="720000" anchor="ctr" anchorCtr="0"/>
          <a:lstStyle>
            <a:lvl1pPr algn="ctr">
              <a:defRPr sz="1300" b="0"/>
            </a:lvl1pPr>
          </a:lstStyle>
          <a:p>
            <a:r>
              <a:rPr lang="en-US" smtClean="0"/>
              <a:t>Click icon to add chart</a:t>
            </a:r>
            <a:endParaRPr lang="fr-FR" dirty="0"/>
          </a:p>
        </p:txBody>
      </p:sp>
      <p:sp>
        <p:nvSpPr>
          <p:cNvPr id="15" name="Espace réservé du texte 14"/>
          <p:cNvSpPr>
            <a:spLocks noGrp="1"/>
          </p:cNvSpPr>
          <p:nvPr>
            <p:ph type="body" sz="quarter" idx="14" hasCustomPrompt="1"/>
          </p:nvPr>
        </p:nvSpPr>
        <p:spPr bwMode="gray">
          <a:xfrm>
            <a:off x="5454000" y="3204000"/>
            <a:ext cx="3240088" cy="2520000"/>
          </a:xfrm>
        </p:spPr>
        <p:txBody>
          <a:bodyPr/>
          <a:lstStyle>
            <a:lvl1pPr>
              <a:defRPr sz="800" b="0" baseline="0">
                <a:solidFill>
                  <a:schemeClr val="accent5"/>
                </a:solidFill>
              </a:defRPr>
            </a:lvl1pPr>
          </a:lstStyle>
          <a:p>
            <a:pPr lvl="0"/>
            <a:r>
              <a:rPr lang="fr-FR" dirty="0" smtClean="0"/>
              <a:t>Texte de légende</a:t>
            </a:r>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rnière de couverture">
    <p:bg>
      <p:bgPr>
        <a:blipFill>
          <a:blip r:embed="rId2"/>
          <a:stretch>
            <a:fillRect/>
          </a:stretch>
        </a:blipFill>
        <a:effectLst/>
      </p:bgPr>
    </p:bg>
    <p:spTree>
      <p:nvGrpSpPr>
        <p:cNvPr id="1" name=""/>
        <p:cNvGrpSpPr/>
        <p:nvPr/>
      </p:nvGrpSpPr>
      <p:grpSpPr>
        <a:xfrm>
          <a:off x="0" y="0"/>
          <a:ext cx="0" cy="0"/>
          <a:chOff x="0" y="0"/>
          <a:chExt cx="0" cy="0"/>
        </a:xfrm>
      </p:grpSpPr>
      <p:sp>
        <p:nvSpPr>
          <p:cNvPr id="10" name="Titre 9"/>
          <p:cNvSpPr>
            <a:spLocks noGrp="1"/>
          </p:cNvSpPr>
          <p:nvPr>
            <p:ph type="title"/>
          </p:nvPr>
        </p:nvSpPr>
        <p:spPr bwMode="gray">
          <a:xfrm>
            <a:off x="2016000" y="1645200"/>
            <a:ext cx="5040000" cy="3295968"/>
          </a:xfrm>
        </p:spPr>
        <p:txBody>
          <a:bodyPr>
            <a:noAutofit/>
          </a:bodyPr>
          <a:lstStyle>
            <a:lvl1pPr>
              <a:defRPr sz="4200">
                <a:solidFill>
                  <a:schemeClr val="bg1"/>
                </a:solidFill>
              </a:defRPr>
            </a:lvl1pPr>
          </a:lstStyle>
          <a:p>
            <a:r>
              <a:rPr lang="en-US" dirty="0" smtClean="0"/>
              <a:t>Click to edit Master title style</a:t>
            </a:r>
            <a:endParaRPr lang="fr-FR" dirty="0"/>
          </a:p>
        </p:txBody>
      </p:sp>
      <p:sp>
        <p:nvSpPr>
          <p:cNvPr id="12" name="Espace réservé de la date 11"/>
          <p:cNvSpPr>
            <a:spLocks noGrp="1"/>
          </p:cNvSpPr>
          <p:nvPr>
            <p:ph type="dt" sz="half" idx="10"/>
          </p:nvPr>
        </p:nvSpPr>
        <p:spPr bwMode="gray">
          <a:xfrm>
            <a:off x="8784000" y="6498000"/>
            <a:ext cx="360000" cy="360000"/>
          </a:xfrm>
        </p:spPr>
        <p:txBody>
          <a:bodyPr anchor="ctr" anchorCtr="0"/>
          <a:lstStyle/>
          <a:p>
            <a:fld id="{FD63322C-DB95-443D-922C-858B827D0416}" type="datetime1">
              <a:rPr lang="fr-FR" smtClean="0"/>
              <a:pPr/>
              <a:t>11/03/2020</a:t>
            </a:fld>
            <a:endParaRPr lang="fr-FR" dirty="0"/>
          </a:p>
        </p:txBody>
      </p:sp>
      <p:sp>
        <p:nvSpPr>
          <p:cNvPr id="13" name="Espace réservé du numéro de diapositive 12"/>
          <p:cNvSpPr>
            <a:spLocks noGrp="1"/>
          </p:cNvSpPr>
          <p:nvPr>
            <p:ph type="sldNum" sz="quarter" idx="11"/>
          </p:nvPr>
        </p:nvSpPr>
        <p:spPr bwMode="gray">
          <a:xfrm>
            <a:off x="8784000" y="6498000"/>
            <a:ext cx="360000" cy="360000"/>
          </a:xfrm>
        </p:spPr>
        <p:txBody>
          <a:bodyPr anchor="ctr" anchorCtr="0"/>
          <a:lstStyle>
            <a:lvl1pPr algn="ctr">
              <a:defRPr sz="100">
                <a:solidFill>
                  <a:schemeClr val="bg1"/>
                </a:solidFill>
              </a:defRPr>
            </a:lvl1pPr>
          </a:lstStyle>
          <a:p>
            <a:r>
              <a:rPr lang="fr-FR" dirty="0" smtClean="0"/>
              <a:t> Page </a:t>
            </a:r>
            <a:fld id="{19858401-1896-4F80-9B2B-186795E41C27}" type="slidenum">
              <a:rPr lang="fr-FR" smtClean="0"/>
              <a:pPr/>
              <a:t>‹#›</a:t>
            </a:fld>
            <a:endParaRPr lang="fr-FR" dirty="0"/>
          </a:p>
        </p:txBody>
      </p:sp>
      <p:sp>
        <p:nvSpPr>
          <p:cNvPr id="14" name="Espace réservé du pied de page 13"/>
          <p:cNvSpPr>
            <a:spLocks noGrp="1"/>
          </p:cNvSpPr>
          <p:nvPr>
            <p:ph type="ftr" sz="quarter" idx="12"/>
          </p:nvPr>
        </p:nvSpPr>
        <p:spPr bwMode="gray">
          <a:xfrm>
            <a:off x="8784000" y="6498000"/>
            <a:ext cx="360000" cy="360000"/>
          </a:xfrm>
        </p:spPr>
        <p:txBody>
          <a:bodyPr anchor="ctr" anchorCtr="0"/>
          <a:lstStyle>
            <a:lvl1pPr algn="ctr">
              <a:defRPr sz="100">
                <a:solidFill>
                  <a:schemeClr val="bg1"/>
                </a:solidFill>
              </a:defRPr>
            </a:lvl1pPr>
          </a:lstStyle>
          <a:p>
            <a:r>
              <a:rPr lang="fr-FR" dirty="0" smtClean="0"/>
              <a:t>POST Luxembourg - Confidentiel - Titre de la présentation</a:t>
            </a:r>
            <a:endParaRPr lang="fr-F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657224" y="577546"/>
            <a:ext cx="8028000" cy="864000"/>
          </a:xfrm>
          <a:prstGeom prst="rect">
            <a:avLst/>
          </a:prstGeom>
        </p:spPr>
        <p:txBody>
          <a:bodyPr vert="horz" lIns="0" tIns="0" rIns="0" bIns="0" rtlCol="0" anchor="t" anchorCtr="0">
            <a:noAutofit/>
          </a:bodyPr>
          <a:lstStyle/>
          <a:p>
            <a:r>
              <a:rPr lang="fr-FR" dirty="0" smtClean="0"/>
              <a:t>Cliquez pour modifier le style du titre</a:t>
            </a:r>
            <a:endParaRPr lang="fr-FR" dirty="0"/>
          </a:p>
        </p:txBody>
      </p:sp>
      <p:sp>
        <p:nvSpPr>
          <p:cNvPr id="3" name="Espace réservé du texte 2"/>
          <p:cNvSpPr>
            <a:spLocks noGrp="1"/>
          </p:cNvSpPr>
          <p:nvPr>
            <p:ph type="body" idx="1"/>
          </p:nvPr>
        </p:nvSpPr>
        <p:spPr bwMode="gray">
          <a:xfrm>
            <a:off x="657224" y="1684498"/>
            <a:ext cx="8029575" cy="4525963"/>
          </a:xfrm>
          <a:prstGeom prst="rect">
            <a:avLst/>
          </a:prstGeom>
        </p:spPr>
        <p:txBody>
          <a:bodyPr vert="horz" lIns="0" tIns="0" rIns="0" bIns="0" rtlCol="0">
            <a:no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bwMode="gray">
          <a:xfrm>
            <a:off x="0" y="6492875"/>
            <a:ext cx="360000" cy="360000"/>
          </a:xfrm>
          <a:prstGeom prst="rect">
            <a:avLst/>
          </a:prstGeom>
        </p:spPr>
        <p:txBody>
          <a:bodyPr vert="horz" lIns="0" tIns="0" rIns="0" bIns="0" rtlCol="0" anchor="ctr"/>
          <a:lstStyle>
            <a:lvl1pPr algn="ctr">
              <a:defRPr sz="100">
                <a:solidFill>
                  <a:schemeClr val="bg1"/>
                </a:solidFill>
              </a:defRPr>
            </a:lvl1pPr>
          </a:lstStyle>
          <a:p>
            <a:fld id="{68BD4000-BA83-429B-A4C3-212A6B89BF43}" type="datetime1">
              <a:rPr lang="fr-FR" smtClean="0"/>
              <a:pPr/>
              <a:t>11/03/2020</a:t>
            </a:fld>
            <a:endParaRPr lang="fr-FR" dirty="0"/>
          </a:p>
        </p:txBody>
      </p:sp>
      <p:sp>
        <p:nvSpPr>
          <p:cNvPr id="5" name="Espace réservé du pied de page 4"/>
          <p:cNvSpPr>
            <a:spLocks noGrp="1"/>
          </p:cNvSpPr>
          <p:nvPr>
            <p:ph type="ftr" sz="quarter" idx="3"/>
          </p:nvPr>
        </p:nvSpPr>
        <p:spPr bwMode="gray">
          <a:xfrm>
            <a:off x="684000" y="6300000"/>
            <a:ext cx="5400000" cy="360040"/>
          </a:xfrm>
          <a:prstGeom prst="rect">
            <a:avLst/>
          </a:prstGeom>
        </p:spPr>
        <p:txBody>
          <a:bodyPr vert="horz" lIns="0" tIns="0" rIns="0" bIns="0" rtlCol="0" anchor="t" anchorCtr="0"/>
          <a:lstStyle>
            <a:lvl1pPr algn="l">
              <a:defRPr sz="900" b="1">
                <a:solidFill>
                  <a:schemeClr val="accent5"/>
                </a:solidFill>
              </a:defRPr>
            </a:lvl1pPr>
          </a:lstStyle>
          <a:p>
            <a:r>
              <a:rPr lang="fr-FR" dirty="0" smtClean="0"/>
              <a:t>POST Luxembourg - Confidentiel - Titre de la présentation</a:t>
            </a:r>
            <a:endParaRPr lang="fr-FR" dirty="0"/>
          </a:p>
        </p:txBody>
      </p:sp>
      <p:sp>
        <p:nvSpPr>
          <p:cNvPr id="6" name="Espace réservé du numéro de diapositive 5"/>
          <p:cNvSpPr>
            <a:spLocks noGrp="1"/>
          </p:cNvSpPr>
          <p:nvPr>
            <p:ph type="sldNum" sz="quarter" idx="4"/>
          </p:nvPr>
        </p:nvSpPr>
        <p:spPr bwMode="gray">
          <a:xfrm>
            <a:off x="6804448" y="6300000"/>
            <a:ext cx="1800000" cy="360000"/>
          </a:xfrm>
          <a:prstGeom prst="rect">
            <a:avLst/>
          </a:prstGeom>
        </p:spPr>
        <p:txBody>
          <a:bodyPr vert="horz" lIns="0" tIns="0" rIns="0" bIns="0" rtlCol="0" anchor="t" anchorCtr="0"/>
          <a:lstStyle>
            <a:lvl1pPr algn="r">
              <a:defRPr sz="900" b="1">
                <a:solidFill>
                  <a:schemeClr val="accent5"/>
                </a:solidFill>
              </a:defRPr>
            </a:lvl1pPr>
          </a:lstStyle>
          <a:p>
            <a:r>
              <a:rPr lang="fr-FR" dirty="0" smtClean="0"/>
              <a:t> Page </a:t>
            </a:r>
            <a:fld id="{19858401-1896-4F80-9B2B-186795E41C27}" type="slidenum">
              <a:rPr lang="fr-FR" smtClean="0"/>
              <a:pPr/>
              <a:t>‹#›</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7" r:id="rId4"/>
    <p:sldLayoutId id="2147483658" r:id="rId5"/>
    <p:sldLayoutId id="2147483659" r:id="rId6"/>
  </p:sldLayoutIdLst>
  <p:timing>
    <p:tnLst>
      <p:par>
        <p:cTn id="1" dur="indefinite" restart="never" nodeType="tmRoot"/>
      </p:par>
    </p:tnLst>
  </p:timing>
  <p:hf hdr="0"/>
  <p:txStyles>
    <p:titleStyle>
      <a:lvl1pPr algn="l" defTabSz="914400" rtl="0" eaLnBrk="1" latinLnBrk="0" hangingPunct="1">
        <a:spcBef>
          <a:spcPct val="0"/>
        </a:spcBef>
        <a:buNone/>
        <a:defRPr sz="2700" kern="1200" cap="none" baseline="0">
          <a:solidFill>
            <a:schemeClr val="accent5"/>
          </a:solidFill>
          <a:latin typeface="+mj-lt"/>
          <a:ea typeface="+mj-ea"/>
          <a:cs typeface="+mj-cs"/>
        </a:defRPr>
      </a:lvl1pPr>
    </p:titleStyle>
    <p:bodyStyle>
      <a:lvl1pPr marL="0" indent="0" algn="l" defTabSz="914400" rtl="0" eaLnBrk="1" latinLnBrk="0" hangingPunct="1">
        <a:spcBef>
          <a:spcPts val="0"/>
        </a:spcBef>
        <a:spcAft>
          <a:spcPts val="1400"/>
        </a:spcAft>
        <a:buFont typeface="Arial" pitchFamily="34" charset="0"/>
        <a:buNone/>
        <a:defRPr sz="1500" b="1" kern="1200" baseline="0">
          <a:solidFill>
            <a:schemeClr val="accent5"/>
          </a:solidFill>
          <a:latin typeface="+mn-lt"/>
          <a:ea typeface="+mn-ea"/>
          <a:cs typeface="+mn-cs"/>
        </a:defRPr>
      </a:lvl1pPr>
      <a:lvl2pPr marL="177800" indent="-177800" algn="l" defTabSz="914400" rtl="0" eaLnBrk="1" latinLnBrk="0" hangingPunct="1">
        <a:spcBef>
          <a:spcPts val="0"/>
        </a:spcBef>
        <a:spcAft>
          <a:spcPts val="1300"/>
        </a:spcAft>
        <a:buClr>
          <a:schemeClr val="accent4"/>
        </a:buClr>
        <a:buSzPct val="100000"/>
        <a:buFont typeface="Tahoma" pitchFamily="34" charset="0"/>
        <a:buChar char="•"/>
        <a:defRPr sz="1500" kern="1200">
          <a:solidFill>
            <a:schemeClr val="accent5"/>
          </a:solidFill>
          <a:latin typeface="+mn-lt"/>
          <a:ea typeface="+mn-ea"/>
          <a:cs typeface="+mn-cs"/>
        </a:defRPr>
      </a:lvl2pPr>
      <a:lvl3pPr marL="0" indent="0" algn="l" defTabSz="914400" rtl="0" eaLnBrk="1" latinLnBrk="0" hangingPunct="1">
        <a:spcBef>
          <a:spcPts val="0"/>
        </a:spcBef>
        <a:buFont typeface="Arial" pitchFamily="34" charset="0"/>
        <a:buNone/>
        <a:defRPr sz="1300" b="0" kern="1200">
          <a:solidFill>
            <a:schemeClr val="accent5"/>
          </a:solidFill>
          <a:latin typeface="+mn-lt"/>
          <a:ea typeface="+mn-ea"/>
          <a:cs typeface="+mn-cs"/>
        </a:defRPr>
      </a:lvl3pPr>
      <a:lvl4pPr marL="0" indent="0" algn="l" defTabSz="914400" rtl="0" eaLnBrk="1" latinLnBrk="0" hangingPunct="1">
        <a:spcBef>
          <a:spcPts val="0"/>
        </a:spcBef>
        <a:buFont typeface="Arial" pitchFamily="34" charset="0"/>
        <a:buNone/>
        <a:defRPr sz="1100" kern="1200">
          <a:solidFill>
            <a:schemeClr val="accent5"/>
          </a:solidFill>
          <a:latin typeface="+mn-lt"/>
          <a:ea typeface="+mn-ea"/>
          <a:cs typeface="+mn-cs"/>
        </a:defRPr>
      </a:lvl4pPr>
      <a:lvl5pPr marL="0" indent="0" algn="l" defTabSz="914400" rtl="0" eaLnBrk="1" latinLnBrk="0" hangingPunct="1">
        <a:spcBef>
          <a:spcPts val="0"/>
        </a:spcBef>
        <a:buFont typeface="Arial" pitchFamily="34" charset="0"/>
        <a:buNone/>
        <a:defRPr sz="900" kern="1200">
          <a:solidFill>
            <a:schemeClr val="accent5"/>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755576" y="974478"/>
            <a:ext cx="8028000" cy="720000"/>
          </a:xfrm>
        </p:spPr>
        <p:txBody>
          <a:bodyPr/>
          <a:lstStyle/>
          <a:p>
            <a:pPr algn="ctr"/>
            <a:r>
              <a:rPr lang="fr-FR" sz="4200" dirty="0">
                <a:solidFill>
                  <a:schemeClr val="tx1"/>
                </a:solidFill>
              </a:rPr>
              <a:t>ASSOCIATION GENERALE DES </a:t>
            </a:r>
          </a:p>
        </p:txBody>
      </p:sp>
      <p:sp>
        <p:nvSpPr>
          <p:cNvPr id="14" name="Espace réservé du texte 13"/>
          <p:cNvSpPr>
            <a:spLocks noGrp="1"/>
          </p:cNvSpPr>
          <p:nvPr>
            <p:ph type="body" sz="quarter" idx="13"/>
          </p:nvPr>
        </p:nvSpPr>
        <p:spPr>
          <a:xfrm>
            <a:off x="755576" y="3756161"/>
            <a:ext cx="5040000" cy="540000"/>
          </a:xfrm>
        </p:spPr>
        <p:txBody>
          <a:bodyPr/>
          <a:lstStyle/>
          <a:p>
            <a:r>
              <a:rPr lang="fr-FR" dirty="0" smtClean="0"/>
              <a:t>11/03/2020</a:t>
            </a:r>
          </a:p>
          <a:p>
            <a:endParaRPr lang="fr-FR" dirty="0"/>
          </a:p>
        </p:txBody>
      </p:sp>
      <p:sp>
        <p:nvSpPr>
          <p:cNvPr id="7" name="Titre 4"/>
          <p:cNvSpPr txBox="1">
            <a:spLocks/>
          </p:cNvSpPr>
          <p:nvPr/>
        </p:nvSpPr>
        <p:spPr bwMode="gray">
          <a:xfrm>
            <a:off x="781224" y="1705974"/>
            <a:ext cx="8028000" cy="720000"/>
          </a:xfrm>
          <a:prstGeom prst="rect">
            <a:avLst/>
          </a:prstGeom>
        </p:spPr>
        <p:txBody>
          <a:bodyPr vert="horz" lIns="0" tIns="0" rIns="0" bIns="0" rtlCol="0" anchor="t" anchorCtr="0">
            <a:noAutofit/>
          </a:bodyPr>
          <a:lstStyle>
            <a:lvl1pPr algn="l" defTabSz="914400" rtl="0" eaLnBrk="1" latinLnBrk="0" hangingPunct="1">
              <a:spcBef>
                <a:spcPct val="0"/>
              </a:spcBef>
              <a:buNone/>
              <a:defRPr sz="4200" kern="1200" cap="none" baseline="0">
                <a:solidFill>
                  <a:schemeClr val="bg1"/>
                </a:solidFill>
                <a:latin typeface="+mj-lt"/>
                <a:ea typeface="+mj-ea"/>
                <a:cs typeface="+mj-cs"/>
              </a:defRPr>
            </a:lvl1pPr>
          </a:lstStyle>
          <a:p>
            <a:pPr algn="ctr"/>
            <a:r>
              <a:rPr lang="fr-FR" dirty="0" smtClean="0">
                <a:solidFill>
                  <a:schemeClr val="tx1"/>
                </a:solidFill>
              </a:rPr>
              <a:t>CADRES</a:t>
            </a:r>
            <a:endParaRPr lang="fr-FR" dirty="0">
              <a:solidFill>
                <a:schemeClr val="tx1"/>
              </a:solidFill>
            </a:endParaRPr>
          </a:p>
        </p:txBody>
      </p:sp>
      <p:sp>
        <p:nvSpPr>
          <p:cNvPr id="8" name="Titre 4"/>
          <p:cNvSpPr txBox="1">
            <a:spLocks/>
          </p:cNvSpPr>
          <p:nvPr/>
        </p:nvSpPr>
        <p:spPr bwMode="gray">
          <a:xfrm>
            <a:off x="755576" y="2924944"/>
            <a:ext cx="8028000" cy="720000"/>
          </a:xfrm>
          <a:prstGeom prst="rect">
            <a:avLst/>
          </a:prstGeom>
        </p:spPr>
        <p:txBody>
          <a:bodyPr vert="horz" lIns="0" tIns="0" rIns="0" bIns="0" rtlCol="0" anchor="t" anchorCtr="0">
            <a:noAutofit/>
          </a:bodyPr>
          <a:lstStyle>
            <a:lvl1pPr algn="l" defTabSz="914400" rtl="0" eaLnBrk="1" latinLnBrk="0" hangingPunct="1">
              <a:spcBef>
                <a:spcPct val="0"/>
              </a:spcBef>
              <a:buNone/>
              <a:defRPr sz="4200" kern="1200" cap="none" baseline="0">
                <a:solidFill>
                  <a:schemeClr val="bg1"/>
                </a:solidFill>
                <a:latin typeface="+mj-lt"/>
                <a:ea typeface="+mj-ea"/>
                <a:cs typeface="+mj-cs"/>
              </a:defRPr>
            </a:lvl1pPr>
          </a:lstStyle>
          <a:p>
            <a:r>
              <a:rPr lang="fr-FR" sz="2500" dirty="0" smtClean="0">
                <a:solidFill>
                  <a:schemeClr val="tx1"/>
                </a:solidFill>
              </a:rPr>
              <a:t>Assemblée Générale Ordinaire</a:t>
            </a:r>
            <a:endParaRPr lang="fr-FR" sz="25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1077218"/>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p>
          <a:p>
            <a:r>
              <a:rPr lang="de-LU" sz="3200" b="1" dirty="0" err="1">
                <a:solidFill>
                  <a:srgbClr val="000000"/>
                </a:solidFill>
              </a:rPr>
              <a:t>Exercice</a:t>
            </a:r>
            <a:r>
              <a:rPr lang="de-LU" sz="3200" b="1" dirty="0">
                <a:solidFill>
                  <a:srgbClr val="000000"/>
                </a:solidFill>
              </a:rPr>
              <a:t> 2019</a:t>
            </a:r>
            <a:endParaRPr lang="de-LU" b="1" dirty="0">
              <a:solidFill>
                <a:srgbClr val="000000"/>
              </a:solidFill>
            </a:endParaRPr>
          </a:p>
        </p:txBody>
      </p:sp>
      <p:sp>
        <p:nvSpPr>
          <p:cNvPr id="12" name="Text Box 3"/>
          <p:cNvSpPr txBox="1">
            <a:spLocks noChangeArrowheads="1"/>
          </p:cNvSpPr>
          <p:nvPr/>
        </p:nvSpPr>
        <p:spPr bwMode="auto">
          <a:xfrm>
            <a:off x="827584" y="1844824"/>
            <a:ext cx="7558088" cy="3970318"/>
          </a:xfrm>
          <a:prstGeom prst="rect">
            <a:avLst/>
          </a:prstGeom>
          <a:noFill/>
          <a:ln w="9525">
            <a:noFill/>
            <a:miter lim="800000"/>
            <a:headEnd/>
            <a:tailEnd/>
          </a:ln>
        </p:spPr>
        <p:txBody>
          <a:bodyPr>
            <a:spAutoFit/>
          </a:bodyPr>
          <a:lstStyle/>
          <a:p>
            <a:pPr marL="457200" indent="-457200" algn="l">
              <a:buFont typeface="Arial" panose="020B0604020202020204" pitchFamily="34" charset="0"/>
              <a:buChar char="•"/>
            </a:pPr>
            <a:r>
              <a:rPr lang="fr-LU" sz="1400" b="1" dirty="0" smtClean="0"/>
              <a:t>Dernière AGO</a:t>
            </a:r>
            <a:r>
              <a:rPr lang="fr-LU" sz="1400" b="1" dirty="0" smtClean="0">
                <a:solidFill>
                  <a:schemeClr val="tx1"/>
                </a:solidFill>
              </a:rPr>
              <a:t> : 6 mars 2019</a:t>
            </a:r>
          </a:p>
          <a:p>
            <a:pPr algn="l"/>
            <a:endParaRPr lang="fr-LU" sz="1400" b="1" dirty="0"/>
          </a:p>
          <a:p>
            <a:pPr algn="l"/>
            <a:r>
              <a:rPr lang="fr-LU" sz="1400" b="1" dirty="0" smtClean="0">
                <a:solidFill>
                  <a:schemeClr val="tx1"/>
                </a:solidFill>
              </a:rPr>
              <a:t>Sujets dominants: </a:t>
            </a:r>
          </a:p>
          <a:p>
            <a:pPr algn="l"/>
            <a:endParaRPr lang="fr-LU" sz="1400" b="1" dirty="0"/>
          </a:p>
          <a:p>
            <a:pPr marL="742950" lvl="1" indent="-285750">
              <a:buFont typeface="Arial" panose="020B0604020202020204" pitchFamily="34" charset="0"/>
              <a:buChar char="•"/>
            </a:pPr>
            <a:r>
              <a:rPr lang="fr-LU" sz="1400" b="1" dirty="0" smtClean="0">
                <a:solidFill>
                  <a:schemeClr val="tx1"/>
                </a:solidFill>
              </a:rPr>
              <a:t>Nouveau Comité</a:t>
            </a:r>
          </a:p>
          <a:p>
            <a:pPr marL="742950" lvl="1" indent="-285750">
              <a:buFont typeface="Arial" panose="020B0604020202020204" pitchFamily="34" charset="0"/>
              <a:buChar char="•"/>
            </a:pPr>
            <a:endParaRPr lang="fr-LU" sz="1400" b="1" dirty="0" smtClean="0">
              <a:solidFill>
                <a:schemeClr val="tx1"/>
              </a:solidFill>
            </a:endParaRPr>
          </a:p>
          <a:p>
            <a:pPr marL="742950" lvl="1" indent="-285750">
              <a:buFont typeface="Arial" panose="020B0604020202020204" pitchFamily="34" charset="0"/>
              <a:buChar char="•"/>
            </a:pPr>
            <a:r>
              <a:rPr lang="fr-LU" sz="1400" b="1" dirty="0" smtClean="0"/>
              <a:t>Elections / Questions aux parties politiques</a:t>
            </a:r>
          </a:p>
          <a:p>
            <a:pPr marL="742950" lvl="1" indent="-285750">
              <a:buFont typeface="Arial" panose="020B0604020202020204" pitchFamily="34" charset="0"/>
              <a:buChar char="•"/>
            </a:pPr>
            <a:endParaRPr lang="fr-LU" sz="1400" b="1" dirty="0" smtClean="0"/>
          </a:p>
          <a:p>
            <a:pPr marL="742950" lvl="1" indent="-285750">
              <a:buFont typeface="Arial" panose="020B0604020202020204" pitchFamily="34" charset="0"/>
              <a:buChar char="•"/>
            </a:pPr>
            <a:r>
              <a:rPr lang="fr-LU" sz="1400" b="1" dirty="0" smtClean="0">
                <a:solidFill>
                  <a:schemeClr val="tx1"/>
                </a:solidFill>
              </a:rPr>
              <a:t>Avenant Accord salarial</a:t>
            </a:r>
          </a:p>
          <a:p>
            <a:pPr marL="742950" lvl="1" indent="-285750">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solidFill>
                <a:schemeClr val="tx1"/>
              </a:solidFill>
            </a:endParaRPr>
          </a:p>
          <a:p>
            <a:pPr marL="457200" indent="-457200" algn="l">
              <a:buFont typeface="Arial" panose="020B0604020202020204" pitchFamily="34" charset="0"/>
              <a:buChar char="•"/>
            </a:pPr>
            <a:endParaRPr lang="fr-LU" sz="1400" b="1" dirty="0"/>
          </a:p>
          <a:p>
            <a:pPr marL="457200" indent="-457200" algn="l">
              <a:buFont typeface="Arial" panose="020B0604020202020204" pitchFamily="34" charset="0"/>
              <a:buChar char="•"/>
            </a:pPr>
            <a:endParaRPr lang="fr-LU" sz="1400" b="1" dirty="0" smtClean="0">
              <a:solidFill>
                <a:schemeClr val="tx1"/>
              </a:solidFill>
            </a:endParaRPr>
          </a:p>
          <a:p>
            <a:pPr marL="457200" indent="-457200" algn="l">
              <a:buFont typeface="Arial" panose="020B0604020202020204" pitchFamily="34" charset="0"/>
              <a:buChar char="•"/>
            </a:pPr>
            <a:endParaRPr lang="fr-LU" sz="1400" b="1" dirty="0"/>
          </a:p>
          <a:p>
            <a:pPr marL="457200" indent="-457200" algn="l">
              <a:buFont typeface="Arial" panose="020B0604020202020204" pitchFamily="34" charset="0"/>
              <a:buChar char="•"/>
            </a:pPr>
            <a:endParaRPr lang="fr-LU" sz="1400" b="1" dirty="0" smtClean="0">
              <a:solidFill>
                <a:schemeClr val="tx1"/>
              </a:solidFill>
            </a:endParaRPr>
          </a:p>
          <a:p>
            <a:pPr marL="457200" indent="-457200" algn="l">
              <a:buFont typeface="Arial" panose="020B0604020202020204" pitchFamily="34" charset="0"/>
              <a:buChar char="•"/>
            </a:pPr>
            <a:endParaRPr lang="fr-LU" sz="1400" b="1" dirty="0"/>
          </a:p>
          <a:p>
            <a:pPr marL="457200" indent="-457200" algn="l">
              <a:buFont typeface="Arial" panose="020B0604020202020204" pitchFamily="34" charset="0"/>
              <a:buChar char="•"/>
            </a:pPr>
            <a:endParaRPr lang="fr-LU" sz="1400" b="1" dirty="0" smtClean="0">
              <a:solidFill>
                <a:schemeClr val="tx1"/>
              </a:solidFill>
            </a:endParaRPr>
          </a:p>
          <a:p>
            <a:pPr marL="457200" indent="-457200" algn="l">
              <a:buFont typeface="Arial" panose="020B0604020202020204" pitchFamily="34" charset="0"/>
              <a:buChar char="•"/>
            </a:pPr>
            <a:endParaRPr lang="fr-LU" sz="1400" b="1" dirty="0">
              <a:solidFill>
                <a:schemeClr val="tx1"/>
              </a:solidFill>
            </a:endParaRPr>
          </a:p>
        </p:txBody>
      </p:sp>
    </p:spTree>
    <p:extLst>
      <p:ext uri="{BB962C8B-B14F-4D97-AF65-F5344CB8AC3E}">
        <p14:creationId xmlns:p14="http://schemas.microsoft.com/office/powerpoint/2010/main" val="771445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pPr marL="171450" indent="-171450">
              <a:buFont typeface="Arial" panose="020B0604020202020204" pitchFamily="34" charset="0"/>
              <a:buChar char="•"/>
            </a:pPr>
            <a:fld id="{DB2EB345-A6E4-4D77-9AB9-A30DF2164D2E}" type="datetime1">
              <a:rPr lang="fr-FR" smtClean="0"/>
              <a:pPr marL="171450" indent="-171450">
                <a:buFont typeface="Arial" panose="020B0604020202020204" pitchFamily="34" charset="0"/>
                <a:buChar char="•"/>
              </a:pPr>
              <a:t>11/03/2020</a:t>
            </a:fld>
            <a:endParaRPr lang="fr-FR" dirty="0"/>
          </a:p>
        </p:txBody>
      </p:sp>
      <p:sp>
        <p:nvSpPr>
          <p:cNvPr id="9" name="Espace réservé du numéro de diapositive 8"/>
          <p:cNvSpPr>
            <a:spLocks noGrp="1"/>
          </p:cNvSpPr>
          <p:nvPr>
            <p:ph type="sldNum" sz="quarter" idx="11"/>
          </p:nvPr>
        </p:nvSpPr>
        <p:spPr/>
        <p:txBody>
          <a:bodyPr/>
          <a:lstStyle/>
          <a:p>
            <a:pPr marL="171450" indent="-171450">
              <a:buFont typeface="Arial" panose="020B0604020202020204" pitchFamily="34" charset="0"/>
              <a:buChar char="•"/>
            </a:pPr>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pPr marL="171450" indent="-171450">
              <a:buFont typeface="Arial" panose="020B0604020202020204" pitchFamily="34" charset="0"/>
              <a:buChar char="•"/>
            </a:pPr>
            <a:r>
              <a:rPr lang="fr-FR" dirty="0" smtClean="0"/>
              <a:t>ASSOCIATION GENERALE DES CADRES – AGO 2020</a:t>
            </a:r>
          </a:p>
          <a:p>
            <a:pPr marL="171450" indent="-171450">
              <a:buFont typeface="Arial" panose="020B0604020202020204" pitchFamily="34" charset="0"/>
              <a:buChar char="•"/>
            </a:pPr>
            <a:endParaRPr lang="fr-FR" dirty="0"/>
          </a:p>
        </p:txBody>
      </p:sp>
      <p:sp>
        <p:nvSpPr>
          <p:cNvPr id="11" name="Text Box 2"/>
          <p:cNvSpPr txBox="1">
            <a:spLocks noChangeArrowheads="1"/>
          </p:cNvSpPr>
          <p:nvPr/>
        </p:nvSpPr>
        <p:spPr bwMode="auto">
          <a:xfrm>
            <a:off x="1377616" y="260648"/>
            <a:ext cx="6326832" cy="1077218"/>
          </a:xfrm>
          <a:prstGeom prst="rect">
            <a:avLst/>
          </a:prstGeom>
          <a:noFill/>
          <a:ln w="9525">
            <a:noFill/>
            <a:miter lim="800000"/>
            <a:headEnd/>
            <a:tailEnd/>
          </a:ln>
        </p:spPr>
        <p:txBody>
          <a:bodyPr wrap="square">
            <a:spAutoFit/>
          </a:bodyPr>
          <a:lstStyle/>
          <a:p>
            <a:pPr marL="457200" indent="-457200">
              <a:buFont typeface="Arial" panose="020B0604020202020204" pitchFamily="34" charset="0"/>
              <a:buChar char="•"/>
            </a:pPr>
            <a:r>
              <a:rPr lang="de-LU" sz="3200" b="1" dirty="0" err="1" smtClean="0">
                <a:solidFill>
                  <a:srgbClr val="000000"/>
                </a:solidFill>
              </a:rPr>
              <a:t>Aménagement</a:t>
            </a:r>
            <a:r>
              <a:rPr lang="de-LU" sz="3200" b="1" dirty="0" smtClean="0">
                <a:solidFill>
                  <a:srgbClr val="000000"/>
                </a:solidFill>
              </a:rPr>
              <a:t> du temps de </a:t>
            </a:r>
            <a:r>
              <a:rPr lang="de-LU" sz="3200" b="1" dirty="0" err="1" smtClean="0">
                <a:solidFill>
                  <a:srgbClr val="000000"/>
                </a:solidFill>
              </a:rPr>
              <a:t>travail</a:t>
            </a:r>
            <a:endParaRPr lang="de-LU" b="1" dirty="0">
              <a:solidFill>
                <a:srgbClr val="000000"/>
              </a:solidFill>
            </a:endParaRPr>
          </a:p>
        </p:txBody>
      </p:sp>
      <p:sp>
        <p:nvSpPr>
          <p:cNvPr id="12" name="Text Box 3"/>
          <p:cNvSpPr txBox="1">
            <a:spLocks noChangeArrowheads="1"/>
          </p:cNvSpPr>
          <p:nvPr/>
        </p:nvSpPr>
        <p:spPr bwMode="auto">
          <a:xfrm>
            <a:off x="824834" y="1903156"/>
            <a:ext cx="7632846" cy="5940088"/>
          </a:xfrm>
          <a:prstGeom prst="rect">
            <a:avLst/>
          </a:prstGeom>
          <a:noFill/>
          <a:ln w="9525">
            <a:noFill/>
            <a:miter lim="800000"/>
            <a:headEnd/>
            <a:tailEnd/>
          </a:ln>
        </p:spPr>
        <p:txBody>
          <a:bodyPr wrap="square">
            <a:spAutoFit/>
          </a:bodyPr>
          <a:lstStyle/>
          <a:p>
            <a:pPr marL="285750" lvl="0" indent="-285750">
              <a:buFont typeface="Arial" panose="020B0604020202020204" pitchFamily="34" charset="0"/>
              <a:buChar char="•"/>
            </a:pPr>
            <a:r>
              <a:rPr lang="fr-LU" sz="1600" b="1" dirty="0" smtClean="0"/>
              <a:t>Introduction d’une période de référence</a:t>
            </a:r>
          </a:p>
          <a:p>
            <a:pPr marL="285750" lvl="0" indent="-285750">
              <a:buFont typeface="Arial" panose="020B0604020202020204" pitchFamily="34" charset="0"/>
              <a:buChar char="•"/>
            </a:pPr>
            <a:endParaRPr lang="fr-LU" sz="1400" dirty="0"/>
          </a:p>
          <a:p>
            <a:pPr marL="742950" lvl="1" indent="-285750">
              <a:buFont typeface="Arial" panose="020B0604020202020204" pitchFamily="34" charset="0"/>
              <a:buChar char="•"/>
            </a:pPr>
            <a:r>
              <a:rPr lang="fr-LU" sz="1400" dirty="0" smtClean="0"/>
              <a:t>1 Mois pour les agents travaillant en horaire mobile</a:t>
            </a:r>
          </a:p>
          <a:p>
            <a:pPr marL="742950" lvl="1" indent="-285750">
              <a:buFont typeface="Arial" panose="020B0604020202020204" pitchFamily="34" charset="0"/>
              <a:buChar char="•"/>
            </a:pPr>
            <a:endParaRPr lang="fr-LU" sz="1400" dirty="0" smtClean="0"/>
          </a:p>
          <a:p>
            <a:pPr marL="742950" lvl="1" indent="-285750">
              <a:buFont typeface="Arial" panose="020B0604020202020204" pitchFamily="34" charset="0"/>
              <a:buChar char="•"/>
            </a:pPr>
            <a:r>
              <a:rPr lang="fr-LU" sz="1400" dirty="0" smtClean="0"/>
              <a:t>La moyenne journalière ne peut pas dépasser 10 heures</a:t>
            </a:r>
          </a:p>
          <a:p>
            <a:pPr marL="742950" lvl="1" indent="-285750">
              <a:buFont typeface="Arial" panose="020B0604020202020204" pitchFamily="34" charset="0"/>
              <a:buChar char="•"/>
            </a:pPr>
            <a:endParaRPr lang="fr-LU" sz="1400" dirty="0" smtClean="0"/>
          </a:p>
          <a:p>
            <a:pPr marL="742950" lvl="1" indent="-285750">
              <a:buFont typeface="Arial" panose="020B0604020202020204" pitchFamily="34" charset="0"/>
              <a:buChar char="•"/>
            </a:pPr>
            <a:r>
              <a:rPr lang="fr-LU" sz="1400" dirty="0" smtClean="0"/>
              <a:t>La moyenne hebdomadaire ne peut pas dépasser 48 heures</a:t>
            </a:r>
          </a:p>
          <a:p>
            <a:pPr marL="742950" lvl="1" indent="-285750">
              <a:buFont typeface="Arial" panose="020B0604020202020204" pitchFamily="34" charset="0"/>
              <a:buChar char="•"/>
            </a:pPr>
            <a:endParaRPr lang="fr-LU" sz="1400" dirty="0" smtClean="0"/>
          </a:p>
          <a:p>
            <a:pPr marL="742950" lvl="1" indent="-285750">
              <a:buFont typeface="Arial" panose="020B0604020202020204" pitchFamily="34" charset="0"/>
              <a:buChar char="•"/>
            </a:pPr>
            <a:r>
              <a:rPr lang="fr-LU" sz="1400" dirty="0" smtClean="0"/>
              <a:t>Repos journalier reste inchangé : 11 heures</a:t>
            </a:r>
          </a:p>
          <a:p>
            <a:pPr marL="742950" lvl="1" indent="-285750">
              <a:buFont typeface="Arial" panose="020B0604020202020204" pitchFamily="34" charset="0"/>
              <a:buChar char="•"/>
            </a:pPr>
            <a:endParaRPr lang="fr-LU" sz="1400" dirty="0" smtClean="0"/>
          </a:p>
          <a:p>
            <a:pPr marL="742950" lvl="1" indent="-285750">
              <a:buFont typeface="Arial" panose="020B0604020202020204" pitchFamily="34" charset="0"/>
              <a:buChar char="•"/>
            </a:pPr>
            <a:r>
              <a:rPr lang="fr-LU" sz="1400" dirty="0" smtClean="0"/>
              <a:t>Pause de midi de 30 minutes obligatoire (si travail &gt;6heures)</a:t>
            </a:r>
          </a:p>
          <a:p>
            <a:pPr marL="742950" lvl="1" indent="-285750">
              <a:buFont typeface="Arial" panose="020B0604020202020204" pitchFamily="34" charset="0"/>
              <a:buChar char="•"/>
            </a:pPr>
            <a:endParaRPr lang="fr-LU" sz="1400" dirty="0"/>
          </a:p>
          <a:p>
            <a:pPr marL="742950" lvl="1" indent="-285750">
              <a:buFont typeface="Arial" panose="020B0604020202020204" pitchFamily="34" charset="0"/>
              <a:buChar char="•"/>
            </a:pPr>
            <a:r>
              <a:rPr lang="fr-LU" sz="1400" dirty="0" smtClean="0"/>
              <a:t>Dérogations possibles: </a:t>
            </a:r>
          </a:p>
          <a:p>
            <a:pPr marL="1200150" lvl="2" indent="-285750">
              <a:buFont typeface="Arial" panose="020B0604020202020204" pitchFamily="34" charset="0"/>
              <a:buChar char="•"/>
            </a:pPr>
            <a:r>
              <a:rPr lang="fr-LU" sz="1400" dirty="0" smtClean="0"/>
              <a:t>4 Mois par décision du Ministre</a:t>
            </a:r>
          </a:p>
          <a:p>
            <a:pPr marL="1200150" lvl="2" indent="-285750">
              <a:buFont typeface="Arial" panose="020B0604020202020204" pitchFamily="34" charset="0"/>
              <a:buChar char="•"/>
            </a:pPr>
            <a:r>
              <a:rPr lang="fr-LU" sz="1400" dirty="0" smtClean="0"/>
              <a:t>&gt;4 mois par règlement Grand-ducal</a:t>
            </a:r>
          </a:p>
          <a:p>
            <a:pPr lvl="1"/>
            <a:endParaRPr lang="fr-LU" sz="1400" dirty="0" smtClean="0"/>
          </a:p>
          <a:p>
            <a:pPr marL="742950" lvl="1" indent="-285750">
              <a:buFont typeface="Arial" panose="020B0604020202020204" pitchFamily="34" charset="0"/>
              <a:buChar char="•"/>
            </a:pPr>
            <a:endParaRPr lang="fr-LU" sz="1400" dirty="0" smtClean="0"/>
          </a:p>
          <a:p>
            <a:pPr marL="285750" lvl="0" indent="-285750">
              <a:buFont typeface="Arial" panose="020B0604020202020204" pitchFamily="34" charset="0"/>
              <a:buChar char="•"/>
            </a:pPr>
            <a:endParaRPr lang="fr-LU" sz="1400" dirty="0" smtClean="0"/>
          </a:p>
          <a:p>
            <a:pPr marL="742950" lvl="1" indent="-285750">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a:solidFill>
                <a:schemeClr val="tx1"/>
              </a:solidFill>
            </a:endParaRPr>
          </a:p>
        </p:txBody>
      </p:sp>
    </p:spTree>
    <p:extLst>
      <p:ext uri="{BB962C8B-B14F-4D97-AF65-F5344CB8AC3E}">
        <p14:creationId xmlns:p14="http://schemas.microsoft.com/office/powerpoint/2010/main" val="276862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pPr marL="171450" indent="-171450">
              <a:buFont typeface="Arial" panose="020B0604020202020204" pitchFamily="34" charset="0"/>
              <a:buChar char="•"/>
            </a:pPr>
            <a:fld id="{DB2EB345-A6E4-4D77-9AB9-A30DF2164D2E}" type="datetime1">
              <a:rPr lang="fr-FR" smtClean="0"/>
              <a:pPr marL="171450" indent="-171450">
                <a:buFont typeface="Arial" panose="020B0604020202020204" pitchFamily="34" charset="0"/>
                <a:buChar char="•"/>
              </a:pPr>
              <a:t>11/03/2020</a:t>
            </a:fld>
            <a:endParaRPr lang="fr-FR" dirty="0"/>
          </a:p>
        </p:txBody>
      </p:sp>
      <p:sp>
        <p:nvSpPr>
          <p:cNvPr id="9" name="Espace réservé du numéro de diapositive 8"/>
          <p:cNvSpPr>
            <a:spLocks noGrp="1"/>
          </p:cNvSpPr>
          <p:nvPr>
            <p:ph type="sldNum" sz="quarter" idx="11"/>
          </p:nvPr>
        </p:nvSpPr>
        <p:spPr/>
        <p:txBody>
          <a:bodyPr/>
          <a:lstStyle/>
          <a:p>
            <a:pPr marL="171450" indent="-171450">
              <a:buFont typeface="Arial" panose="020B0604020202020204" pitchFamily="34" charset="0"/>
              <a:buChar char="•"/>
            </a:pPr>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pPr marL="171450" indent="-171450">
              <a:buFont typeface="Arial" panose="020B0604020202020204" pitchFamily="34" charset="0"/>
              <a:buChar char="•"/>
            </a:pPr>
            <a:r>
              <a:rPr lang="fr-FR" dirty="0" smtClean="0"/>
              <a:t>ASSOCIATION GENERALE DES CADRES – AGO 2020</a:t>
            </a:r>
          </a:p>
          <a:p>
            <a:pPr marL="171450" indent="-171450">
              <a:buFont typeface="Arial" panose="020B0604020202020204" pitchFamily="34" charset="0"/>
              <a:buChar char="•"/>
            </a:pPr>
            <a:endParaRPr lang="fr-FR" dirty="0"/>
          </a:p>
        </p:txBody>
      </p:sp>
      <p:sp>
        <p:nvSpPr>
          <p:cNvPr id="11" name="Text Box 2"/>
          <p:cNvSpPr txBox="1">
            <a:spLocks noChangeArrowheads="1"/>
          </p:cNvSpPr>
          <p:nvPr/>
        </p:nvSpPr>
        <p:spPr bwMode="auto">
          <a:xfrm>
            <a:off x="1377616" y="260648"/>
            <a:ext cx="6326832" cy="1077218"/>
          </a:xfrm>
          <a:prstGeom prst="rect">
            <a:avLst/>
          </a:prstGeom>
          <a:noFill/>
          <a:ln w="9525">
            <a:noFill/>
            <a:miter lim="800000"/>
            <a:headEnd/>
            <a:tailEnd/>
          </a:ln>
        </p:spPr>
        <p:txBody>
          <a:bodyPr wrap="square">
            <a:spAutoFit/>
          </a:bodyPr>
          <a:lstStyle/>
          <a:p>
            <a:pPr marL="457200" indent="-457200">
              <a:buFont typeface="Arial" panose="020B0604020202020204" pitchFamily="34" charset="0"/>
              <a:buChar char="•"/>
            </a:pPr>
            <a:r>
              <a:rPr lang="de-LU" sz="3200" b="1" dirty="0" err="1" smtClean="0">
                <a:solidFill>
                  <a:srgbClr val="000000"/>
                </a:solidFill>
              </a:rPr>
              <a:t>Aménagement</a:t>
            </a:r>
            <a:r>
              <a:rPr lang="de-LU" sz="3200" b="1" dirty="0" smtClean="0">
                <a:solidFill>
                  <a:srgbClr val="000000"/>
                </a:solidFill>
              </a:rPr>
              <a:t> du temps de </a:t>
            </a:r>
            <a:r>
              <a:rPr lang="de-LU" sz="3200" b="1" dirty="0" err="1" smtClean="0">
                <a:solidFill>
                  <a:srgbClr val="000000"/>
                </a:solidFill>
              </a:rPr>
              <a:t>travail</a:t>
            </a:r>
            <a:endParaRPr lang="de-LU" b="1" dirty="0">
              <a:solidFill>
                <a:srgbClr val="000000"/>
              </a:solidFill>
            </a:endParaRPr>
          </a:p>
        </p:txBody>
      </p:sp>
      <p:sp>
        <p:nvSpPr>
          <p:cNvPr id="12" name="Text Box 3"/>
          <p:cNvSpPr txBox="1">
            <a:spLocks noChangeArrowheads="1"/>
          </p:cNvSpPr>
          <p:nvPr/>
        </p:nvSpPr>
        <p:spPr bwMode="auto">
          <a:xfrm>
            <a:off x="824834" y="1780950"/>
            <a:ext cx="7632846" cy="3108543"/>
          </a:xfrm>
          <a:prstGeom prst="rect">
            <a:avLst/>
          </a:prstGeom>
          <a:noFill/>
          <a:ln w="9525">
            <a:noFill/>
            <a:miter lim="800000"/>
            <a:headEnd/>
            <a:tailEnd/>
          </a:ln>
        </p:spPr>
        <p:txBody>
          <a:bodyPr wrap="square">
            <a:spAutoFit/>
          </a:bodyPr>
          <a:lstStyle/>
          <a:p>
            <a:pPr marL="285750" lvl="0" indent="-285750">
              <a:buFont typeface="Arial" panose="020B0604020202020204" pitchFamily="34" charset="0"/>
              <a:buChar char="•"/>
            </a:pPr>
            <a:r>
              <a:rPr lang="fr-FR" sz="1400" dirty="0" smtClean="0"/>
              <a:t>Les agents de l’Etat bénéficient par année travaillée en continu en travail posté d’un repos compensatoire de 5 jours. En cas de service à temps partiel, ce repos est calculé proportionnellement au degré de la tâche.</a:t>
            </a:r>
          </a:p>
          <a:p>
            <a:pPr marL="285750" lvl="0" indent="-285750">
              <a:buFont typeface="Arial" panose="020B0604020202020204" pitchFamily="34" charset="0"/>
              <a:buChar char="•"/>
            </a:pPr>
            <a:endParaRPr lang="fr-LU" sz="1400" dirty="0" smtClean="0"/>
          </a:p>
          <a:p>
            <a:pPr marL="285750" lvl="0" indent="-285750">
              <a:buFont typeface="Arial" panose="020B0604020202020204" pitchFamily="34" charset="0"/>
              <a:buChar char="•"/>
            </a:pPr>
            <a:endParaRPr lang="fr-LU" sz="1400" dirty="0" smtClean="0"/>
          </a:p>
          <a:p>
            <a:pPr marL="742950" lvl="1" indent="-285750">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a:solidFill>
                <a:schemeClr val="tx1"/>
              </a:solidFill>
            </a:endParaRPr>
          </a:p>
        </p:txBody>
      </p:sp>
      <p:sp>
        <p:nvSpPr>
          <p:cNvPr id="8" name="Rectangle 7"/>
          <p:cNvSpPr/>
          <p:nvPr/>
        </p:nvSpPr>
        <p:spPr>
          <a:xfrm>
            <a:off x="824834" y="2732323"/>
            <a:ext cx="7560838" cy="523220"/>
          </a:xfrm>
          <a:prstGeom prst="rect">
            <a:avLst/>
          </a:prstGeom>
        </p:spPr>
        <p:txBody>
          <a:bodyPr wrap="square">
            <a:spAutoFit/>
          </a:bodyPr>
          <a:lstStyle/>
          <a:p>
            <a:pPr marL="285750" lvl="0" indent="-285750">
              <a:buFont typeface="Arial" panose="020B0604020202020204" pitchFamily="34" charset="0"/>
              <a:buChar char="•"/>
            </a:pPr>
            <a:r>
              <a:rPr lang="fr-FR" sz="1400" dirty="0"/>
              <a:t>Le repos hebdomadaire de 35 heures pour les agents de l’Etat est porté à 44 heures en continu au cours de chaque période de sept jours.</a:t>
            </a:r>
            <a:endParaRPr lang="fr-LU" sz="1400" dirty="0"/>
          </a:p>
        </p:txBody>
      </p:sp>
      <p:sp>
        <p:nvSpPr>
          <p:cNvPr id="14" name="Rectangle 13"/>
          <p:cNvSpPr/>
          <p:nvPr/>
        </p:nvSpPr>
        <p:spPr>
          <a:xfrm>
            <a:off x="824834" y="3451501"/>
            <a:ext cx="7851620" cy="738664"/>
          </a:xfrm>
          <a:prstGeom prst="rect">
            <a:avLst/>
          </a:prstGeom>
        </p:spPr>
        <p:txBody>
          <a:bodyPr wrap="square">
            <a:spAutoFit/>
          </a:bodyPr>
          <a:lstStyle/>
          <a:p>
            <a:pPr marL="285750" lvl="0" indent="-285750">
              <a:buFont typeface="Arial" panose="020B0604020202020204" pitchFamily="34" charset="0"/>
              <a:buChar char="•"/>
            </a:pPr>
            <a:r>
              <a:rPr lang="fr-FR" sz="1400" dirty="0"/>
              <a:t>Dans le cadre du travail posté, le plan d’organisation du travail devra être communiqué aux agents dans un délai raisonnable et au moins 14 jours avant le début du plan d’organisation du travail en question.  </a:t>
            </a:r>
            <a:endParaRPr lang="fr-LU" sz="1400" dirty="0"/>
          </a:p>
        </p:txBody>
      </p:sp>
      <p:sp>
        <p:nvSpPr>
          <p:cNvPr id="15" name="Rectangle 14"/>
          <p:cNvSpPr/>
          <p:nvPr/>
        </p:nvSpPr>
        <p:spPr>
          <a:xfrm>
            <a:off x="824834" y="4383585"/>
            <a:ext cx="7560838" cy="523220"/>
          </a:xfrm>
          <a:prstGeom prst="rect">
            <a:avLst/>
          </a:prstGeom>
        </p:spPr>
        <p:txBody>
          <a:bodyPr wrap="square">
            <a:spAutoFit/>
          </a:bodyPr>
          <a:lstStyle/>
          <a:p>
            <a:pPr marL="285750" lvl="0" indent="-285750">
              <a:buFont typeface="Arial" panose="020B0604020202020204" pitchFamily="34" charset="0"/>
              <a:buChar char="•"/>
            </a:pPr>
            <a:r>
              <a:rPr lang="fr-LU" sz="1400" dirty="0" smtClean="0"/>
              <a:t>Pour les agents travaillant sous un régime d’horaire mobile, la période de référence est d’office 1 mois</a:t>
            </a:r>
            <a:endParaRPr lang="fr-LU" sz="1400" dirty="0"/>
          </a:p>
        </p:txBody>
      </p:sp>
      <p:sp>
        <p:nvSpPr>
          <p:cNvPr id="13" name="Rectangle 12"/>
          <p:cNvSpPr/>
          <p:nvPr/>
        </p:nvSpPr>
        <p:spPr>
          <a:xfrm>
            <a:off x="815458" y="5020160"/>
            <a:ext cx="7560838" cy="307777"/>
          </a:xfrm>
          <a:prstGeom prst="rect">
            <a:avLst/>
          </a:prstGeom>
        </p:spPr>
        <p:txBody>
          <a:bodyPr wrap="square">
            <a:spAutoFit/>
          </a:bodyPr>
          <a:lstStyle/>
          <a:p>
            <a:pPr marL="285750" lvl="0" indent="-285750">
              <a:buFont typeface="Arial" panose="020B0604020202020204" pitchFamily="34" charset="0"/>
              <a:buChar char="•"/>
            </a:pPr>
            <a:r>
              <a:rPr lang="fr-LU" sz="1400" dirty="0" smtClean="0"/>
              <a:t>Le travail de nuit reste inchangé, de 22:00h à 06:00h</a:t>
            </a:r>
            <a:endParaRPr lang="fr-LU" sz="1400" dirty="0"/>
          </a:p>
        </p:txBody>
      </p:sp>
    </p:spTree>
    <p:extLst>
      <p:ext uri="{BB962C8B-B14F-4D97-AF65-F5344CB8AC3E}">
        <p14:creationId xmlns:p14="http://schemas.microsoft.com/office/powerpoint/2010/main" val="245142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additive="base">
                                        <p:cTn id="18" dur="500" fill="hold"/>
                                        <p:tgtEl>
                                          <p:spTgt spid="14"/>
                                        </p:tgtEl>
                                        <p:attrNameLst>
                                          <p:attrName>ppt_x</p:attrName>
                                        </p:attrNameLst>
                                      </p:cBhvr>
                                      <p:tavLst>
                                        <p:tav tm="0">
                                          <p:val>
                                            <p:strVal val="#ppt_x"/>
                                          </p:val>
                                        </p:tav>
                                        <p:tav tm="100000">
                                          <p:val>
                                            <p:strVal val="#ppt_x"/>
                                          </p:val>
                                        </p:tav>
                                      </p:tavLst>
                                    </p:anim>
                                    <p:anim calcmode="lin" valueType="num">
                                      <p:cBhvr additive="base">
                                        <p:cTn id="1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P spid="14" grpId="0"/>
      <p:bldP spid="15"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pPr marL="171450" indent="-171450">
              <a:buFont typeface="Arial" panose="020B0604020202020204" pitchFamily="34" charset="0"/>
              <a:buChar char="•"/>
            </a:pPr>
            <a:fld id="{DB2EB345-A6E4-4D77-9AB9-A30DF2164D2E}" type="datetime1">
              <a:rPr lang="fr-FR" smtClean="0"/>
              <a:pPr marL="171450" indent="-171450">
                <a:buFont typeface="Arial" panose="020B0604020202020204" pitchFamily="34" charset="0"/>
                <a:buChar char="•"/>
              </a:pPr>
              <a:t>11/03/2020</a:t>
            </a:fld>
            <a:endParaRPr lang="fr-FR" dirty="0"/>
          </a:p>
        </p:txBody>
      </p:sp>
      <p:sp>
        <p:nvSpPr>
          <p:cNvPr id="9" name="Espace réservé du numéro de diapositive 8"/>
          <p:cNvSpPr>
            <a:spLocks noGrp="1"/>
          </p:cNvSpPr>
          <p:nvPr>
            <p:ph type="sldNum" sz="quarter" idx="11"/>
          </p:nvPr>
        </p:nvSpPr>
        <p:spPr/>
        <p:txBody>
          <a:bodyPr/>
          <a:lstStyle/>
          <a:p>
            <a:pPr marL="171450" indent="-171450">
              <a:buFont typeface="Arial" panose="020B0604020202020204" pitchFamily="34" charset="0"/>
              <a:buChar char="•"/>
            </a:pPr>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pPr marL="171450" indent="-171450">
              <a:buFont typeface="Arial" panose="020B0604020202020204" pitchFamily="34" charset="0"/>
              <a:buChar char="•"/>
            </a:pPr>
            <a:r>
              <a:rPr lang="fr-FR" dirty="0" smtClean="0"/>
              <a:t>ASSOCIATION GENERALE DES CADRES – AGO 2020</a:t>
            </a:r>
          </a:p>
          <a:p>
            <a:pPr marL="171450" indent="-171450">
              <a:buFont typeface="Arial" panose="020B0604020202020204" pitchFamily="34" charset="0"/>
              <a:buChar char="•"/>
            </a:pPr>
            <a:endParaRPr lang="fr-FR" dirty="0"/>
          </a:p>
        </p:txBody>
      </p:sp>
      <p:sp>
        <p:nvSpPr>
          <p:cNvPr id="11" name="Text Box 2"/>
          <p:cNvSpPr txBox="1">
            <a:spLocks noChangeArrowheads="1"/>
          </p:cNvSpPr>
          <p:nvPr/>
        </p:nvSpPr>
        <p:spPr bwMode="auto">
          <a:xfrm>
            <a:off x="1377616" y="260648"/>
            <a:ext cx="6326832" cy="1077218"/>
          </a:xfrm>
          <a:prstGeom prst="rect">
            <a:avLst/>
          </a:prstGeom>
          <a:noFill/>
          <a:ln w="9525">
            <a:noFill/>
            <a:miter lim="800000"/>
            <a:headEnd/>
            <a:tailEnd/>
          </a:ln>
        </p:spPr>
        <p:txBody>
          <a:bodyPr wrap="square">
            <a:spAutoFit/>
          </a:bodyPr>
          <a:lstStyle/>
          <a:p>
            <a:pPr marL="457200" indent="-457200">
              <a:buFont typeface="Arial" panose="020B0604020202020204" pitchFamily="34" charset="0"/>
              <a:buChar char="•"/>
            </a:pPr>
            <a:r>
              <a:rPr lang="de-LU" sz="3200" b="1" dirty="0" err="1" smtClean="0">
                <a:solidFill>
                  <a:srgbClr val="000000"/>
                </a:solidFill>
              </a:rPr>
              <a:t>Aménagement</a:t>
            </a:r>
            <a:r>
              <a:rPr lang="de-LU" sz="3200" b="1" dirty="0" smtClean="0">
                <a:solidFill>
                  <a:srgbClr val="000000"/>
                </a:solidFill>
              </a:rPr>
              <a:t> du temps de </a:t>
            </a:r>
            <a:r>
              <a:rPr lang="de-LU" sz="3200" b="1" dirty="0" err="1" smtClean="0">
                <a:solidFill>
                  <a:srgbClr val="000000"/>
                </a:solidFill>
              </a:rPr>
              <a:t>travail</a:t>
            </a:r>
            <a:endParaRPr lang="de-LU" b="1" dirty="0">
              <a:solidFill>
                <a:srgbClr val="000000"/>
              </a:solidFill>
            </a:endParaRPr>
          </a:p>
        </p:txBody>
      </p:sp>
      <p:sp>
        <p:nvSpPr>
          <p:cNvPr id="12" name="Text Box 3"/>
          <p:cNvSpPr txBox="1">
            <a:spLocks noChangeArrowheads="1"/>
          </p:cNvSpPr>
          <p:nvPr/>
        </p:nvSpPr>
        <p:spPr bwMode="auto">
          <a:xfrm>
            <a:off x="824834" y="1903156"/>
            <a:ext cx="7632846" cy="6186309"/>
          </a:xfrm>
          <a:prstGeom prst="rect">
            <a:avLst/>
          </a:prstGeom>
          <a:noFill/>
          <a:ln w="9525">
            <a:noFill/>
            <a:miter lim="800000"/>
            <a:headEnd/>
            <a:tailEnd/>
          </a:ln>
        </p:spPr>
        <p:txBody>
          <a:bodyPr wrap="square">
            <a:spAutoFit/>
          </a:bodyPr>
          <a:lstStyle/>
          <a:p>
            <a:pPr lvl="0"/>
            <a:r>
              <a:rPr lang="fr-LU" sz="1600" b="1" dirty="0" smtClean="0"/>
              <a:t>Des dérogations sont possibles:</a:t>
            </a:r>
          </a:p>
          <a:p>
            <a:pPr marL="285750" lvl="0" indent="-285750">
              <a:buFont typeface="Arial" panose="020B0604020202020204" pitchFamily="34" charset="0"/>
              <a:buChar char="•"/>
            </a:pPr>
            <a:r>
              <a:rPr lang="fr-LU" sz="1600" dirty="0" smtClean="0"/>
              <a:t>La semaine de travail (lundi au samedi) par R.G.D.</a:t>
            </a:r>
          </a:p>
          <a:p>
            <a:pPr marL="285750" lvl="0" indent="-285750">
              <a:buFont typeface="Arial" panose="020B0604020202020204" pitchFamily="34" charset="0"/>
              <a:buChar char="•"/>
            </a:pPr>
            <a:r>
              <a:rPr lang="fr-LU" sz="1600" dirty="0" smtClean="0"/>
              <a:t>La durée de travail maximale (&gt; 10 heures)</a:t>
            </a:r>
          </a:p>
          <a:p>
            <a:pPr marL="742950" lvl="1" indent="-285750">
              <a:buFont typeface="Arial" panose="020B0604020202020204" pitchFamily="34" charset="0"/>
              <a:buChar char="•"/>
            </a:pPr>
            <a:r>
              <a:rPr lang="fr-LU" sz="1600" dirty="0" smtClean="0"/>
              <a:t>Par le ministre si Horaire mobile</a:t>
            </a:r>
          </a:p>
          <a:p>
            <a:pPr marL="742950" lvl="1" indent="-285750">
              <a:buFont typeface="Arial" panose="020B0604020202020204" pitchFamily="34" charset="0"/>
              <a:buChar char="•"/>
            </a:pPr>
            <a:r>
              <a:rPr lang="fr-LU" sz="1600" dirty="0" smtClean="0"/>
              <a:t>Par R.G.D. si travail posté</a:t>
            </a:r>
          </a:p>
          <a:p>
            <a:pPr lvl="0"/>
            <a:endParaRPr lang="fr-LU" sz="1600" b="1" dirty="0" smtClean="0"/>
          </a:p>
          <a:p>
            <a:pPr marL="285750" lvl="0" indent="-285750">
              <a:buFont typeface="Arial" panose="020B0604020202020204" pitchFamily="34" charset="0"/>
              <a:buChar char="•"/>
            </a:pPr>
            <a:r>
              <a:rPr lang="fr-LU" sz="1600" dirty="0" smtClean="0"/>
              <a:t>L’amplitude (6:30 – 19:30)</a:t>
            </a:r>
          </a:p>
          <a:p>
            <a:pPr marL="742950" lvl="1" indent="-285750">
              <a:buFont typeface="Arial" panose="020B0604020202020204" pitchFamily="34" charset="0"/>
              <a:buChar char="•"/>
            </a:pPr>
            <a:r>
              <a:rPr lang="fr-LU" sz="1600" dirty="0"/>
              <a:t>Par le ministre si Horaire mobile</a:t>
            </a:r>
          </a:p>
          <a:p>
            <a:pPr marL="742950" lvl="1" indent="-285750">
              <a:buFont typeface="Arial" panose="020B0604020202020204" pitchFamily="34" charset="0"/>
              <a:buChar char="•"/>
            </a:pPr>
            <a:r>
              <a:rPr lang="fr-LU" sz="1600" dirty="0"/>
              <a:t>Par R.G.D. si travail posté</a:t>
            </a:r>
          </a:p>
          <a:p>
            <a:pPr lvl="0"/>
            <a:endParaRPr lang="fr-LU" sz="1400" dirty="0" smtClean="0"/>
          </a:p>
          <a:p>
            <a:pPr marL="285750" lvl="0" indent="-285750">
              <a:buFont typeface="Arial" panose="020B0604020202020204" pitchFamily="34" charset="0"/>
              <a:buChar char="•"/>
            </a:pPr>
            <a:r>
              <a:rPr lang="fr-LU" sz="1400" dirty="0" smtClean="0"/>
              <a:t>La période de référence</a:t>
            </a:r>
          </a:p>
          <a:p>
            <a:pPr marL="742950" lvl="1" indent="-285750">
              <a:buFont typeface="Arial" panose="020B0604020202020204" pitchFamily="34" charset="0"/>
              <a:buChar char="•"/>
            </a:pPr>
            <a:r>
              <a:rPr lang="fr-LU" sz="1400" dirty="0"/>
              <a:t>Par le ministre </a:t>
            </a:r>
            <a:r>
              <a:rPr lang="fr-LU" sz="1400" dirty="0" smtClean="0"/>
              <a:t>si &lt;= 4 mois</a:t>
            </a:r>
            <a:endParaRPr lang="fr-LU" sz="1400" dirty="0"/>
          </a:p>
          <a:p>
            <a:pPr marL="742950" lvl="1" indent="-285750">
              <a:buFont typeface="Arial" panose="020B0604020202020204" pitchFamily="34" charset="0"/>
              <a:buChar char="•"/>
            </a:pPr>
            <a:r>
              <a:rPr lang="fr-LU" sz="1400" dirty="0"/>
              <a:t>Par R.G.D. </a:t>
            </a:r>
            <a:r>
              <a:rPr lang="fr-LU" sz="1400" dirty="0" smtClean="0"/>
              <a:t> Si &gt; 4 mois</a:t>
            </a:r>
          </a:p>
          <a:p>
            <a:pPr marL="742950" lvl="1" indent="-285750">
              <a:buFont typeface="Arial" panose="020B0604020202020204" pitchFamily="34" charset="0"/>
              <a:buChar char="•"/>
            </a:pPr>
            <a:endParaRPr lang="fr-LU" sz="1400" dirty="0"/>
          </a:p>
          <a:p>
            <a:pPr marL="285750" indent="-285750">
              <a:buFont typeface="Arial" panose="020B0604020202020204" pitchFamily="34" charset="0"/>
              <a:buChar char="•"/>
            </a:pPr>
            <a:r>
              <a:rPr lang="fr-LU" sz="1400" dirty="0" smtClean="0"/>
              <a:t>Temps de pause de midi, par R.G.D</a:t>
            </a:r>
          </a:p>
          <a:p>
            <a:pPr marL="285750" indent="-285750">
              <a:buFont typeface="Arial" panose="020B0604020202020204" pitchFamily="34" charset="0"/>
              <a:buChar char="•"/>
            </a:pPr>
            <a:r>
              <a:rPr lang="fr-LU" sz="1400" dirty="0" smtClean="0"/>
              <a:t>Repos journalier (11 heures). Par R.G.D</a:t>
            </a:r>
          </a:p>
          <a:p>
            <a:pPr marL="285750" indent="-285750">
              <a:buFont typeface="Arial" panose="020B0604020202020204" pitchFamily="34" charset="0"/>
              <a:buChar char="•"/>
            </a:pPr>
            <a:r>
              <a:rPr lang="fr-LU" sz="1400" dirty="0" smtClean="0"/>
              <a:t>La durée de travail de nuit, par R.G.D</a:t>
            </a:r>
          </a:p>
          <a:p>
            <a:pPr marL="285750" indent="-285750">
              <a:buFont typeface="Arial" panose="020B0604020202020204" pitchFamily="34" charset="0"/>
              <a:buChar char="•"/>
            </a:pPr>
            <a:endParaRPr lang="fr-LU" sz="1400" dirty="0"/>
          </a:p>
          <a:p>
            <a:pPr marL="742950" lvl="1" indent="-285750">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p>
          <a:p>
            <a:pPr marL="285750" indent="-285750" algn="l">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a:solidFill>
                <a:schemeClr val="tx1"/>
              </a:solidFill>
            </a:endParaRPr>
          </a:p>
        </p:txBody>
      </p:sp>
    </p:spTree>
    <p:extLst>
      <p:ext uri="{BB962C8B-B14F-4D97-AF65-F5344CB8AC3E}">
        <p14:creationId xmlns:p14="http://schemas.microsoft.com/office/powerpoint/2010/main" val="385906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solidFill>
                  <a:srgbClr val="FF0000"/>
                </a:solidFill>
              </a:rPr>
              <a:t>Approbation de rapport d’activité par l’assemblée générale</a:t>
            </a:r>
            <a:endParaRPr lang="fr-LU" sz="1400" b="1" dirty="0">
              <a:solidFill>
                <a:srgbClr val="FF0000"/>
              </a:solidFill>
            </a:endParaRPr>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927322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solidFill>
                  <a:srgbClr val="FF0000"/>
                </a:solidFill>
              </a:rPr>
              <a:t>Rapport du Trésorier Pascal </a:t>
            </a:r>
            <a:r>
              <a:rPr lang="fr-LU" sz="1400" b="1" dirty="0" err="1" smtClean="0">
                <a:solidFill>
                  <a:srgbClr val="FF0000"/>
                </a:solidFill>
              </a:rPr>
              <a:t>Recken</a:t>
            </a:r>
            <a:r>
              <a:rPr lang="fr-LU" sz="1400" b="1" dirty="0" smtClean="0">
                <a:solidFill>
                  <a:srgbClr val="FF0000"/>
                </a:solidFill>
              </a:rPr>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282712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11560" y="980728"/>
            <a:ext cx="6552728" cy="1077218"/>
          </a:xfrm>
          <a:prstGeom prst="rect">
            <a:avLst/>
          </a:prstGeom>
          <a:noFill/>
          <a:ln w="9525">
            <a:noFill/>
            <a:miter lim="800000"/>
            <a:headEnd/>
            <a:tailEnd/>
          </a:ln>
        </p:spPr>
        <p:txBody>
          <a:bodyPr wrap="square">
            <a:spAutoFit/>
          </a:bodyPr>
          <a:lstStyle/>
          <a:p>
            <a:r>
              <a:rPr lang="de-LU" sz="3200" b="1" dirty="0" smtClean="0">
                <a:solidFill>
                  <a:srgbClr val="000000"/>
                </a:solidFill>
              </a:rPr>
              <a:t>Le </a:t>
            </a:r>
            <a:r>
              <a:rPr lang="de-LU" sz="3200" b="1" dirty="0" err="1" smtClean="0">
                <a:solidFill>
                  <a:srgbClr val="000000"/>
                </a:solidFill>
              </a:rPr>
              <a:t>bilan</a:t>
            </a:r>
            <a:r>
              <a:rPr lang="de-LU" sz="3200" b="1" dirty="0" smtClean="0">
                <a:solidFill>
                  <a:srgbClr val="000000"/>
                </a:solidFill>
              </a:rPr>
              <a:t> </a:t>
            </a:r>
            <a:r>
              <a:rPr lang="de-LU" sz="3200" b="1" dirty="0" err="1" smtClean="0">
                <a:solidFill>
                  <a:srgbClr val="000000"/>
                </a:solidFill>
              </a:rPr>
              <a:t>financier</a:t>
            </a:r>
            <a:r>
              <a:rPr lang="de-LU" sz="3200" b="1" dirty="0" smtClean="0">
                <a:solidFill>
                  <a:srgbClr val="000000"/>
                </a:solidFill>
              </a:rPr>
              <a:t> de </a:t>
            </a:r>
            <a:r>
              <a:rPr lang="de-LU" sz="3200" b="1" dirty="0" err="1" smtClean="0">
                <a:solidFill>
                  <a:srgbClr val="000000"/>
                </a:solidFill>
              </a:rPr>
              <a:t>l‘AGC</a:t>
            </a:r>
            <a:endParaRPr lang="de-LU" sz="3200" b="1" dirty="0" smtClean="0">
              <a:solidFill>
                <a:srgbClr val="000000"/>
              </a:solidFill>
            </a:endParaRPr>
          </a:p>
          <a:p>
            <a:r>
              <a:rPr lang="de-LU" sz="3200" b="1" dirty="0" err="1" smtClean="0">
                <a:solidFill>
                  <a:srgbClr val="000000"/>
                </a:solidFill>
              </a:rPr>
              <a:t>Exercice</a:t>
            </a:r>
            <a:r>
              <a:rPr lang="de-LU" sz="3200" b="1" dirty="0" smtClean="0">
                <a:solidFill>
                  <a:srgbClr val="000000"/>
                </a:solidFill>
              </a:rPr>
              <a:t> 2019</a:t>
            </a:r>
            <a:endParaRPr lang="de-LU" sz="1800" b="1" dirty="0">
              <a:solidFill>
                <a:srgbClr val="000000"/>
              </a:solidFill>
            </a:endParaRPr>
          </a:p>
        </p:txBody>
      </p:sp>
    </p:spTree>
    <p:extLst>
      <p:ext uri="{BB962C8B-B14F-4D97-AF65-F5344CB8AC3E}">
        <p14:creationId xmlns:p14="http://schemas.microsoft.com/office/powerpoint/2010/main" val="1393930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a:t>
            </a:r>
            <a:r>
              <a:rPr lang="fr-FR" dirty="0" smtClean="0"/>
              <a:t>2020</a:t>
            </a:r>
            <a:endParaRPr lang="fr-FR" dirty="0"/>
          </a:p>
        </p:txBody>
      </p:sp>
      <p:sp>
        <p:nvSpPr>
          <p:cNvPr id="28" name="Text Box 2"/>
          <p:cNvSpPr txBox="1">
            <a:spLocks noChangeArrowheads="1"/>
          </p:cNvSpPr>
          <p:nvPr/>
        </p:nvSpPr>
        <p:spPr bwMode="auto">
          <a:xfrm>
            <a:off x="1144991" y="500926"/>
            <a:ext cx="6400800" cy="707886"/>
          </a:xfrm>
          <a:prstGeom prst="rect">
            <a:avLst/>
          </a:prstGeom>
          <a:noFill/>
          <a:ln w="38100">
            <a:solidFill>
              <a:schemeClr val="tx1"/>
            </a:solidFill>
            <a:miter lim="800000"/>
            <a:headEnd/>
            <a:tailEnd/>
          </a:ln>
        </p:spPr>
        <p:txBody>
          <a:bodyPr>
            <a:spAutoFit/>
          </a:bodyPr>
          <a:lstStyle/>
          <a:p>
            <a:pPr algn="ctr"/>
            <a:r>
              <a:rPr lang="en-US" sz="4000" b="1" dirty="0" err="1">
                <a:latin typeface="Times New Roman" pitchFamily="18" charset="0"/>
              </a:rPr>
              <a:t>Actif</a:t>
            </a:r>
            <a:r>
              <a:rPr lang="en-US" sz="4000" b="1" dirty="0">
                <a:latin typeface="Times New Roman" pitchFamily="18" charset="0"/>
              </a:rPr>
              <a:t> au début de </a:t>
            </a:r>
            <a:r>
              <a:rPr lang="en-US" sz="4000" b="1" dirty="0" err="1" smtClean="0">
                <a:latin typeface="Times New Roman" pitchFamily="18" charset="0"/>
              </a:rPr>
              <a:t>l’exercice</a:t>
            </a:r>
            <a:endParaRPr lang="en-GB" sz="2000" b="1" dirty="0">
              <a:latin typeface="Times New Roman" pitchFamily="18" charset="0"/>
            </a:endParaRPr>
          </a:p>
        </p:txBody>
      </p:sp>
      <p:sp>
        <p:nvSpPr>
          <p:cNvPr id="31" name="Text Box 6"/>
          <p:cNvSpPr txBox="1">
            <a:spLocks noChangeArrowheads="1"/>
          </p:cNvSpPr>
          <p:nvPr/>
        </p:nvSpPr>
        <p:spPr bwMode="auto">
          <a:xfrm>
            <a:off x="1115616" y="2729000"/>
            <a:ext cx="6547680" cy="584775"/>
          </a:xfrm>
          <a:prstGeom prst="rect">
            <a:avLst/>
          </a:prstGeom>
          <a:noFill/>
          <a:ln w="9525">
            <a:noFill/>
            <a:miter lim="800000"/>
            <a:headEnd/>
            <a:tailEnd/>
          </a:ln>
        </p:spPr>
        <p:txBody>
          <a:bodyPr wrap="square">
            <a:spAutoFit/>
          </a:bodyPr>
          <a:lstStyle/>
          <a:p>
            <a:pPr algn="l"/>
            <a:r>
              <a:rPr lang="en-US" sz="3200" b="1" dirty="0" err="1" smtClean="0"/>
              <a:t>Raiffeisen</a:t>
            </a:r>
            <a:r>
              <a:rPr lang="en-US" sz="3200" b="1" dirty="0" smtClean="0"/>
              <a:t> c.c.	          189,15</a:t>
            </a:r>
            <a:endParaRPr lang="en-US" sz="3200" b="1" dirty="0"/>
          </a:p>
        </p:txBody>
      </p:sp>
      <p:sp>
        <p:nvSpPr>
          <p:cNvPr id="32" name="Text Box 12"/>
          <p:cNvSpPr txBox="1">
            <a:spLocks noChangeArrowheads="1"/>
          </p:cNvSpPr>
          <p:nvPr/>
        </p:nvSpPr>
        <p:spPr bwMode="auto">
          <a:xfrm>
            <a:off x="1121550" y="3313775"/>
            <a:ext cx="6572296" cy="584775"/>
          </a:xfrm>
          <a:prstGeom prst="rect">
            <a:avLst/>
          </a:prstGeom>
          <a:noFill/>
          <a:ln w="9525">
            <a:noFill/>
            <a:miter lim="800000"/>
            <a:headEnd/>
            <a:tailEnd/>
          </a:ln>
        </p:spPr>
        <p:txBody>
          <a:bodyPr wrap="square">
            <a:spAutoFit/>
          </a:bodyPr>
          <a:lstStyle/>
          <a:p>
            <a:pPr algn="l"/>
            <a:r>
              <a:rPr lang="en-US" sz="3200" b="1" dirty="0" smtClean="0"/>
              <a:t>CGFP placement	   248.707,71</a:t>
            </a:r>
            <a:endParaRPr lang="en-US" sz="3200" b="1" dirty="0"/>
          </a:p>
        </p:txBody>
      </p:sp>
      <p:sp>
        <p:nvSpPr>
          <p:cNvPr id="33" name="Text Box 5"/>
          <p:cNvSpPr txBox="1">
            <a:spLocks noChangeArrowheads="1"/>
          </p:cNvSpPr>
          <p:nvPr/>
        </p:nvSpPr>
        <p:spPr bwMode="auto">
          <a:xfrm>
            <a:off x="1105031" y="2172199"/>
            <a:ext cx="6480720" cy="584775"/>
          </a:xfrm>
          <a:prstGeom prst="rect">
            <a:avLst/>
          </a:prstGeom>
          <a:noFill/>
          <a:ln w="9525">
            <a:noFill/>
            <a:miter lim="800000"/>
            <a:headEnd/>
            <a:tailEnd/>
          </a:ln>
        </p:spPr>
        <p:txBody>
          <a:bodyPr wrap="square">
            <a:spAutoFit/>
          </a:bodyPr>
          <a:lstStyle/>
          <a:p>
            <a:pPr algn="l"/>
            <a:r>
              <a:rPr lang="fr-LU" sz="3200" b="1" dirty="0" smtClean="0"/>
              <a:t>BCEE </a:t>
            </a:r>
            <a:r>
              <a:rPr lang="fr-LU" sz="3200" b="1" dirty="0" err="1" smtClean="0"/>
              <a:t>c.c</a:t>
            </a:r>
            <a:r>
              <a:rPr lang="fr-LU" sz="3200" b="1" dirty="0" smtClean="0"/>
              <a:t>.		          226,07</a:t>
            </a:r>
            <a:endParaRPr lang="en-US" sz="3200" b="1" dirty="0"/>
          </a:p>
        </p:txBody>
      </p:sp>
      <p:sp>
        <p:nvSpPr>
          <p:cNvPr id="34" name="Text Box 4"/>
          <p:cNvSpPr txBox="1">
            <a:spLocks noChangeArrowheads="1"/>
          </p:cNvSpPr>
          <p:nvPr/>
        </p:nvSpPr>
        <p:spPr bwMode="auto">
          <a:xfrm>
            <a:off x="1135368" y="1620460"/>
            <a:ext cx="6537782" cy="584775"/>
          </a:xfrm>
          <a:prstGeom prst="rect">
            <a:avLst/>
          </a:prstGeom>
          <a:noFill/>
          <a:ln w="9525">
            <a:noFill/>
            <a:miter lim="800000"/>
            <a:headEnd/>
            <a:tailEnd/>
          </a:ln>
        </p:spPr>
        <p:txBody>
          <a:bodyPr wrap="square">
            <a:spAutoFit/>
          </a:bodyPr>
          <a:lstStyle/>
          <a:p>
            <a:pPr algn="l"/>
            <a:r>
              <a:rPr lang="en-US" sz="3200" b="1" dirty="0" smtClean="0"/>
              <a:t>CCP				     21.145,15  </a:t>
            </a:r>
            <a:endParaRPr lang="en-US" sz="3200" b="1" dirty="0"/>
          </a:p>
        </p:txBody>
      </p:sp>
      <p:sp>
        <p:nvSpPr>
          <p:cNvPr id="35" name="Line 9"/>
          <p:cNvSpPr>
            <a:spLocks noChangeShapeType="1"/>
          </p:cNvSpPr>
          <p:nvPr/>
        </p:nvSpPr>
        <p:spPr bwMode="auto">
          <a:xfrm flipV="1">
            <a:off x="5107324" y="4075846"/>
            <a:ext cx="2409092" cy="4560"/>
          </a:xfrm>
          <a:prstGeom prst="line">
            <a:avLst/>
          </a:prstGeom>
          <a:noFill/>
          <a:ln w="57150">
            <a:solidFill>
              <a:schemeClr val="tx1"/>
            </a:solidFill>
            <a:round/>
            <a:headEnd/>
            <a:tailEnd/>
          </a:ln>
        </p:spPr>
        <p:txBody>
          <a:bodyPr wrap="none" anchor="ctr"/>
          <a:lstStyle/>
          <a:p>
            <a:endParaRPr lang="en-US"/>
          </a:p>
        </p:txBody>
      </p:sp>
      <p:sp>
        <p:nvSpPr>
          <p:cNvPr id="36" name="Text Box 10"/>
          <p:cNvSpPr txBox="1">
            <a:spLocks noChangeArrowheads="1"/>
          </p:cNvSpPr>
          <p:nvPr/>
        </p:nvSpPr>
        <p:spPr bwMode="auto">
          <a:xfrm>
            <a:off x="5058757" y="4391793"/>
            <a:ext cx="2526994" cy="584775"/>
          </a:xfrm>
          <a:prstGeom prst="rect">
            <a:avLst/>
          </a:prstGeom>
          <a:noFill/>
          <a:ln w="38100">
            <a:solidFill>
              <a:schemeClr val="tx1"/>
            </a:solidFill>
            <a:miter lim="800000"/>
            <a:headEnd/>
            <a:tailEnd/>
          </a:ln>
        </p:spPr>
        <p:txBody>
          <a:bodyPr wrap="square">
            <a:spAutoFit/>
          </a:bodyPr>
          <a:lstStyle/>
          <a:p>
            <a:pPr algn="l">
              <a:defRPr/>
            </a:pPr>
            <a:r>
              <a:rPr lang="en-US" sz="3200" b="1" dirty="0" smtClean="0">
                <a:effectLst>
                  <a:outerShdw blurRad="38100" dist="38100" dir="2700000" algn="tl">
                    <a:srgbClr val="000000"/>
                  </a:outerShdw>
                </a:effectLst>
              </a:rPr>
              <a:t>270.268,08</a:t>
            </a:r>
            <a:endParaRPr lang="en-US" sz="3200" b="1" dirty="0">
              <a:effectLst>
                <a:outerShdw blurRad="38100" dist="38100" dir="2700000" algn="tl">
                  <a:srgbClr val="000000"/>
                </a:outerShdw>
              </a:effectLst>
            </a:endParaRPr>
          </a:p>
        </p:txBody>
      </p:sp>
    </p:spTree>
    <p:extLst>
      <p:ext uri="{BB962C8B-B14F-4D97-AF65-F5344CB8AC3E}">
        <p14:creationId xmlns:p14="http://schemas.microsoft.com/office/powerpoint/2010/main" val="2465372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a:t>
            </a:r>
            <a:r>
              <a:rPr lang="fr-FR" dirty="0" smtClean="0"/>
              <a:t>2020</a:t>
            </a:r>
            <a:endParaRPr lang="fr-FR" dirty="0"/>
          </a:p>
        </p:txBody>
      </p:sp>
      <p:sp>
        <p:nvSpPr>
          <p:cNvPr id="12" name="Rectangle 3"/>
          <p:cNvSpPr>
            <a:spLocks noChangeArrowheads="1"/>
          </p:cNvSpPr>
          <p:nvPr/>
        </p:nvSpPr>
        <p:spPr bwMode="auto">
          <a:xfrm>
            <a:off x="2436077" y="836712"/>
            <a:ext cx="3810000" cy="914400"/>
          </a:xfrm>
          <a:prstGeom prst="rect">
            <a:avLst/>
          </a:prstGeom>
          <a:solidFill>
            <a:schemeClr val="bg1"/>
          </a:solidFill>
          <a:ln w="9525">
            <a:solidFill>
              <a:schemeClr val="tx1"/>
            </a:solidFill>
            <a:miter lim="800000"/>
            <a:headEnd/>
            <a:tailEnd/>
          </a:ln>
        </p:spPr>
        <p:txBody>
          <a:bodyPr wrap="none" anchor="ctr"/>
          <a:lstStyle/>
          <a:p>
            <a:pPr algn="ctr"/>
            <a:r>
              <a:rPr lang="en-US" sz="3200" b="1" dirty="0"/>
              <a:t>I</a:t>
            </a:r>
            <a:r>
              <a:rPr lang="en-US" sz="3200" b="1" dirty="0" smtClean="0"/>
              <a:t>. </a:t>
            </a:r>
            <a:r>
              <a:rPr lang="en-US" sz="3200" b="1" dirty="0"/>
              <a:t>RECETTES</a:t>
            </a:r>
            <a:endParaRPr lang="en-US" sz="3200" dirty="0"/>
          </a:p>
        </p:txBody>
      </p:sp>
      <p:pic>
        <p:nvPicPr>
          <p:cNvPr id="3" name="Picture 2"/>
          <p:cNvPicPr>
            <a:picLocks noChangeAspect="1"/>
          </p:cNvPicPr>
          <p:nvPr/>
        </p:nvPicPr>
        <p:blipFill>
          <a:blip r:embed="rId2"/>
          <a:stretch>
            <a:fillRect/>
          </a:stretch>
        </p:blipFill>
        <p:spPr>
          <a:xfrm>
            <a:off x="929295" y="3068960"/>
            <a:ext cx="6823564" cy="1546264"/>
          </a:xfrm>
          <a:prstGeom prst="rect">
            <a:avLst/>
          </a:prstGeom>
        </p:spPr>
      </p:pic>
    </p:spTree>
    <p:extLst>
      <p:ext uri="{BB962C8B-B14F-4D97-AF65-F5344CB8AC3E}">
        <p14:creationId xmlns:p14="http://schemas.microsoft.com/office/powerpoint/2010/main" val="3628680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a:t>
            </a:r>
            <a:r>
              <a:rPr lang="fr-FR" dirty="0" smtClean="0"/>
              <a:t>2020</a:t>
            </a:r>
            <a:endParaRPr lang="fr-FR" dirty="0"/>
          </a:p>
        </p:txBody>
      </p:sp>
      <p:sp>
        <p:nvSpPr>
          <p:cNvPr id="16" name="Rectangle 2"/>
          <p:cNvSpPr>
            <a:spLocks noChangeArrowheads="1"/>
          </p:cNvSpPr>
          <p:nvPr/>
        </p:nvSpPr>
        <p:spPr bwMode="auto">
          <a:xfrm>
            <a:off x="2499928" y="776928"/>
            <a:ext cx="3810000" cy="914400"/>
          </a:xfrm>
          <a:prstGeom prst="rect">
            <a:avLst/>
          </a:prstGeom>
          <a:solidFill>
            <a:schemeClr val="bg1"/>
          </a:solidFill>
          <a:ln w="9525">
            <a:solidFill>
              <a:srgbClr val="336600"/>
            </a:solidFill>
            <a:miter lim="800000"/>
            <a:headEnd/>
            <a:tailEnd/>
          </a:ln>
        </p:spPr>
        <p:txBody>
          <a:bodyPr wrap="none" anchor="ctr"/>
          <a:lstStyle/>
          <a:p>
            <a:pPr algn="ctr"/>
            <a:r>
              <a:rPr lang="en-US" sz="3200" b="1" dirty="0">
                <a:solidFill>
                  <a:srgbClr val="FF0000"/>
                </a:solidFill>
              </a:rPr>
              <a:t>II</a:t>
            </a:r>
            <a:r>
              <a:rPr lang="en-US" sz="3200" b="1" dirty="0" smtClean="0">
                <a:solidFill>
                  <a:srgbClr val="FF0000"/>
                </a:solidFill>
              </a:rPr>
              <a:t>. </a:t>
            </a:r>
            <a:r>
              <a:rPr lang="en-US" sz="3200" b="1" dirty="0">
                <a:solidFill>
                  <a:srgbClr val="FF0000"/>
                </a:solidFill>
              </a:rPr>
              <a:t>DÉPENSES</a:t>
            </a:r>
            <a:endParaRPr lang="en-US" sz="3200" dirty="0">
              <a:solidFill>
                <a:srgbClr val="336600"/>
              </a:solidFill>
            </a:endParaRPr>
          </a:p>
        </p:txBody>
      </p:sp>
      <p:pic>
        <p:nvPicPr>
          <p:cNvPr id="3" name="Picture 2"/>
          <p:cNvPicPr>
            <a:picLocks noChangeAspect="1"/>
          </p:cNvPicPr>
          <p:nvPr/>
        </p:nvPicPr>
        <p:blipFill>
          <a:blip r:embed="rId2"/>
          <a:stretch>
            <a:fillRect/>
          </a:stretch>
        </p:blipFill>
        <p:spPr>
          <a:xfrm>
            <a:off x="1394921" y="2074185"/>
            <a:ext cx="6020013" cy="3883879"/>
          </a:xfrm>
          <a:prstGeom prst="rect">
            <a:avLst/>
          </a:prstGeom>
        </p:spPr>
      </p:pic>
    </p:spTree>
    <p:extLst>
      <p:ext uri="{BB962C8B-B14F-4D97-AF65-F5344CB8AC3E}">
        <p14:creationId xmlns:p14="http://schemas.microsoft.com/office/powerpoint/2010/main" val="3604451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11560" y="980728"/>
            <a:ext cx="6552728" cy="861774"/>
          </a:xfrm>
          <a:prstGeom prst="rect">
            <a:avLst/>
          </a:prstGeom>
          <a:noFill/>
          <a:ln w="9525">
            <a:noFill/>
            <a:miter lim="800000"/>
            <a:headEnd/>
            <a:tailEnd/>
          </a:ln>
        </p:spPr>
        <p:txBody>
          <a:bodyPr wrap="square">
            <a:spAutoFit/>
          </a:bodyPr>
          <a:lstStyle/>
          <a:p>
            <a:r>
              <a:rPr lang="de-LU" sz="3200" b="1" dirty="0" err="1">
                <a:solidFill>
                  <a:srgbClr val="000000"/>
                </a:solidFill>
              </a:rPr>
              <a:t>Assemblée</a:t>
            </a:r>
            <a:r>
              <a:rPr lang="de-LU" sz="3200" b="1" dirty="0">
                <a:solidFill>
                  <a:srgbClr val="000000"/>
                </a:solidFill>
              </a:rPr>
              <a:t> </a:t>
            </a:r>
            <a:r>
              <a:rPr lang="de-LU" sz="3200" b="1" dirty="0" err="1">
                <a:solidFill>
                  <a:srgbClr val="000000"/>
                </a:solidFill>
              </a:rPr>
              <a:t>Générale</a:t>
            </a:r>
            <a:r>
              <a:rPr lang="de-LU" sz="3200" b="1" dirty="0">
                <a:solidFill>
                  <a:srgbClr val="000000"/>
                </a:solidFill>
              </a:rPr>
              <a:t> </a:t>
            </a:r>
            <a:r>
              <a:rPr lang="de-LU" sz="3200" b="1" dirty="0" err="1" smtClean="0">
                <a:solidFill>
                  <a:srgbClr val="000000"/>
                </a:solidFill>
              </a:rPr>
              <a:t>Ordinaire</a:t>
            </a:r>
            <a:endParaRPr lang="de-LU" sz="3200" b="1" dirty="0">
              <a:solidFill>
                <a:srgbClr val="000000"/>
              </a:solidFill>
            </a:endParaRPr>
          </a:p>
          <a:p>
            <a:r>
              <a:rPr lang="de-LU" sz="1800" b="1" dirty="0">
                <a:solidFill>
                  <a:srgbClr val="000000"/>
                </a:solidFill>
              </a:rPr>
              <a:t>le </a:t>
            </a:r>
            <a:r>
              <a:rPr lang="de-LU" sz="1800" b="1" dirty="0" smtClean="0">
                <a:solidFill>
                  <a:srgbClr val="000000"/>
                </a:solidFill>
              </a:rPr>
              <a:t>11 </a:t>
            </a:r>
            <a:r>
              <a:rPr lang="de-LU" sz="1800" b="1" dirty="0" err="1" smtClean="0">
                <a:solidFill>
                  <a:srgbClr val="000000"/>
                </a:solidFill>
              </a:rPr>
              <a:t>mars</a:t>
            </a:r>
            <a:r>
              <a:rPr lang="de-LU" sz="1800" b="1" dirty="0" smtClean="0">
                <a:solidFill>
                  <a:srgbClr val="000000"/>
                </a:solidFill>
              </a:rPr>
              <a:t> 2020</a:t>
            </a:r>
            <a:endParaRPr lang="de-LU" sz="1800" b="1" dirty="0">
              <a:solidFill>
                <a:srgbClr val="000000"/>
              </a:solidFill>
            </a:endParaRPr>
          </a:p>
        </p:txBody>
      </p:sp>
    </p:spTree>
    <p:extLst>
      <p:ext uri="{BB962C8B-B14F-4D97-AF65-F5344CB8AC3E}">
        <p14:creationId xmlns:p14="http://schemas.microsoft.com/office/powerpoint/2010/main" val="2535751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a:t>
            </a:r>
            <a:r>
              <a:rPr lang="fr-FR" dirty="0" smtClean="0"/>
              <a:t>2020</a:t>
            </a:r>
            <a:endParaRPr lang="fr-FR" dirty="0"/>
          </a:p>
        </p:txBody>
      </p:sp>
      <p:sp>
        <p:nvSpPr>
          <p:cNvPr id="28" name="Text Box 2"/>
          <p:cNvSpPr txBox="1">
            <a:spLocks noChangeArrowheads="1"/>
          </p:cNvSpPr>
          <p:nvPr/>
        </p:nvSpPr>
        <p:spPr bwMode="auto">
          <a:xfrm>
            <a:off x="1144991" y="500926"/>
            <a:ext cx="6400800" cy="707886"/>
          </a:xfrm>
          <a:prstGeom prst="rect">
            <a:avLst/>
          </a:prstGeom>
          <a:noFill/>
          <a:ln w="38100">
            <a:solidFill>
              <a:schemeClr val="tx1"/>
            </a:solidFill>
            <a:miter lim="800000"/>
            <a:headEnd/>
            <a:tailEnd/>
          </a:ln>
        </p:spPr>
        <p:txBody>
          <a:bodyPr>
            <a:spAutoFit/>
          </a:bodyPr>
          <a:lstStyle/>
          <a:p>
            <a:pPr algn="ctr"/>
            <a:r>
              <a:rPr lang="en-US" sz="4000" b="1" dirty="0" err="1">
                <a:latin typeface="Times New Roman" pitchFamily="18" charset="0"/>
              </a:rPr>
              <a:t>Actif</a:t>
            </a:r>
            <a:r>
              <a:rPr lang="en-US" sz="4000" b="1" dirty="0">
                <a:latin typeface="Times New Roman" pitchFamily="18" charset="0"/>
              </a:rPr>
              <a:t> </a:t>
            </a:r>
            <a:r>
              <a:rPr lang="en-US" sz="4000" b="1" dirty="0" smtClean="0">
                <a:latin typeface="Times New Roman" pitchFamily="18" charset="0"/>
              </a:rPr>
              <a:t>à la fin </a:t>
            </a:r>
            <a:r>
              <a:rPr lang="en-US" sz="4000" b="1" dirty="0">
                <a:latin typeface="Times New Roman" pitchFamily="18" charset="0"/>
              </a:rPr>
              <a:t>de </a:t>
            </a:r>
            <a:r>
              <a:rPr lang="en-US" sz="4000" b="1" dirty="0" err="1" smtClean="0">
                <a:latin typeface="Times New Roman" pitchFamily="18" charset="0"/>
              </a:rPr>
              <a:t>l’exercice</a:t>
            </a:r>
            <a:endParaRPr lang="en-GB" sz="2000" b="1" dirty="0">
              <a:latin typeface="Times New Roman" pitchFamily="18" charset="0"/>
            </a:endParaRPr>
          </a:p>
        </p:txBody>
      </p:sp>
      <p:sp>
        <p:nvSpPr>
          <p:cNvPr id="31" name="Text Box 6"/>
          <p:cNvSpPr txBox="1">
            <a:spLocks noChangeArrowheads="1"/>
          </p:cNvSpPr>
          <p:nvPr/>
        </p:nvSpPr>
        <p:spPr bwMode="auto">
          <a:xfrm>
            <a:off x="1115616" y="2729000"/>
            <a:ext cx="6578230" cy="584775"/>
          </a:xfrm>
          <a:prstGeom prst="rect">
            <a:avLst/>
          </a:prstGeom>
          <a:noFill/>
          <a:ln w="9525">
            <a:noFill/>
            <a:miter lim="800000"/>
            <a:headEnd/>
            <a:tailEnd/>
          </a:ln>
        </p:spPr>
        <p:txBody>
          <a:bodyPr wrap="square">
            <a:spAutoFit/>
          </a:bodyPr>
          <a:lstStyle/>
          <a:p>
            <a:pPr algn="l"/>
            <a:r>
              <a:rPr lang="en-US" sz="3200" b="1" dirty="0" err="1" smtClean="0"/>
              <a:t>Raiffeisen</a:t>
            </a:r>
            <a:r>
              <a:rPr lang="en-US" sz="3200" b="1" dirty="0" smtClean="0"/>
              <a:t> c.c.	           173,15</a:t>
            </a:r>
            <a:endParaRPr lang="en-US" sz="3200" b="1" dirty="0"/>
          </a:p>
        </p:txBody>
      </p:sp>
      <p:sp>
        <p:nvSpPr>
          <p:cNvPr id="32" name="Text Box 12"/>
          <p:cNvSpPr txBox="1">
            <a:spLocks noChangeArrowheads="1"/>
          </p:cNvSpPr>
          <p:nvPr/>
        </p:nvSpPr>
        <p:spPr bwMode="auto">
          <a:xfrm>
            <a:off x="1121550" y="3313775"/>
            <a:ext cx="6572296" cy="584775"/>
          </a:xfrm>
          <a:prstGeom prst="rect">
            <a:avLst/>
          </a:prstGeom>
          <a:noFill/>
          <a:ln w="9525">
            <a:noFill/>
            <a:miter lim="800000"/>
            <a:headEnd/>
            <a:tailEnd/>
          </a:ln>
        </p:spPr>
        <p:txBody>
          <a:bodyPr wrap="square">
            <a:spAutoFit/>
          </a:bodyPr>
          <a:lstStyle/>
          <a:p>
            <a:pPr algn="l"/>
            <a:r>
              <a:rPr lang="en-US" sz="3200" b="1" dirty="0" smtClean="0"/>
              <a:t>CGFP placement	   250.220,80</a:t>
            </a:r>
            <a:endParaRPr lang="en-US" sz="3200" b="1" dirty="0"/>
          </a:p>
        </p:txBody>
      </p:sp>
      <p:sp>
        <p:nvSpPr>
          <p:cNvPr id="33" name="Text Box 5"/>
          <p:cNvSpPr txBox="1">
            <a:spLocks noChangeArrowheads="1"/>
          </p:cNvSpPr>
          <p:nvPr/>
        </p:nvSpPr>
        <p:spPr bwMode="auto">
          <a:xfrm>
            <a:off x="1105030" y="2172199"/>
            <a:ext cx="6635322" cy="584775"/>
          </a:xfrm>
          <a:prstGeom prst="rect">
            <a:avLst/>
          </a:prstGeom>
          <a:noFill/>
          <a:ln w="9525">
            <a:noFill/>
            <a:miter lim="800000"/>
            <a:headEnd/>
            <a:tailEnd/>
          </a:ln>
        </p:spPr>
        <p:txBody>
          <a:bodyPr wrap="square">
            <a:spAutoFit/>
          </a:bodyPr>
          <a:lstStyle/>
          <a:p>
            <a:pPr algn="l"/>
            <a:r>
              <a:rPr lang="fr-LU" sz="3200" b="1" dirty="0" smtClean="0"/>
              <a:t>BCEE </a:t>
            </a:r>
            <a:r>
              <a:rPr lang="fr-LU" sz="3200" b="1" dirty="0" err="1" smtClean="0"/>
              <a:t>c.c</a:t>
            </a:r>
            <a:r>
              <a:rPr lang="fr-LU" sz="3200" b="1" dirty="0" smtClean="0"/>
              <a:t>.		           196,07</a:t>
            </a:r>
            <a:endParaRPr lang="en-US" sz="3200" b="1" dirty="0"/>
          </a:p>
        </p:txBody>
      </p:sp>
      <p:sp>
        <p:nvSpPr>
          <p:cNvPr id="34" name="Text Box 4"/>
          <p:cNvSpPr txBox="1">
            <a:spLocks noChangeArrowheads="1"/>
          </p:cNvSpPr>
          <p:nvPr/>
        </p:nvSpPr>
        <p:spPr bwMode="auto">
          <a:xfrm>
            <a:off x="1135368" y="1620460"/>
            <a:ext cx="6537782" cy="584775"/>
          </a:xfrm>
          <a:prstGeom prst="rect">
            <a:avLst/>
          </a:prstGeom>
          <a:noFill/>
          <a:ln w="9525">
            <a:noFill/>
            <a:miter lim="800000"/>
            <a:headEnd/>
            <a:tailEnd/>
          </a:ln>
        </p:spPr>
        <p:txBody>
          <a:bodyPr wrap="square">
            <a:spAutoFit/>
          </a:bodyPr>
          <a:lstStyle/>
          <a:p>
            <a:pPr algn="l"/>
            <a:r>
              <a:rPr lang="en-US" sz="3200" b="1" dirty="0" smtClean="0"/>
              <a:t>CCP				     32.667,01  </a:t>
            </a:r>
            <a:endParaRPr lang="en-US" sz="3200" b="1" dirty="0"/>
          </a:p>
        </p:txBody>
      </p:sp>
      <p:sp>
        <p:nvSpPr>
          <p:cNvPr id="35" name="Line 9"/>
          <p:cNvSpPr>
            <a:spLocks noChangeShapeType="1"/>
          </p:cNvSpPr>
          <p:nvPr/>
        </p:nvSpPr>
        <p:spPr bwMode="auto">
          <a:xfrm flipV="1">
            <a:off x="5107323" y="4080406"/>
            <a:ext cx="2478427" cy="0"/>
          </a:xfrm>
          <a:prstGeom prst="line">
            <a:avLst/>
          </a:prstGeom>
          <a:noFill/>
          <a:ln w="57150">
            <a:solidFill>
              <a:schemeClr val="tx1"/>
            </a:solidFill>
            <a:round/>
            <a:headEnd/>
            <a:tailEnd/>
          </a:ln>
        </p:spPr>
        <p:txBody>
          <a:bodyPr wrap="none" anchor="ctr"/>
          <a:lstStyle/>
          <a:p>
            <a:endParaRPr lang="en-US"/>
          </a:p>
        </p:txBody>
      </p:sp>
      <p:sp>
        <p:nvSpPr>
          <p:cNvPr id="36" name="Text Box 10"/>
          <p:cNvSpPr txBox="1">
            <a:spLocks noChangeArrowheads="1"/>
          </p:cNvSpPr>
          <p:nvPr/>
        </p:nvSpPr>
        <p:spPr bwMode="auto">
          <a:xfrm>
            <a:off x="5058757" y="4391793"/>
            <a:ext cx="2526994" cy="584775"/>
          </a:xfrm>
          <a:prstGeom prst="rect">
            <a:avLst/>
          </a:prstGeom>
          <a:noFill/>
          <a:ln w="38100">
            <a:solidFill>
              <a:schemeClr val="tx1"/>
            </a:solidFill>
            <a:miter lim="800000"/>
            <a:headEnd/>
            <a:tailEnd/>
          </a:ln>
        </p:spPr>
        <p:txBody>
          <a:bodyPr wrap="square">
            <a:spAutoFit/>
          </a:bodyPr>
          <a:lstStyle/>
          <a:p>
            <a:pPr algn="l">
              <a:defRPr/>
            </a:pPr>
            <a:r>
              <a:rPr lang="en-US" sz="3200" b="1" dirty="0" smtClean="0">
                <a:effectLst>
                  <a:outerShdw blurRad="38100" dist="38100" dir="2700000" algn="tl">
                    <a:srgbClr val="000000"/>
                  </a:outerShdw>
                </a:effectLst>
              </a:rPr>
              <a:t>283.257,03</a:t>
            </a:r>
            <a:endParaRPr lang="en-US" sz="3200" b="1" dirty="0">
              <a:effectLst>
                <a:outerShdw blurRad="38100" dist="38100" dir="2700000" algn="tl">
                  <a:srgbClr val="000000"/>
                </a:outerShdw>
              </a:effectLst>
            </a:endParaRPr>
          </a:p>
        </p:txBody>
      </p:sp>
    </p:spTree>
    <p:extLst>
      <p:ext uri="{BB962C8B-B14F-4D97-AF65-F5344CB8AC3E}">
        <p14:creationId xmlns:p14="http://schemas.microsoft.com/office/powerpoint/2010/main" val="36588872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10" name="Espace réservé du pied de page 9"/>
          <p:cNvSpPr>
            <a:spLocks noGrp="1"/>
          </p:cNvSpPr>
          <p:nvPr>
            <p:ph type="ftr" sz="quarter" idx="12"/>
          </p:nvPr>
        </p:nvSpPr>
        <p:spPr>
          <a:xfrm>
            <a:off x="683568" y="6312835"/>
            <a:ext cx="5400000" cy="360040"/>
          </a:xfrm>
        </p:spPr>
        <p:txBody>
          <a:bodyPr/>
          <a:lstStyle/>
          <a:p>
            <a:r>
              <a:rPr lang="fr-FR" dirty="0"/>
              <a:t>ASSOCIATION GENERALE DES CADRES – AGO </a:t>
            </a:r>
            <a:r>
              <a:rPr lang="fr-FR" dirty="0" smtClean="0"/>
              <a:t>2020</a:t>
            </a:r>
            <a:endParaRPr lang="fr-FR" dirty="0"/>
          </a:p>
        </p:txBody>
      </p:sp>
      <p:sp>
        <p:nvSpPr>
          <p:cNvPr id="12" name="Rectangle 3"/>
          <p:cNvSpPr>
            <a:spLocks noChangeArrowheads="1"/>
          </p:cNvSpPr>
          <p:nvPr/>
        </p:nvSpPr>
        <p:spPr bwMode="auto">
          <a:xfrm>
            <a:off x="2436077" y="836712"/>
            <a:ext cx="3810000" cy="914400"/>
          </a:xfrm>
          <a:prstGeom prst="rect">
            <a:avLst/>
          </a:prstGeom>
          <a:solidFill>
            <a:schemeClr val="bg1"/>
          </a:solidFill>
          <a:ln w="9525">
            <a:solidFill>
              <a:schemeClr val="tx1"/>
            </a:solidFill>
            <a:miter lim="800000"/>
            <a:headEnd/>
            <a:tailEnd/>
          </a:ln>
        </p:spPr>
        <p:txBody>
          <a:bodyPr wrap="none" anchor="ctr"/>
          <a:lstStyle/>
          <a:p>
            <a:pPr algn="ctr"/>
            <a:r>
              <a:rPr lang="en-US" sz="3200" b="1" dirty="0" smtClean="0"/>
              <a:t>DECOMPTE</a:t>
            </a:r>
          </a:p>
        </p:txBody>
      </p:sp>
      <p:pic>
        <p:nvPicPr>
          <p:cNvPr id="2" name="Picture 1"/>
          <p:cNvPicPr>
            <a:picLocks noChangeAspect="1"/>
          </p:cNvPicPr>
          <p:nvPr/>
        </p:nvPicPr>
        <p:blipFill>
          <a:blip r:embed="rId2"/>
          <a:stretch>
            <a:fillRect/>
          </a:stretch>
        </p:blipFill>
        <p:spPr>
          <a:xfrm>
            <a:off x="987171" y="2376923"/>
            <a:ext cx="7195289" cy="1436515"/>
          </a:xfrm>
          <a:prstGeom prst="rect">
            <a:avLst/>
          </a:prstGeom>
        </p:spPr>
      </p:pic>
      <p:pic>
        <p:nvPicPr>
          <p:cNvPr id="3" name="Picture 2"/>
          <p:cNvPicPr>
            <a:picLocks noChangeAspect="1"/>
          </p:cNvPicPr>
          <p:nvPr/>
        </p:nvPicPr>
        <p:blipFill>
          <a:blip r:embed="rId3"/>
          <a:stretch>
            <a:fillRect/>
          </a:stretch>
        </p:blipFill>
        <p:spPr>
          <a:xfrm>
            <a:off x="987170" y="4439249"/>
            <a:ext cx="7195551" cy="931613"/>
          </a:xfrm>
          <a:prstGeom prst="rect">
            <a:avLst/>
          </a:prstGeom>
        </p:spPr>
      </p:pic>
    </p:spTree>
    <p:extLst>
      <p:ext uri="{BB962C8B-B14F-4D97-AF65-F5344CB8AC3E}">
        <p14:creationId xmlns:p14="http://schemas.microsoft.com/office/powerpoint/2010/main" val="39539117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a:t>
            </a:r>
            <a:r>
              <a:rPr lang="fr-FR" dirty="0" smtClean="0"/>
              <a:t>2020</a:t>
            </a:r>
            <a:endParaRPr lang="fr-FR" dirty="0"/>
          </a:p>
          <a:p>
            <a:endParaRPr lang="fr-FR" dirty="0"/>
          </a:p>
        </p:txBody>
      </p:sp>
      <p:sp>
        <p:nvSpPr>
          <p:cNvPr id="8" name="Text Box 1121"/>
          <p:cNvSpPr txBox="1">
            <a:spLocks noChangeArrowheads="1"/>
          </p:cNvSpPr>
          <p:nvPr/>
        </p:nvSpPr>
        <p:spPr bwMode="auto">
          <a:xfrm>
            <a:off x="990600" y="1905000"/>
            <a:ext cx="1295400" cy="641350"/>
          </a:xfrm>
          <a:prstGeom prst="rect">
            <a:avLst/>
          </a:prstGeom>
          <a:noFill/>
          <a:ln w="9525">
            <a:noFill/>
            <a:miter lim="800000"/>
            <a:headEnd/>
            <a:tailEnd/>
          </a:ln>
          <a:effectLst>
            <a:outerShdw dist="563972" dir="14049741" sx="125000" sy="125000" algn="tl" rotWithShape="0">
              <a:srgbClr val="C7DFD3"/>
            </a:outerShdw>
          </a:effectLst>
        </p:spPr>
        <p:txBody>
          <a:bodyPr>
            <a:spAutoFit/>
          </a:bodyPr>
          <a:lstStyle/>
          <a:p>
            <a:pPr>
              <a:spcBef>
                <a:spcPct val="50000"/>
              </a:spcBef>
              <a:defRPr/>
            </a:pPr>
            <a:endParaRPr lang="de-DE"/>
          </a:p>
        </p:txBody>
      </p:sp>
      <p:graphicFrame>
        <p:nvGraphicFramePr>
          <p:cNvPr id="7" name="Chart 6"/>
          <p:cNvGraphicFramePr>
            <a:graphicFrameLocks/>
          </p:cNvGraphicFramePr>
          <p:nvPr>
            <p:extLst>
              <p:ext uri="{D42A27DB-BD31-4B8C-83A1-F6EECF244321}">
                <p14:modId xmlns:p14="http://schemas.microsoft.com/office/powerpoint/2010/main" val="4198787384"/>
              </p:ext>
            </p:extLst>
          </p:nvPr>
        </p:nvGraphicFramePr>
        <p:xfrm>
          <a:off x="684000" y="908720"/>
          <a:ext cx="7776432"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082004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a:t>
            </a:r>
            <a:r>
              <a:rPr lang="fr-FR" dirty="0" smtClean="0"/>
              <a:t>2020</a:t>
            </a:r>
            <a:endParaRPr lang="fr-FR" dirty="0"/>
          </a:p>
          <a:p>
            <a:endParaRPr lang="fr-FR" dirty="0"/>
          </a:p>
        </p:txBody>
      </p:sp>
      <p:sp>
        <p:nvSpPr>
          <p:cNvPr id="8" name="Text Box 1121"/>
          <p:cNvSpPr txBox="1">
            <a:spLocks noChangeArrowheads="1"/>
          </p:cNvSpPr>
          <p:nvPr/>
        </p:nvSpPr>
        <p:spPr bwMode="auto">
          <a:xfrm>
            <a:off x="990600" y="1905000"/>
            <a:ext cx="1295400" cy="641350"/>
          </a:xfrm>
          <a:prstGeom prst="rect">
            <a:avLst/>
          </a:prstGeom>
          <a:noFill/>
          <a:ln w="9525">
            <a:noFill/>
            <a:miter lim="800000"/>
            <a:headEnd/>
            <a:tailEnd/>
          </a:ln>
          <a:effectLst>
            <a:outerShdw dist="563972" dir="14049741" sx="125000" sy="125000" algn="tl" rotWithShape="0">
              <a:srgbClr val="C7DFD3"/>
            </a:outerShdw>
          </a:effectLst>
        </p:spPr>
        <p:txBody>
          <a:bodyPr>
            <a:spAutoFit/>
          </a:bodyPr>
          <a:lstStyle/>
          <a:p>
            <a:pPr>
              <a:spcBef>
                <a:spcPct val="50000"/>
              </a:spcBef>
              <a:defRPr/>
            </a:pPr>
            <a:endParaRPr lang="de-DE"/>
          </a:p>
        </p:txBody>
      </p:sp>
      <p:graphicFrame>
        <p:nvGraphicFramePr>
          <p:cNvPr id="11" name="Chart 10"/>
          <p:cNvGraphicFramePr>
            <a:graphicFrameLocks/>
          </p:cNvGraphicFramePr>
          <p:nvPr>
            <p:extLst>
              <p:ext uri="{D42A27DB-BD31-4B8C-83A1-F6EECF244321}">
                <p14:modId xmlns:p14="http://schemas.microsoft.com/office/powerpoint/2010/main" val="3366106156"/>
              </p:ext>
            </p:extLst>
          </p:nvPr>
        </p:nvGraphicFramePr>
        <p:xfrm>
          <a:off x="986296" y="908720"/>
          <a:ext cx="7186103"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997494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solidFill>
                  <a:srgbClr val="FF0000"/>
                </a:solidFill>
              </a:rPr>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41385068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solidFill>
                  <a:srgbClr val="FF0000"/>
                </a:solidFill>
              </a:rPr>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10566490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solidFill>
                  <a:srgbClr val="FF0000"/>
                </a:solidFill>
              </a:rPr>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27332669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solidFill>
                  <a:srgbClr val="FF0000"/>
                </a:solidFill>
              </a:rPr>
              <a:t>Admission de deux nouveaux membres au comité</a:t>
            </a:r>
            <a:endParaRPr lang="fr-LU" sz="1400" b="1" dirty="0" smtClean="0">
              <a:solidFill>
                <a:srgbClr val="FF0000"/>
              </a:solidFill>
            </a:endParaRP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8044022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1077218"/>
          </a:xfrm>
          <a:prstGeom prst="rect">
            <a:avLst/>
          </a:prstGeom>
          <a:noFill/>
          <a:ln w="9525">
            <a:noFill/>
            <a:miter lim="800000"/>
            <a:headEnd/>
            <a:tailEnd/>
          </a:ln>
        </p:spPr>
        <p:txBody>
          <a:bodyPr wrap="square">
            <a:spAutoFit/>
          </a:bodyPr>
          <a:lstStyle/>
          <a:p>
            <a:r>
              <a:rPr lang="de-LU" sz="3200" b="1" dirty="0" err="1" smtClean="0">
                <a:solidFill>
                  <a:srgbClr val="000000"/>
                </a:solidFill>
              </a:rPr>
              <a:t>Nouveaux</a:t>
            </a:r>
            <a:r>
              <a:rPr lang="de-LU" sz="3200" b="1" dirty="0" smtClean="0">
                <a:solidFill>
                  <a:srgbClr val="000000"/>
                </a:solidFill>
              </a:rPr>
              <a:t> </a:t>
            </a:r>
            <a:r>
              <a:rPr lang="de-LU" sz="3200" b="1" dirty="0" err="1" smtClean="0">
                <a:solidFill>
                  <a:srgbClr val="000000"/>
                </a:solidFill>
              </a:rPr>
              <a:t>membres</a:t>
            </a:r>
            <a:r>
              <a:rPr lang="de-LU" sz="3200" b="1" dirty="0" smtClean="0">
                <a:solidFill>
                  <a:srgbClr val="000000"/>
                </a:solidFill>
              </a:rPr>
              <a:t> au </a:t>
            </a:r>
            <a:r>
              <a:rPr lang="de-LU" sz="3200" b="1" dirty="0" err="1" smtClean="0">
                <a:solidFill>
                  <a:srgbClr val="000000"/>
                </a:solidFill>
              </a:rPr>
              <a:t>comité</a:t>
            </a:r>
            <a:endParaRPr lang="de-LU" sz="1800" b="1" dirty="0">
              <a:solidFill>
                <a:srgbClr val="000000"/>
              </a:solidFill>
            </a:endParaRPr>
          </a:p>
        </p:txBody>
      </p:sp>
      <p:sp>
        <p:nvSpPr>
          <p:cNvPr id="12" name="Text Box 3"/>
          <p:cNvSpPr txBox="1">
            <a:spLocks noChangeArrowheads="1"/>
          </p:cNvSpPr>
          <p:nvPr/>
        </p:nvSpPr>
        <p:spPr bwMode="auto">
          <a:xfrm>
            <a:off x="1115616" y="1700808"/>
            <a:ext cx="7558088" cy="95410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smtClean="0">
                <a:solidFill>
                  <a:schemeClr val="tx1"/>
                </a:solidFill>
              </a:rPr>
              <a:t>M. Christian Faber</a:t>
            </a:r>
          </a:p>
          <a:p>
            <a:pPr marL="457200" indent="-457200" algn="l">
              <a:buFontTx/>
              <a:buAutoNum type="arabicPeriod"/>
            </a:pPr>
            <a:endParaRPr lang="fr-LU" sz="1400" b="1" dirty="0" smtClean="0">
              <a:solidFill>
                <a:schemeClr val="tx1"/>
              </a:solidFill>
            </a:endParaRPr>
          </a:p>
          <a:p>
            <a:pPr marL="457200" indent="-457200" algn="l">
              <a:buFontTx/>
              <a:buAutoNum type="arabicPeriod"/>
            </a:pPr>
            <a:r>
              <a:rPr lang="fr-LU" sz="1400" b="1" dirty="0" smtClean="0"/>
              <a:t>M. Marc Feyereisen</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12922938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solidFill>
                  <a:srgbClr val="FF0000"/>
                </a:solidFill>
              </a:rPr>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500052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solidFill>
                  <a:srgbClr val="FF0000"/>
                </a:solidFill>
              </a:rPr>
              <a:t>Allocution </a:t>
            </a:r>
            <a:r>
              <a:rPr lang="fr-LU" sz="1400" b="1" dirty="0" smtClean="0">
                <a:solidFill>
                  <a:srgbClr val="FF0000"/>
                </a:solidFill>
              </a:rPr>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5784491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solidFill>
                  <a:srgbClr val="FF0000"/>
                </a:solidFill>
              </a:rPr>
              <a:t>Présentation du projet de budget pour 2020 et vote par l’assemblée générale</a:t>
            </a:r>
            <a:endParaRPr lang="fr-LU" sz="1400" b="1" dirty="0" smtClean="0">
              <a:solidFill>
                <a:srgbClr val="FF0000"/>
              </a:solidFill>
            </a:endParaRP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30527313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10" name="Espace réservé du pied de page 9"/>
          <p:cNvSpPr>
            <a:spLocks noGrp="1"/>
          </p:cNvSpPr>
          <p:nvPr>
            <p:ph type="ftr" sz="quarter" idx="12"/>
          </p:nvPr>
        </p:nvSpPr>
        <p:spPr>
          <a:xfrm>
            <a:off x="683568" y="6312835"/>
            <a:ext cx="5400000" cy="360040"/>
          </a:xfrm>
        </p:spPr>
        <p:txBody>
          <a:bodyPr/>
          <a:lstStyle/>
          <a:p>
            <a:r>
              <a:rPr lang="fr-FR" dirty="0"/>
              <a:t>ASSOCIATION GENERALE DES CADRES – AGO </a:t>
            </a:r>
            <a:r>
              <a:rPr lang="fr-FR" dirty="0" smtClean="0"/>
              <a:t>2020</a:t>
            </a:r>
            <a:endParaRPr lang="fr-FR" dirty="0"/>
          </a:p>
        </p:txBody>
      </p:sp>
      <p:sp>
        <p:nvSpPr>
          <p:cNvPr id="12" name="Rectangle 3"/>
          <p:cNvSpPr>
            <a:spLocks noChangeArrowheads="1"/>
          </p:cNvSpPr>
          <p:nvPr/>
        </p:nvSpPr>
        <p:spPr bwMode="auto">
          <a:xfrm>
            <a:off x="2436733" y="836712"/>
            <a:ext cx="4296164" cy="914400"/>
          </a:xfrm>
          <a:prstGeom prst="rect">
            <a:avLst/>
          </a:prstGeom>
          <a:solidFill>
            <a:schemeClr val="bg1"/>
          </a:solidFill>
          <a:ln w="9525">
            <a:solidFill>
              <a:schemeClr val="tx1"/>
            </a:solidFill>
            <a:miter lim="800000"/>
            <a:headEnd/>
            <a:tailEnd/>
          </a:ln>
        </p:spPr>
        <p:txBody>
          <a:bodyPr wrap="none" anchor="ctr"/>
          <a:lstStyle/>
          <a:p>
            <a:pPr algn="ctr"/>
            <a:r>
              <a:rPr lang="en-US" sz="3200" b="1" dirty="0" err="1" smtClean="0"/>
              <a:t>Projet</a:t>
            </a:r>
            <a:r>
              <a:rPr lang="en-US" sz="3200" b="1" dirty="0" smtClean="0"/>
              <a:t> Budget 2020</a:t>
            </a:r>
          </a:p>
        </p:txBody>
      </p:sp>
      <p:pic>
        <p:nvPicPr>
          <p:cNvPr id="4" name="Picture 3"/>
          <p:cNvPicPr>
            <a:picLocks noChangeAspect="1"/>
          </p:cNvPicPr>
          <p:nvPr/>
        </p:nvPicPr>
        <p:blipFill>
          <a:blip r:embed="rId2"/>
          <a:stretch>
            <a:fillRect/>
          </a:stretch>
        </p:blipFill>
        <p:spPr>
          <a:xfrm>
            <a:off x="1776503" y="2178536"/>
            <a:ext cx="5616624" cy="3706874"/>
          </a:xfrm>
          <a:prstGeom prst="rect">
            <a:avLst/>
          </a:prstGeom>
        </p:spPr>
      </p:pic>
    </p:spTree>
    <p:extLst>
      <p:ext uri="{BB962C8B-B14F-4D97-AF65-F5344CB8AC3E}">
        <p14:creationId xmlns:p14="http://schemas.microsoft.com/office/powerpoint/2010/main" val="33586255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solidFill>
                  <a:srgbClr val="FF0000"/>
                </a:solidFill>
              </a:rPr>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36019147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a:t>
            </a:r>
            <a:r>
              <a:rPr lang="fr-FR" dirty="0" smtClean="0"/>
              <a:t>2020</a:t>
            </a:r>
            <a:endParaRPr lang="fr-FR" dirty="0"/>
          </a:p>
        </p:txBody>
      </p:sp>
      <p:sp>
        <p:nvSpPr>
          <p:cNvPr id="11" name="Text Box 2"/>
          <p:cNvSpPr txBox="1">
            <a:spLocks noChangeArrowheads="1"/>
          </p:cNvSpPr>
          <p:nvPr/>
        </p:nvSpPr>
        <p:spPr bwMode="auto">
          <a:xfrm>
            <a:off x="1187624" y="1700808"/>
            <a:ext cx="6326832" cy="584775"/>
          </a:xfrm>
          <a:prstGeom prst="rect">
            <a:avLst/>
          </a:prstGeom>
          <a:noFill/>
          <a:ln w="9525">
            <a:noFill/>
            <a:miter lim="800000"/>
            <a:headEnd/>
            <a:tailEnd/>
          </a:ln>
        </p:spPr>
        <p:txBody>
          <a:bodyPr wrap="square">
            <a:spAutoFit/>
          </a:bodyPr>
          <a:lstStyle/>
          <a:p>
            <a:r>
              <a:rPr lang="de-LU" sz="3200" b="1" dirty="0" smtClean="0">
                <a:solidFill>
                  <a:srgbClr val="000000"/>
                </a:solidFill>
              </a:rPr>
              <a:t>QUESTIONS ?</a:t>
            </a:r>
            <a:endParaRPr lang="de-LU" sz="3200" b="1" dirty="0">
              <a:solidFill>
                <a:srgbClr val="000000"/>
              </a:solidFill>
            </a:endParaRPr>
          </a:p>
        </p:txBody>
      </p:sp>
    </p:spTree>
    <p:extLst>
      <p:ext uri="{BB962C8B-B14F-4D97-AF65-F5344CB8AC3E}">
        <p14:creationId xmlns:p14="http://schemas.microsoft.com/office/powerpoint/2010/main" val="10619785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339752" y="1556792"/>
            <a:ext cx="5040000" cy="3295968"/>
          </a:xfrm>
        </p:spPr>
        <p:txBody>
          <a:bodyPr/>
          <a:lstStyle/>
          <a:p>
            <a:r>
              <a:rPr lang="fr-FR" dirty="0" err="1" smtClean="0">
                <a:solidFill>
                  <a:schemeClr val="tx1"/>
                </a:solidFill>
              </a:rPr>
              <a:t>Gudden</a:t>
            </a:r>
            <a:r>
              <a:rPr lang="fr-FR" dirty="0" smtClean="0">
                <a:solidFill>
                  <a:schemeClr val="tx1"/>
                </a:solidFill>
              </a:rPr>
              <a:t> </a:t>
            </a:r>
            <a:r>
              <a:rPr lang="fr-FR" dirty="0" err="1" smtClean="0">
                <a:solidFill>
                  <a:schemeClr val="tx1"/>
                </a:solidFill>
              </a:rPr>
              <a:t>Appetit</a:t>
            </a:r>
            <a:r>
              <a:rPr lang="fr-FR" dirty="0" smtClean="0">
                <a:solidFill>
                  <a:schemeClr val="tx1"/>
                </a:solidFill>
              </a:rPr>
              <a:t>!</a:t>
            </a:r>
            <a:endParaRPr lang="fr-FR" dirty="0">
              <a:solidFill>
                <a:schemeClr val="tx1"/>
              </a:solidFill>
            </a:endParaRPr>
          </a:p>
        </p:txBody>
      </p:sp>
      <p:sp>
        <p:nvSpPr>
          <p:cNvPr id="8" name="Espace réservé de la date 7"/>
          <p:cNvSpPr>
            <a:spLocks noGrp="1"/>
          </p:cNvSpPr>
          <p:nvPr>
            <p:ph type="dt" sz="half" idx="10"/>
          </p:nvPr>
        </p:nvSpPr>
        <p:spPr/>
        <p:txBody>
          <a:bodyPr/>
          <a:lstStyle/>
          <a:p>
            <a:fld id="{A3274781-ADA8-4677-8FAE-BA7821CED757}" type="datetime1">
              <a:rPr lang="fr-FR" smtClean="0"/>
              <a:pPr/>
              <a:t>11/03/2020</a:t>
            </a:fld>
            <a:endParaRPr lang="fr-FR" dirty="0"/>
          </a:p>
        </p:txBody>
      </p:sp>
      <p:sp>
        <p:nvSpPr>
          <p:cNvPr id="5" name="Espace réservé du numéro de diapositive 4"/>
          <p:cNvSpPr>
            <a:spLocks noGrp="1"/>
          </p:cNvSpPr>
          <p:nvPr>
            <p:ph type="sldNum" sz="quarter" idx="11"/>
          </p:nvPr>
        </p:nvSpPr>
        <p:spPr/>
        <p:txBody>
          <a:bodyPr/>
          <a:lstStyle/>
          <a:p>
            <a:r>
              <a:rPr lang="fr-FR" smtClean="0"/>
              <a:t> Page </a:t>
            </a:r>
            <a:fld id="{19858401-1896-4F80-9B2B-186795E41C27}" type="slidenum">
              <a:rPr lang="fr-FR" smtClean="0"/>
              <a:pPr/>
              <a:t>34</a:t>
            </a:fld>
            <a:endParaRPr lang="fr-FR" dirty="0"/>
          </a:p>
        </p:txBody>
      </p:sp>
      <p:sp>
        <p:nvSpPr>
          <p:cNvPr id="6" name="Espace réservé du pied de page 5"/>
          <p:cNvSpPr>
            <a:spLocks noGrp="1"/>
          </p:cNvSpPr>
          <p:nvPr>
            <p:ph type="ftr" sz="quarter" idx="12"/>
          </p:nvPr>
        </p:nvSpPr>
        <p:spPr/>
        <p:txBody>
          <a:bodyPr/>
          <a:lstStyle/>
          <a:p>
            <a:r>
              <a:rPr lang="fr-FR" smtClean="0"/>
              <a:t>POST Luxembourg - Confidentiel - Titre de la présentation</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11560" y="980728"/>
            <a:ext cx="6552728" cy="1077218"/>
          </a:xfrm>
          <a:prstGeom prst="rect">
            <a:avLst/>
          </a:prstGeom>
          <a:noFill/>
          <a:ln w="9525">
            <a:noFill/>
            <a:miter lim="800000"/>
            <a:headEnd/>
            <a:tailEnd/>
          </a:ln>
        </p:spPr>
        <p:txBody>
          <a:bodyPr wrap="square">
            <a:spAutoFit/>
          </a:bodyPr>
          <a:lstStyle/>
          <a:p>
            <a:r>
              <a:rPr lang="de-LU" sz="3200" b="1" dirty="0" err="1" smtClean="0">
                <a:solidFill>
                  <a:srgbClr val="000000"/>
                </a:solidFill>
              </a:rPr>
              <a:t>Allocution</a:t>
            </a:r>
            <a:r>
              <a:rPr lang="de-LU" sz="3200" b="1" dirty="0" smtClean="0">
                <a:solidFill>
                  <a:srgbClr val="000000"/>
                </a:solidFill>
              </a:rPr>
              <a:t> de </a:t>
            </a:r>
            <a:r>
              <a:rPr lang="de-LU" sz="3200" b="1" dirty="0" err="1" smtClean="0">
                <a:solidFill>
                  <a:srgbClr val="000000"/>
                </a:solidFill>
              </a:rPr>
              <a:t>bienvenue</a:t>
            </a:r>
            <a:r>
              <a:rPr lang="de-LU" sz="3200" b="1" dirty="0" smtClean="0">
                <a:solidFill>
                  <a:srgbClr val="000000"/>
                </a:solidFill>
              </a:rPr>
              <a:t> par le </a:t>
            </a:r>
            <a:r>
              <a:rPr lang="de-LU" sz="3200" b="1" dirty="0" err="1" smtClean="0">
                <a:solidFill>
                  <a:srgbClr val="000000"/>
                </a:solidFill>
              </a:rPr>
              <a:t>Président</a:t>
            </a:r>
            <a:r>
              <a:rPr lang="de-LU" sz="3200" b="1" dirty="0" smtClean="0">
                <a:solidFill>
                  <a:srgbClr val="000000"/>
                </a:solidFill>
              </a:rPr>
              <a:t> Steve Keipes</a:t>
            </a:r>
            <a:endParaRPr lang="de-LU" sz="1800" b="1" dirty="0">
              <a:solidFill>
                <a:srgbClr val="000000"/>
              </a:solidFill>
            </a:endParaRPr>
          </a:p>
        </p:txBody>
      </p:sp>
    </p:spTree>
    <p:extLst>
      <p:ext uri="{BB962C8B-B14F-4D97-AF65-F5344CB8AC3E}">
        <p14:creationId xmlns:p14="http://schemas.microsoft.com/office/powerpoint/2010/main" val="3926556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31640" y="404664"/>
            <a:ext cx="6326832" cy="461665"/>
          </a:xfrm>
          <a:prstGeom prst="rect">
            <a:avLst/>
          </a:prstGeom>
          <a:noFill/>
          <a:ln w="9525">
            <a:noFill/>
            <a:miter lim="800000"/>
            <a:headEnd/>
            <a:tailEnd/>
          </a:ln>
        </p:spPr>
        <p:txBody>
          <a:bodyPr wrap="square">
            <a:spAutoFit/>
          </a:bodyPr>
          <a:lstStyle/>
          <a:p>
            <a:r>
              <a:rPr lang="de-LU" sz="2400" b="1" dirty="0" smtClean="0">
                <a:solidFill>
                  <a:srgbClr val="000000"/>
                </a:solidFill>
              </a:rPr>
              <a:t>Nos </a:t>
            </a:r>
            <a:r>
              <a:rPr lang="de-LU" sz="2400" b="1" dirty="0" err="1" smtClean="0">
                <a:solidFill>
                  <a:srgbClr val="000000"/>
                </a:solidFill>
              </a:rPr>
              <a:t>candidats</a:t>
            </a:r>
            <a:r>
              <a:rPr lang="de-LU" sz="2400" b="1" dirty="0" smtClean="0">
                <a:solidFill>
                  <a:srgbClr val="000000"/>
                </a:solidFill>
              </a:rPr>
              <a:t> </a:t>
            </a:r>
            <a:r>
              <a:rPr lang="de-LU" sz="2400" b="1" dirty="0" err="1" smtClean="0">
                <a:solidFill>
                  <a:srgbClr val="000000"/>
                </a:solidFill>
              </a:rPr>
              <a:t>pour</a:t>
            </a:r>
            <a:r>
              <a:rPr lang="de-LU" sz="2400" b="1" dirty="0" smtClean="0">
                <a:solidFill>
                  <a:srgbClr val="000000"/>
                </a:solidFill>
              </a:rPr>
              <a:t> les </a:t>
            </a:r>
            <a:r>
              <a:rPr lang="de-LU" sz="2400" b="1" dirty="0" err="1" smtClean="0">
                <a:solidFill>
                  <a:srgbClr val="000000"/>
                </a:solidFill>
              </a:rPr>
              <a:t>élections</a:t>
            </a:r>
            <a:r>
              <a:rPr lang="de-LU" sz="2400" b="1" dirty="0" smtClean="0">
                <a:solidFill>
                  <a:srgbClr val="000000"/>
                </a:solidFill>
              </a:rPr>
              <a:t> CHFEP</a:t>
            </a:r>
            <a:endParaRPr lang="de-LU" sz="2400" b="1" dirty="0">
              <a:solidFill>
                <a:srgbClr val="000000"/>
              </a:solidFill>
            </a:endParaRPr>
          </a:p>
        </p:txBody>
      </p:sp>
      <p:sp>
        <p:nvSpPr>
          <p:cNvPr id="12" name="Text Box 3"/>
          <p:cNvSpPr txBox="1">
            <a:spLocks noChangeArrowheads="1"/>
          </p:cNvSpPr>
          <p:nvPr/>
        </p:nvSpPr>
        <p:spPr bwMode="auto">
          <a:xfrm>
            <a:off x="360000" y="1390465"/>
            <a:ext cx="7558088" cy="553998"/>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algn="l"/>
            <a:r>
              <a:rPr lang="fr-LU" sz="1400" b="1" dirty="0" smtClean="0">
                <a:solidFill>
                  <a:schemeClr val="tx1"/>
                </a:solidFill>
              </a:rPr>
              <a:t>			</a:t>
            </a:r>
            <a:r>
              <a:rPr lang="fr-LU" sz="1600" b="1" dirty="0" smtClean="0">
                <a:solidFill>
                  <a:schemeClr val="tx1"/>
                </a:solidFill>
              </a:rPr>
              <a:t>Membres effectifs:</a:t>
            </a:r>
            <a:endParaRPr lang="fr-LU" sz="1600" b="1" dirty="0">
              <a:solidFill>
                <a:schemeClr val="tx1"/>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6554" y="2029632"/>
            <a:ext cx="1080644" cy="1440000"/>
          </a:xfrm>
          <a:prstGeom prst="rect">
            <a:avLst/>
          </a:prstGeom>
        </p:spPr>
      </p:pic>
      <p:sp>
        <p:nvSpPr>
          <p:cNvPr id="4" name="TextBox 3"/>
          <p:cNvSpPr txBox="1"/>
          <p:nvPr/>
        </p:nvSpPr>
        <p:spPr>
          <a:xfrm>
            <a:off x="827584" y="3717032"/>
            <a:ext cx="1908512" cy="369332"/>
          </a:xfrm>
          <a:prstGeom prst="rect">
            <a:avLst/>
          </a:prstGeom>
          <a:noFill/>
        </p:spPr>
        <p:txBody>
          <a:bodyPr wrap="square" rtlCol="0">
            <a:spAutoFit/>
          </a:bodyPr>
          <a:lstStyle/>
          <a:p>
            <a:r>
              <a:rPr lang="fr-LU" dirty="0" smtClean="0"/>
              <a:t>Romain WOLFF</a:t>
            </a:r>
            <a:endParaRPr lang="fr-LU"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69136" y="2023585"/>
            <a:ext cx="1080000" cy="1440000"/>
          </a:xfrm>
          <a:prstGeom prst="rect">
            <a:avLst/>
          </a:prstGeom>
        </p:spPr>
      </p:pic>
      <p:sp>
        <p:nvSpPr>
          <p:cNvPr id="13" name="TextBox 12"/>
          <p:cNvSpPr txBox="1"/>
          <p:nvPr/>
        </p:nvSpPr>
        <p:spPr>
          <a:xfrm>
            <a:off x="2627784" y="3717032"/>
            <a:ext cx="1648364" cy="646331"/>
          </a:xfrm>
          <a:prstGeom prst="rect">
            <a:avLst/>
          </a:prstGeom>
          <a:noFill/>
        </p:spPr>
        <p:txBody>
          <a:bodyPr wrap="square" rtlCol="0">
            <a:spAutoFit/>
          </a:bodyPr>
          <a:lstStyle/>
          <a:p>
            <a:r>
              <a:rPr lang="fr-LU" dirty="0" smtClean="0"/>
              <a:t>Georges DENNEWALD</a:t>
            </a:r>
            <a:endParaRPr lang="fr-LU"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1715" y="2038899"/>
            <a:ext cx="1080000" cy="1440000"/>
          </a:xfrm>
          <a:prstGeom prst="rect">
            <a:avLst/>
          </a:prstGeom>
        </p:spPr>
      </p:pic>
      <p:sp>
        <p:nvSpPr>
          <p:cNvPr id="15" name="TextBox 14"/>
          <p:cNvSpPr txBox="1"/>
          <p:nvPr/>
        </p:nvSpPr>
        <p:spPr>
          <a:xfrm>
            <a:off x="4216823" y="3717032"/>
            <a:ext cx="1648364" cy="646331"/>
          </a:xfrm>
          <a:prstGeom prst="rect">
            <a:avLst/>
          </a:prstGeom>
          <a:noFill/>
        </p:spPr>
        <p:txBody>
          <a:bodyPr wrap="square" rtlCol="0">
            <a:spAutoFit/>
          </a:bodyPr>
          <a:lstStyle/>
          <a:p>
            <a:r>
              <a:rPr lang="fr-LU" dirty="0" smtClean="0"/>
              <a:t>Christian FABER</a:t>
            </a:r>
            <a:endParaRPr lang="fr-LU" dirty="0"/>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21234" y="2023585"/>
            <a:ext cx="1080000" cy="1440000"/>
          </a:xfrm>
          <a:prstGeom prst="rect">
            <a:avLst/>
          </a:prstGeom>
        </p:spPr>
      </p:pic>
      <p:sp>
        <p:nvSpPr>
          <p:cNvPr id="16" name="TextBox 15"/>
          <p:cNvSpPr txBox="1"/>
          <p:nvPr/>
        </p:nvSpPr>
        <p:spPr>
          <a:xfrm>
            <a:off x="7093906" y="3719115"/>
            <a:ext cx="1648364" cy="369332"/>
          </a:xfrm>
          <a:prstGeom prst="rect">
            <a:avLst/>
          </a:prstGeom>
          <a:noFill/>
        </p:spPr>
        <p:txBody>
          <a:bodyPr wrap="square" rtlCol="0">
            <a:spAutoFit/>
          </a:bodyPr>
          <a:lstStyle/>
          <a:p>
            <a:r>
              <a:rPr lang="fr-LU" dirty="0" smtClean="0"/>
              <a:t>Steve KEIPES</a:t>
            </a:r>
            <a:endParaRPr lang="fr-LU" dirty="0"/>
          </a:p>
        </p:txBody>
      </p:sp>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63414" y="2043707"/>
            <a:ext cx="1141034" cy="1440000"/>
          </a:xfrm>
          <a:prstGeom prst="rect">
            <a:avLst/>
          </a:prstGeom>
        </p:spPr>
      </p:pic>
      <p:sp>
        <p:nvSpPr>
          <p:cNvPr id="17" name="TextBox 16"/>
          <p:cNvSpPr txBox="1"/>
          <p:nvPr/>
        </p:nvSpPr>
        <p:spPr>
          <a:xfrm>
            <a:off x="5541459" y="3752899"/>
            <a:ext cx="1648364" cy="369332"/>
          </a:xfrm>
          <a:prstGeom prst="rect">
            <a:avLst/>
          </a:prstGeom>
          <a:noFill/>
        </p:spPr>
        <p:txBody>
          <a:bodyPr wrap="square" rtlCol="0">
            <a:spAutoFit/>
          </a:bodyPr>
          <a:lstStyle/>
          <a:p>
            <a:r>
              <a:rPr lang="fr-LU" dirty="0" smtClean="0"/>
              <a:t>Irène THILL</a:t>
            </a:r>
            <a:endParaRPr lang="fr-LU" dirty="0"/>
          </a:p>
        </p:txBody>
      </p:sp>
    </p:spTree>
    <p:extLst>
      <p:ext uri="{BB962C8B-B14F-4D97-AF65-F5344CB8AC3E}">
        <p14:creationId xmlns:p14="http://schemas.microsoft.com/office/powerpoint/2010/main" val="3262337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31640" y="404664"/>
            <a:ext cx="6326832" cy="461665"/>
          </a:xfrm>
          <a:prstGeom prst="rect">
            <a:avLst/>
          </a:prstGeom>
          <a:noFill/>
          <a:ln w="9525">
            <a:noFill/>
            <a:miter lim="800000"/>
            <a:headEnd/>
            <a:tailEnd/>
          </a:ln>
        </p:spPr>
        <p:txBody>
          <a:bodyPr wrap="square">
            <a:spAutoFit/>
          </a:bodyPr>
          <a:lstStyle/>
          <a:p>
            <a:r>
              <a:rPr lang="de-LU" sz="2400" b="1" dirty="0" smtClean="0">
                <a:solidFill>
                  <a:srgbClr val="000000"/>
                </a:solidFill>
              </a:rPr>
              <a:t>Nos </a:t>
            </a:r>
            <a:r>
              <a:rPr lang="de-LU" sz="2400" b="1" dirty="0" err="1" smtClean="0">
                <a:solidFill>
                  <a:srgbClr val="000000"/>
                </a:solidFill>
              </a:rPr>
              <a:t>candidats</a:t>
            </a:r>
            <a:r>
              <a:rPr lang="de-LU" sz="2400" b="1" dirty="0" smtClean="0">
                <a:solidFill>
                  <a:srgbClr val="000000"/>
                </a:solidFill>
              </a:rPr>
              <a:t> </a:t>
            </a:r>
            <a:r>
              <a:rPr lang="de-LU" sz="2400" b="1" dirty="0" err="1" smtClean="0">
                <a:solidFill>
                  <a:srgbClr val="000000"/>
                </a:solidFill>
              </a:rPr>
              <a:t>pour</a:t>
            </a:r>
            <a:r>
              <a:rPr lang="de-LU" sz="2400" b="1" dirty="0" smtClean="0">
                <a:solidFill>
                  <a:srgbClr val="000000"/>
                </a:solidFill>
              </a:rPr>
              <a:t> les </a:t>
            </a:r>
            <a:r>
              <a:rPr lang="de-LU" sz="2400" b="1" dirty="0" err="1" smtClean="0">
                <a:solidFill>
                  <a:srgbClr val="000000"/>
                </a:solidFill>
              </a:rPr>
              <a:t>élections</a:t>
            </a:r>
            <a:r>
              <a:rPr lang="de-LU" sz="2400" b="1" dirty="0" smtClean="0">
                <a:solidFill>
                  <a:srgbClr val="000000"/>
                </a:solidFill>
              </a:rPr>
              <a:t> CHFEP</a:t>
            </a:r>
            <a:endParaRPr lang="de-LU" sz="2400" b="1" dirty="0">
              <a:solidFill>
                <a:srgbClr val="000000"/>
              </a:solidFill>
            </a:endParaRPr>
          </a:p>
        </p:txBody>
      </p:sp>
      <p:sp>
        <p:nvSpPr>
          <p:cNvPr id="12" name="Text Box 3"/>
          <p:cNvSpPr txBox="1">
            <a:spLocks noChangeArrowheads="1"/>
          </p:cNvSpPr>
          <p:nvPr/>
        </p:nvSpPr>
        <p:spPr bwMode="auto">
          <a:xfrm>
            <a:off x="360000" y="1390465"/>
            <a:ext cx="7558088" cy="553998"/>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algn="l"/>
            <a:r>
              <a:rPr lang="fr-LU" sz="1400" b="1" dirty="0" smtClean="0">
                <a:solidFill>
                  <a:schemeClr val="tx1"/>
                </a:solidFill>
              </a:rPr>
              <a:t>			</a:t>
            </a:r>
            <a:r>
              <a:rPr lang="fr-LU" sz="1600" b="1" dirty="0" smtClean="0">
                <a:solidFill>
                  <a:schemeClr val="tx1"/>
                </a:solidFill>
              </a:rPr>
              <a:t>Membres </a:t>
            </a:r>
            <a:r>
              <a:rPr lang="fr-LU" sz="1600" b="1" dirty="0" smtClean="0"/>
              <a:t>suppléants:</a:t>
            </a:r>
            <a:endParaRPr lang="fr-LU" sz="1600" b="1" dirty="0">
              <a:solidFill>
                <a:schemeClr val="tx1"/>
              </a:solidFill>
            </a:endParaRPr>
          </a:p>
        </p:txBody>
      </p:sp>
      <p:sp>
        <p:nvSpPr>
          <p:cNvPr id="4" name="TextBox 3"/>
          <p:cNvSpPr txBox="1"/>
          <p:nvPr/>
        </p:nvSpPr>
        <p:spPr>
          <a:xfrm>
            <a:off x="827584" y="3717032"/>
            <a:ext cx="1908512" cy="369332"/>
          </a:xfrm>
          <a:prstGeom prst="rect">
            <a:avLst/>
          </a:prstGeom>
          <a:noFill/>
        </p:spPr>
        <p:txBody>
          <a:bodyPr wrap="square" rtlCol="0">
            <a:spAutoFit/>
          </a:bodyPr>
          <a:lstStyle/>
          <a:p>
            <a:r>
              <a:rPr lang="fr-LU" dirty="0" smtClean="0"/>
              <a:t>Edouard VIANA</a:t>
            </a:r>
            <a:endParaRPr lang="fr-LU" dirty="0"/>
          </a:p>
        </p:txBody>
      </p:sp>
      <p:sp>
        <p:nvSpPr>
          <p:cNvPr id="13" name="TextBox 12"/>
          <p:cNvSpPr txBox="1"/>
          <p:nvPr/>
        </p:nvSpPr>
        <p:spPr>
          <a:xfrm>
            <a:off x="2590244" y="3717032"/>
            <a:ext cx="1648364" cy="369332"/>
          </a:xfrm>
          <a:prstGeom prst="rect">
            <a:avLst/>
          </a:prstGeom>
          <a:noFill/>
        </p:spPr>
        <p:txBody>
          <a:bodyPr wrap="square" rtlCol="0">
            <a:spAutoFit/>
          </a:bodyPr>
          <a:lstStyle/>
          <a:p>
            <a:r>
              <a:rPr lang="fr-LU" dirty="0" smtClean="0"/>
              <a:t>Lynn LUCIANI</a:t>
            </a:r>
            <a:endParaRPr lang="fr-LU" dirty="0"/>
          </a:p>
        </p:txBody>
      </p:sp>
      <p:sp>
        <p:nvSpPr>
          <p:cNvPr id="15" name="TextBox 14"/>
          <p:cNvSpPr txBox="1"/>
          <p:nvPr/>
        </p:nvSpPr>
        <p:spPr>
          <a:xfrm>
            <a:off x="4157498" y="3638991"/>
            <a:ext cx="1648364" cy="646331"/>
          </a:xfrm>
          <a:prstGeom prst="rect">
            <a:avLst/>
          </a:prstGeom>
          <a:noFill/>
        </p:spPr>
        <p:txBody>
          <a:bodyPr wrap="square" rtlCol="0">
            <a:spAutoFit/>
          </a:bodyPr>
          <a:lstStyle/>
          <a:p>
            <a:r>
              <a:rPr lang="fr-LU" dirty="0" smtClean="0"/>
              <a:t>Gérard BUCARI</a:t>
            </a:r>
            <a:endParaRPr lang="fr-LU" dirty="0"/>
          </a:p>
        </p:txBody>
      </p:sp>
      <p:sp>
        <p:nvSpPr>
          <p:cNvPr id="16" name="TextBox 15"/>
          <p:cNvSpPr txBox="1"/>
          <p:nvPr/>
        </p:nvSpPr>
        <p:spPr>
          <a:xfrm>
            <a:off x="7093906" y="3641069"/>
            <a:ext cx="1648364" cy="646331"/>
          </a:xfrm>
          <a:prstGeom prst="rect">
            <a:avLst/>
          </a:prstGeom>
          <a:noFill/>
        </p:spPr>
        <p:txBody>
          <a:bodyPr wrap="square" rtlCol="0">
            <a:spAutoFit/>
          </a:bodyPr>
          <a:lstStyle/>
          <a:p>
            <a:r>
              <a:rPr lang="fr-LU" dirty="0" smtClean="0"/>
              <a:t>Laurent ZIMMER</a:t>
            </a:r>
            <a:endParaRPr lang="fr-LU" dirty="0"/>
          </a:p>
        </p:txBody>
      </p:sp>
      <p:sp>
        <p:nvSpPr>
          <p:cNvPr id="17" name="TextBox 16"/>
          <p:cNvSpPr txBox="1"/>
          <p:nvPr/>
        </p:nvSpPr>
        <p:spPr>
          <a:xfrm>
            <a:off x="5564192" y="3641069"/>
            <a:ext cx="1648364" cy="646331"/>
          </a:xfrm>
          <a:prstGeom prst="rect">
            <a:avLst/>
          </a:prstGeom>
          <a:noFill/>
        </p:spPr>
        <p:txBody>
          <a:bodyPr wrap="square" rtlCol="0">
            <a:spAutoFit/>
          </a:bodyPr>
          <a:lstStyle/>
          <a:p>
            <a:r>
              <a:rPr lang="fr-LU" dirty="0" smtClean="0"/>
              <a:t>Stéphanie PAULY</a:t>
            </a:r>
            <a:endParaRPr lang="fr-LU"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2924" y="2023585"/>
            <a:ext cx="1079110" cy="1440000"/>
          </a:xfrm>
          <a:prstGeom prst="rect">
            <a:avLst/>
          </a:prstGeom>
        </p:spPr>
      </p:pic>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31941" y="2047862"/>
            <a:ext cx="1080305" cy="1440000"/>
          </a:xfrm>
          <a:prstGeom prst="rect">
            <a:avLst/>
          </a:prstGeom>
        </p:spPr>
      </p:pic>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78144" y="2078074"/>
            <a:ext cx="1054261" cy="1440000"/>
          </a:xfrm>
          <a:prstGeom prst="rect">
            <a:avLst/>
          </a:prstGeom>
        </p:spPr>
      </p:pic>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52120" y="2092538"/>
            <a:ext cx="949286" cy="1440000"/>
          </a:xfrm>
          <a:prstGeom prst="rect">
            <a:avLst/>
          </a:prstGeom>
        </p:spPr>
      </p:pic>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87253" y="2071727"/>
            <a:ext cx="1080305" cy="1440000"/>
          </a:xfrm>
          <a:prstGeom prst="rect">
            <a:avLst/>
          </a:prstGeom>
        </p:spPr>
      </p:pic>
    </p:spTree>
    <p:extLst>
      <p:ext uri="{BB962C8B-B14F-4D97-AF65-F5344CB8AC3E}">
        <p14:creationId xmlns:p14="http://schemas.microsoft.com/office/powerpoint/2010/main" val="3935198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smtClean="0">
                <a:solidFill>
                  <a:srgbClr val="000000"/>
                </a:solidFill>
              </a:rPr>
              <a:t>11 </a:t>
            </a:r>
            <a:r>
              <a:rPr lang="de-LU" b="1" dirty="0" err="1" smtClean="0">
                <a:solidFill>
                  <a:srgbClr val="000000"/>
                </a:solidFill>
              </a:rPr>
              <a:t>mars</a:t>
            </a:r>
            <a:r>
              <a:rPr lang="de-LU" b="1" dirty="0" smtClean="0">
                <a:solidFill>
                  <a:srgbClr val="000000"/>
                </a:solidFill>
              </a:rPr>
              <a:t> 2020</a:t>
            </a:r>
            <a:endParaRPr lang="de-LU" sz="1800" b="1" dirty="0">
              <a:solidFill>
                <a:srgbClr val="000000"/>
              </a:solidFill>
            </a:endParaRPr>
          </a:p>
        </p:txBody>
      </p:sp>
      <p:sp>
        <p:nvSpPr>
          <p:cNvPr id="12" name="Text Box 3"/>
          <p:cNvSpPr txBox="1">
            <a:spLocks noChangeArrowheads="1"/>
          </p:cNvSpPr>
          <p:nvPr/>
        </p:nvSpPr>
        <p:spPr bwMode="auto">
          <a:xfrm>
            <a:off x="1187624" y="1179174"/>
            <a:ext cx="7558088" cy="4893647"/>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de bienvenue par le Président Steve Keipes</a:t>
            </a: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solidFill>
                  <a:srgbClr val="FF0000"/>
                </a:solidFill>
              </a:rPr>
              <a:t>Rapport d’activité par le Secrétaire général Daniel Nestler</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 rapport d’activité par l’assemblée générale</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r>
              <a:rPr lang="fr-LU" sz="1400" b="1" dirty="0" smtClean="0"/>
              <a:t> sur les comptes 2019</a:t>
            </a: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p>
          <a:p>
            <a:pPr marL="457200" indent="-457200" algn="l">
              <a:buFont typeface="Wingdings" pitchFamily="2" charset="2"/>
              <a:buAutoNum type="arabicPeriod"/>
            </a:pPr>
            <a:r>
              <a:rPr lang="fr-LU" sz="1400" b="1" dirty="0" smtClean="0"/>
              <a:t>Approbation des comptes par l’assemblée générale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Admission de deux nouveaux membres au comité</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CH" sz="1400" b="1" dirty="0"/>
          </a:p>
          <a:p>
            <a:pPr marL="457200" indent="-457200" algn="l">
              <a:buFont typeface="Wingdings" pitchFamily="2" charset="2"/>
              <a:buAutoNum type="arabicPeriod"/>
            </a:pPr>
            <a:r>
              <a:rPr lang="fr-CH" sz="1400" b="1" dirty="0" smtClean="0"/>
              <a:t>Présentation du projet de budget pour 2020 et vote par l’assemblée générale</a:t>
            </a:r>
            <a:endParaRPr lang="fr-LU" sz="1400" b="1" dirty="0" smtClean="0"/>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Discussion et 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1403463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11560" y="980728"/>
            <a:ext cx="6552728" cy="1077218"/>
          </a:xfrm>
          <a:prstGeom prst="rect">
            <a:avLst/>
          </a:prstGeom>
          <a:noFill/>
          <a:ln w="9525">
            <a:noFill/>
            <a:miter lim="800000"/>
            <a:headEnd/>
            <a:tailEnd/>
          </a:ln>
        </p:spPr>
        <p:txBody>
          <a:bodyPr wrap="square">
            <a:spAutoFit/>
          </a:bodyPr>
          <a:lstStyle/>
          <a:p>
            <a:r>
              <a:rPr lang="de-LU" sz="3200" b="1" dirty="0" smtClean="0">
                <a:solidFill>
                  <a:srgbClr val="000000"/>
                </a:solidFill>
              </a:rPr>
              <a:t>Rapport </a:t>
            </a:r>
            <a:r>
              <a:rPr lang="de-LU" sz="3200" b="1" dirty="0" err="1" smtClean="0">
                <a:solidFill>
                  <a:srgbClr val="000000"/>
                </a:solidFill>
              </a:rPr>
              <a:t>d‘activité</a:t>
            </a:r>
            <a:r>
              <a:rPr lang="de-LU" sz="3200" b="1" dirty="0" smtClean="0">
                <a:solidFill>
                  <a:srgbClr val="000000"/>
                </a:solidFill>
              </a:rPr>
              <a:t> </a:t>
            </a:r>
          </a:p>
          <a:p>
            <a:r>
              <a:rPr lang="de-LU" sz="3200" b="1" dirty="0" err="1" smtClean="0">
                <a:solidFill>
                  <a:srgbClr val="000000"/>
                </a:solidFill>
              </a:rPr>
              <a:t>Exercice</a:t>
            </a:r>
            <a:r>
              <a:rPr lang="de-LU" sz="3200" b="1" dirty="0" smtClean="0">
                <a:solidFill>
                  <a:srgbClr val="000000"/>
                </a:solidFill>
              </a:rPr>
              <a:t> 2019</a:t>
            </a:r>
            <a:endParaRPr lang="de-LU" sz="1800" b="1" dirty="0">
              <a:solidFill>
                <a:srgbClr val="000000"/>
              </a:solidFill>
            </a:endParaRPr>
          </a:p>
        </p:txBody>
      </p:sp>
    </p:spTree>
    <p:extLst>
      <p:ext uri="{BB962C8B-B14F-4D97-AF65-F5344CB8AC3E}">
        <p14:creationId xmlns:p14="http://schemas.microsoft.com/office/powerpoint/2010/main" val="4099695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11/03/2020</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a:xfrm>
            <a:off x="683568" y="6453336"/>
            <a:ext cx="5400000" cy="360040"/>
          </a:xfrm>
        </p:spPr>
        <p:txBody>
          <a:bodyPr/>
          <a:lstStyle/>
          <a:p>
            <a:r>
              <a:rPr lang="fr-FR" dirty="0" smtClean="0"/>
              <a:t>ASSOCIATION GENERALE DES CADRES – AGO 2020</a:t>
            </a:r>
          </a:p>
          <a:p>
            <a:endParaRPr lang="fr-FR" dirty="0"/>
          </a:p>
        </p:txBody>
      </p:sp>
      <p:sp>
        <p:nvSpPr>
          <p:cNvPr id="11" name="Text Box 2"/>
          <p:cNvSpPr txBox="1">
            <a:spLocks noChangeArrowheads="1"/>
          </p:cNvSpPr>
          <p:nvPr/>
        </p:nvSpPr>
        <p:spPr bwMode="auto">
          <a:xfrm>
            <a:off x="1377616" y="260648"/>
            <a:ext cx="6326832" cy="1077218"/>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p>
          <a:p>
            <a:r>
              <a:rPr lang="de-LU" sz="3200" b="1" dirty="0" err="1">
                <a:solidFill>
                  <a:srgbClr val="000000"/>
                </a:solidFill>
              </a:rPr>
              <a:t>Exercice</a:t>
            </a:r>
            <a:r>
              <a:rPr lang="de-LU" sz="3200" b="1" dirty="0">
                <a:solidFill>
                  <a:srgbClr val="000000"/>
                </a:solidFill>
              </a:rPr>
              <a:t> 2019</a:t>
            </a:r>
            <a:endParaRPr lang="de-LU" b="1" dirty="0">
              <a:solidFill>
                <a:srgbClr val="000000"/>
              </a:solidFill>
            </a:endParaRPr>
          </a:p>
        </p:txBody>
      </p:sp>
      <p:sp>
        <p:nvSpPr>
          <p:cNvPr id="12" name="Text Box 3"/>
          <p:cNvSpPr txBox="1">
            <a:spLocks noChangeArrowheads="1"/>
          </p:cNvSpPr>
          <p:nvPr/>
        </p:nvSpPr>
        <p:spPr bwMode="auto">
          <a:xfrm>
            <a:off x="827584" y="1844824"/>
            <a:ext cx="7558088" cy="6186309"/>
          </a:xfrm>
          <a:prstGeom prst="rect">
            <a:avLst/>
          </a:prstGeom>
          <a:noFill/>
          <a:ln w="9525">
            <a:noFill/>
            <a:miter lim="800000"/>
            <a:headEnd/>
            <a:tailEnd/>
          </a:ln>
        </p:spPr>
        <p:txBody>
          <a:bodyPr>
            <a:spAutoFit/>
          </a:bodyPr>
          <a:lstStyle/>
          <a:p>
            <a:pPr algn="ctr"/>
            <a:r>
              <a:rPr lang="fr-LU" b="1" dirty="0" smtClean="0"/>
              <a:t>2019 en Chiffres</a:t>
            </a:r>
            <a:r>
              <a:rPr lang="fr-LU" sz="1400" b="1" dirty="0" smtClean="0"/>
              <a:t>	</a:t>
            </a:r>
            <a:endParaRPr lang="fr-LU" sz="1400" b="1" dirty="0" smtClean="0">
              <a:solidFill>
                <a:schemeClr val="tx1"/>
              </a:solidFill>
            </a:endParaRPr>
          </a:p>
          <a:p>
            <a:pPr algn="l"/>
            <a:endParaRPr lang="fr-LU" sz="1400" b="1" dirty="0"/>
          </a:p>
          <a:p>
            <a:pPr marL="742950" lvl="1" indent="-285750">
              <a:buFont typeface="Arial" panose="020B0604020202020204" pitchFamily="34" charset="0"/>
              <a:buChar char="•"/>
            </a:pPr>
            <a:r>
              <a:rPr lang="fr-LU" sz="1400" b="1" dirty="0" smtClean="0"/>
              <a:t>   1 </a:t>
            </a:r>
            <a:r>
              <a:rPr lang="fr-LU" sz="1400" b="1" dirty="0"/>
              <a:t>Assemblée </a:t>
            </a:r>
            <a:r>
              <a:rPr lang="fr-LU" sz="1400" b="1" dirty="0" smtClean="0"/>
              <a:t>générale ordinaire</a:t>
            </a:r>
            <a:endParaRPr lang="fr-LU" sz="1400" b="1" dirty="0"/>
          </a:p>
          <a:p>
            <a:pPr marL="914400" lvl="1" indent="-457200">
              <a:buFont typeface="Arial" panose="020B0604020202020204" pitchFamily="34" charset="0"/>
              <a:buChar char="•"/>
            </a:pPr>
            <a:r>
              <a:rPr lang="fr-LU" sz="1400" b="1" dirty="0"/>
              <a:t>4</a:t>
            </a:r>
            <a:r>
              <a:rPr lang="fr-LU" sz="1400" b="1" dirty="0" smtClean="0"/>
              <a:t> </a:t>
            </a:r>
            <a:r>
              <a:rPr lang="fr-LU" sz="1400" b="1" dirty="0"/>
              <a:t>réunions du Bureau Exécutif</a:t>
            </a:r>
          </a:p>
          <a:p>
            <a:pPr marL="914400" lvl="1" indent="-457200">
              <a:buFont typeface="Arial" panose="020B0604020202020204" pitchFamily="34" charset="0"/>
              <a:buChar char="•"/>
            </a:pPr>
            <a:r>
              <a:rPr lang="fr-LU" sz="1400" b="1" dirty="0" smtClean="0"/>
              <a:t>5 </a:t>
            </a:r>
            <a:r>
              <a:rPr lang="fr-LU" sz="1400" b="1" dirty="0"/>
              <a:t>réunions du Comité </a:t>
            </a:r>
            <a:r>
              <a:rPr lang="fr-LU" sz="1400" b="1" dirty="0" smtClean="0"/>
              <a:t>Exécutif</a:t>
            </a:r>
          </a:p>
          <a:p>
            <a:pPr marL="914400" lvl="1" indent="-457200">
              <a:buFont typeface="Arial" panose="020B0604020202020204" pitchFamily="34" charset="0"/>
              <a:buChar char="•"/>
            </a:pPr>
            <a:r>
              <a:rPr lang="fr-LU" sz="1400" b="1" dirty="0" smtClean="0"/>
              <a:t>4 réunions du Groupe de travail art. 36 (Dont une avec la FGFC)</a:t>
            </a:r>
          </a:p>
          <a:p>
            <a:pPr marL="914400" lvl="1" indent="-457200">
              <a:buFont typeface="Arial" panose="020B0604020202020204" pitchFamily="34" charset="0"/>
              <a:buChar char="•"/>
            </a:pPr>
            <a:r>
              <a:rPr lang="fr-LU" sz="1400" b="1" dirty="0"/>
              <a:t>2</a:t>
            </a:r>
            <a:r>
              <a:rPr lang="fr-LU" sz="1400" b="1" dirty="0" smtClean="0"/>
              <a:t> réunions </a:t>
            </a:r>
            <a:r>
              <a:rPr lang="fr-LU" sz="1400" b="1" dirty="0" smtClean="0"/>
              <a:t>avec le Ministre de la Fonction Publique</a:t>
            </a:r>
          </a:p>
          <a:p>
            <a:pPr marL="914400" lvl="1" indent="-457200">
              <a:buFont typeface="Arial" panose="020B0604020202020204" pitchFamily="34" charset="0"/>
              <a:buChar char="•"/>
            </a:pPr>
            <a:r>
              <a:rPr lang="fr-LU" sz="1400" b="1" dirty="0" smtClean="0"/>
              <a:t>1 réunion de présentation de la nouvelle formation à l’INAP</a:t>
            </a:r>
          </a:p>
          <a:p>
            <a:pPr marL="914400" lvl="1" indent="-457200">
              <a:buFont typeface="Arial" panose="020B0604020202020204" pitchFamily="34" charset="0"/>
              <a:buChar char="•"/>
            </a:pPr>
            <a:r>
              <a:rPr lang="fr-LU" sz="1400" b="1" dirty="0" smtClean="0"/>
              <a:t>1 entrevue avec les dirigeants de la CGFP concernant la formation</a:t>
            </a:r>
          </a:p>
          <a:p>
            <a:pPr marL="914400" lvl="1" indent="-457200">
              <a:buFont typeface="Arial" panose="020B0604020202020204" pitchFamily="34" charset="0"/>
              <a:buChar char="•"/>
            </a:pPr>
            <a:r>
              <a:rPr lang="fr-LU" sz="1400" b="1" dirty="0" smtClean="0"/>
              <a:t>1 </a:t>
            </a:r>
            <a:r>
              <a:rPr lang="fr-LU" sz="1400" b="1" dirty="0"/>
              <a:t>vérification de caisse avec les </a:t>
            </a:r>
            <a:r>
              <a:rPr lang="fr-LU" sz="1400" b="1" dirty="0" smtClean="0"/>
              <a:t>réviseurs</a:t>
            </a:r>
          </a:p>
          <a:p>
            <a:pPr marL="914400" lvl="1" indent="-457200">
              <a:buFont typeface="Arial" panose="020B0604020202020204" pitchFamily="34" charset="0"/>
              <a:buChar char="•"/>
            </a:pPr>
            <a:r>
              <a:rPr lang="fr-LU" sz="1400" b="1" dirty="0"/>
              <a:t>7</a:t>
            </a:r>
            <a:r>
              <a:rPr lang="fr-LU" sz="1400" b="1" dirty="0" smtClean="0"/>
              <a:t> </a:t>
            </a:r>
            <a:r>
              <a:rPr lang="fr-LU" sz="1400" b="1" dirty="0"/>
              <a:t>comités Fédéral </a:t>
            </a:r>
            <a:r>
              <a:rPr lang="fr-LU" sz="1400" b="1" dirty="0" smtClean="0"/>
              <a:t>CGFP</a:t>
            </a:r>
          </a:p>
          <a:p>
            <a:pPr marL="914400" lvl="1" indent="-457200">
              <a:buFont typeface="Arial" panose="020B0604020202020204" pitchFamily="34" charset="0"/>
              <a:buChar char="•"/>
            </a:pPr>
            <a:r>
              <a:rPr lang="fr-LU" sz="1400" b="1" dirty="0" smtClean="0"/>
              <a:t>2 </a:t>
            </a:r>
            <a:r>
              <a:rPr lang="fr-LU" sz="1400" b="1" dirty="0"/>
              <a:t>comités exécutif </a:t>
            </a:r>
            <a:r>
              <a:rPr lang="fr-LU" sz="1400" b="1" dirty="0" smtClean="0"/>
              <a:t>CGFP</a:t>
            </a:r>
          </a:p>
          <a:p>
            <a:pPr marL="914400" lvl="1" indent="-457200">
              <a:buFont typeface="Arial" panose="020B0604020202020204" pitchFamily="34" charset="0"/>
              <a:buChar char="•"/>
            </a:pPr>
            <a:r>
              <a:rPr lang="fr-LU" sz="1400" b="1" dirty="0" smtClean="0"/>
              <a:t>2 conférences </a:t>
            </a:r>
            <a:r>
              <a:rPr lang="fr-LU" sz="1400" b="1" dirty="0"/>
              <a:t>des comités </a:t>
            </a:r>
            <a:r>
              <a:rPr lang="fr-LU" sz="1400" b="1" dirty="0" smtClean="0"/>
              <a:t>CGFP</a:t>
            </a:r>
          </a:p>
          <a:p>
            <a:pPr marL="914400" lvl="1" indent="-457200">
              <a:buFont typeface="Arial" panose="020B0604020202020204" pitchFamily="34" charset="0"/>
              <a:buChar char="•"/>
            </a:pPr>
            <a:r>
              <a:rPr lang="fr-LU" sz="1400" b="1" dirty="0" smtClean="0"/>
              <a:t>3 réunions du Groupe de Travail CGFP « aménagement du temps de travail »</a:t>
            </a:r>
            <a:endParaRPr lang="fr-LU" sz="1400" b="1" dirty="0"/>
          </a:p>
          <a:p>
            <a:pPr lvl="1"/>
            <a:endParaRPr lang="fr-LU" sz="1400" b="1" dirty="0"/>
          </a:p>
          <a:p>
            <a:pPr lvl="1"/>
            <a:endParaRPr lang="fr-LU" sz="1400" b="1" dirty="0"/>
          </a:p>
          <a:p>
            <a:pPr lvl="1"/>
            <a:r>
              <a:rPr lang="fr-LU" sz="1400" b="1" dirty="0"/>
              <a:t>    … énormément d’emails, d’appels téléphonique, lettres…</a:t>
            </a:r>
          </a:p>
          <a:p>
            <a:pPr marL="742950" lvl="1" indent="-285750">
              <a:buFont typeface="Arial" panose="020B0604020202020204" pitchFamily="34" charset="0"/>
              <a:buChar char="•"/>
            </a:pPr>
            <a:endParaRPr lang="fr-LU" sz="1400" b="1" dirty="0" smtClean="0">
              <a:solidFill>
                <a:schemeClr val="tx1"/>
              </a:solidFill>
            </a:endParaRPr>
          </a:p>
          <a:p>
            <a:pPr marL="285750" indent="-285750" algn="l">
              <a:buFont typeface="Arial" panose="020B0604020202020204" pitchFamily="34" charset="0"/>
              <a:buChar char="•"/>
            </a:pPr>
            <a:endParaRPr lang="fr-LU" sz="1400" b="1" dirty="0" smtClean="0">
              <a:solidFill>
                <a:schemeClr val="tx1"/>
              </a:solidFill>
            </a:endParaRPr>
          </a:p>
          <a:p>
            <a:pPr marL="457200" indent="-457200" algn="l">
              <a:buFont typeface="Arial" panose="020B0604020202020204" pitchFamily="34" charset="0"/>
              <a:buChar char="•"/>
            </a:pPr>
            <a:endParaRPr lang="fr-LU" sz="1400" b="1" dirty="0"/>
          </a:p>
          <a:p>
            <a:pPr marL="457200" indent="-457200" algn="l">
              <a:buFont typeface="Arial" panose="020B0604020202020204" pitchFamily="34" charset="0"/>
              <a:buChar char="•"/>
            </a:pPr>
            <a:endParaRPr lang="fr-LU" sz="1400" b="1" dirty="0" smtClean="0">
              <a:solidFill>
                <a:schemeClr val="tx1"/>
              </a:solidFill>
            </a:endParaRPr>
          </a:p>
          <a:p>
            <a:pPr marL="457200" indent="-457200" algn="l">
              <a:buFont typeface="Arial" panose="020B0604020202020204" pitchFamily="34" charset="0"/>
              <a:buChar char="•"/>
            </a:pPr>
            <a:endParaRPr lang="fr-LU" sz="1400" b="1" dirty="0"/>
          </a:p>
          <a:p>
            <a:pPr marL="457200" indent="-457200" algn="l">
              <a:buFont typeface="Arial" panose="020B0604020202020204" pitchFamily="34" charset="0"/>
              <a:buChar char="•"/>
            </a:pPr>
            <a:endParaRPr lang="fr-LU" sz="1400" b="1" dirty="0" smtClean="0">
              <a:solidFill>
                <a:schemeClr val="tx1"/>
              </a:solidFill>
            </a:endParaRPr>
          </a:p>
          <a:p>
            <a:pPr marL="457200" indent="-457200" algn="l">
              <a:buFont typeface="Arial" panose="020B0604020202020204" pitchFamily="34" charset="0"/>
              <a:buChar char="•"/>
            </a:pPr>
            <a:endParaRPr lang="fr-LU" sz="1400" b="1" dirty="0"/>
          </a:p>
          <a:p>
            <a:pPr marL="457200" indent="-457200" algn="l">
              <a:buFont typeface="Arial" panose="020B0604020202020204" pitchFamily="34" charset="0"/>
              <a:buChar char="•"/>
            </a:pPr>
            <a:endParaRPr lang="fr-LU" sz="1400" b="1" dirty="0" smtClean="0">
              <a:solidFill>
                <a:schemeClr val="tx1"/>
              </a:solidFill>
            </a:endParaRPr>
          </a:p>
          <a:p>
            <a:pPr marL="457200" indent="-457200" algn="l">
              <a:buFont typeface="Arial" panose="020B0604020202020204" pitchFamily="34" charset="0"/>
              <a:buChar char="•"/>
            </a:pPr>
            <a:endParaRPr lang="fr-LU" sz="1400" b="1" dirty="0">
              <a:solidFill>
                <a:schemeClr val="tx1"/>
              </a:solidFill>
            </a:endParaRPr>
          </a:p>
        </p:txBody>
      </p:sp>
    </p:spTree>
    <p:extLst>
      <p:ext uri="{BB962C8B-B14F-4D97-AF65-F5344CB8AC3E}">
        <p14:creationId xmlns:p14="http://schemas.microsoft.com/office/powerpoint/2010/main" val="2532159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az_masque">
  <a:themeElements>
    <a:clrScheme name="POST LUXEMBOURG">
      <a:dk1>
        <a:srgbClr val="000000"/>
      </a:dk1>
      <a:lt1>
        <a:srgbClr val="FFFFFF"/>
      </a:lt1>
      <a:dk2>
        <a:srgbClr val="B0B2B3"/>
      </a:dk2>
      <a:lt2>
        <a:srgbClr val="FFFFFF"/>
      </a:lt2>
      <a:accent1>
        <a:srgbClr val="FFED00"/>
      </a:accent1>
      <a:accent2>
        <a:srgbClr val="1FA22E"/>
      </a:accent2>
      <a:accent3>
        <a:srgbClr val="5EC5ED"/>
      </a:accent3>
      <a:accent4>
        <a:srgbClr val="00A6D4"/>
      </a:accent4>
      <a:accent5>
        <a:srgbClr val="3E3D40"/>
      </a:accent5>
      <a:accent6>
        <a:srgbClr val="B0B2B3"/>
      </a:accent6>
      <a:hlink>
        <a:srgbClr val="000000"/>
      </a:hlink>
      <a:folHlink>
        <a:srgbClr val="000000"/>
      </a:folHlink>
    </a:clrScheme>
    <a:fontScheme name="POS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c9fddff4-900a-4cc9-8581-c5e8a0ff657d" ContentTypeId="0x01010056F9FD44D89C495589BD54766A9FFCAF" PreviousValue="false"/>
</file>

<file path=customXml/item3.xml><?xml version="1.0" encoding="utf-8"?>
<ct:contentTypeSchema xmlns:ct="http://schemas.microsoft.com/office/2006/metadata/contentType" xmlns:ma="http://schemas.microsoft.com/office/2006/metadata/properties/metaAttributes" ct:_="" ma:_="" ma:contentTypeName="" ma:contentTypeID="0x01010056F9FD44D89C495589BD54766A9FFCAF007FBB626AE399A24BB73D21553E080230" ma:contentTypeVersion="16" ma:contentTypeDescription="" ma:contentTypeScope="" ma:versionID="e4f1cdf742315e1030d1c40264d06745">
  <xsd:schema xmlns:xsd="http://www.w3.org/2001/XMLSchema" xmlns:xs="http://www.w3.org/2001/XMLSchema" xmlns:p="http://schemas.microsoft.com/office/2006/metadata/properties" xmlns:ns2="34DA1EB0-4D54-435F-8E3D-34E96D9C2656" targetNamespace="http://schemas.microsoft.com/office/2006/metadata/properties" ma:root="true" ma:fieldsID="f9f76fef74fded725c05769d4951c655" ns2:_="">
    <xsd:import namespace="34DA1EB0-4D54-435F-8E3D-34E96D9C2656"/>
    <xsd:element name="properties">
      <xsd:complexType>
        <xsd:sequence>
          <xsd:element name="documentManagement">
            <xsd:complexType>
              <xsd:all>
                <xsd:element ref="ns2:f9814f7bb2224571a4773908fe85d2f0" minOccurs="0"/>
                <xsd:element ref="ns2:k390bea7c03b40209d52f3726c20713b" minOccurs="0"/>
                <xsd:element ref="ns2:PT_DG_ApplicabilityDate" minOccurs="0"/>
                <xsd:element ref="ns2:k4a0a23dbc6944648616d2af6e876883" minOccurs="0"/>
                <xsd:element ref="ns2:PT_DG_VisibleInDocSpace" minOccurs="0"/>
                <xsd:element ref="ns2:PT_DG_DocUN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DA1EB0-4D54-435F-8E3D-34E96D9C2656" elementFormDefault="qualified">
    <xsd:import namespace="http://schemas.microsoft.com/office/2006/documentManagement/types"/>
    <xsd:import namespace="http://schemas.microsoft.com/office/infopath/2007/PartnerControls"/>
    <xsd:element name="f9814f7bb2224571a4773908fe85d2f0" ma:index="9" nillable="true" ma:taxonomy="true" ma:internalName="PT_DG_TemplateCatTaxHTField0" ma:taxonomyFieldName="PT_DG_TemplateCat" ma:displayName="Catégorie de template" ma:indexed="true" ma:fieldId="{f9814f7b-b222-4571-a477-3908fe85d2f0}" ma:sspId="c9fddff4-900a-4cc9-8581-c5e8a0ff657d" ma:termSetId="c6f6c920-10fb-4f9e-8068-20df2511584f" ma:anchorId="196e9ee7-a6b0-423d-be9b-fa5427f632bb" ma:open="false" ma:isKeyword="false">
      <xsd:complexType>
        <xsd:sequence>
          <xsd:element ref="pc:Terms" minOccurs="0" maxOccurs="1"/>
        </xsd:sequence>
      </xsd:complexType>
    </xsd:element>
    <xsd:element name="k390bea7c03b40209d52f3726c20713b" ma:index="11" nillable="true" ma:taxonomy="true" ma:internalName="PT_DG_LanguageTaxHTField0" ma:taxonomyFieldName="PT_DG_Language" ma:displayName="Langue" ma:indexed="true" ma:fieldId="{4390bea7-c03b-4020-9d52-f3726c20713b}" ma:sspId="c9fddff4-900a-4cc9-8581-c5e8a0ff657d" ma:termSetId="79d61752-aa08-4001-b985-8c1aa6a27853" ma:anchorId="00000000-0000-0000-0000-000000000000" ma:open="false" ma:isKeyword="false">
      <xsd:complexType>
        <xsd:sequence>
          <xsd:element ref="pc:Terms" minOccurs="0" maxOccurs="1"/>
        </xsd:sequence>
      </xsd:complexType>
    </xsd:element>
    <xsd:element name="PT_DG_ApplicabilityDate" ma:index="12" nillable="true" ma:displayName="Date d'applicabilité" ma:description="Date d'applicabilité" ma:indexed="true" ma:internalName="PT_DG_ApplicabilityDate">
      <xsd:simpleType>
        <xsd:restriction base="dms:DateTime"/>
      </xsd:simpleType>
    </xsd:element>
    <xsd:element name="k4a0a23dbc6944648616d2af6e876883" ma:index="14" nillable="true" ma:taxonomy="true" ma:internalName="PT_DG_ServiceTaxHTField0" ma:taxonomyFieldName="PT_DG_Service" ma:displayName="Service" ma:indexed="true" ma:fieldId="{44a0a23d-bc69-4464-8616-d2af6e876883}" ma:sspId="c9fddff4-900a-4cc9-8581-c5e8a0ff657d" ma:termSetId="50abc0b1-8c7c-4852-9298-774c40cfffe3" ma:anchorId="00000000-0000-0000-0000-000000000000" ma:open="false" ma:isKeyword="false">
      <xsd:complexType>
        <xsd:sequence>
          <xsd:element ref="pc:Terms" minOccurs="0" maxOccurs="1"/>
        </xsd:sequence>
      </xsd:complexType>
    </xsd:element>
    <xsd:element name="PT_DG_VisibleInDocSpace" ma:index="15" nillable="true" ma:displayName="Visible dans l'espace documentaire" ma:description="Rend visible le document dans l'espace documentaire." ma:indexed="true" ma:internalName="PT_DG_VisibleInDocSpace">
      <xsd:simpleType>
        <xsd:restriction base="dms:Boolean"/>
      </xsd:simpleType>
    </xsd:element>
    <xsd:element name="PT_DG_DocUNID" ma:index="16" nillable="true" ma:displayName="PT_DG_DocUNID" ma:description="PT_DG_DocUNID" ma:hidden="true" ma:internalName="PT_DG_DocUNID">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T_DG_ApplicabilityDate xmlns="34DA1EB0-4D54-435F-8E3D-34E96D9C2656" xsi:nil="true"/>
    <k390bea7c03b40209d52f3726c20713b xmlns="34DA1EB0-4D54-435F-8E3D-34E96D9C2656">
      <Terms xmlns="http://schemas.microsoft.com/office/infopath/2007/PartnerControls"/>
    </k390bea7c03b40209d52f3726c20713b>
    <k4a0a23dbc6944648616d2af6e876883 xmlns="34DA1EB0-4D54-435F-8E3D-34E96D9C2656">
      <Terms xmlns="http://schemas.microsoft.com/office/infopath/2007/PartnerControls"/>
    </k4a0a23dbc6944648616d2af6e876883>
    <PT_DG_DocUNID xmlns="34DA1EB0-4D54-435F-8E3D-34E96D9C2656" xsi:nil="true"/>
    <PT_DG_VisibleInDocSpace xmlns="34DA1EB0-4D54-435F-8E3D-34E96D9C2656">true</PT_DG_VisibleInDocSpace>
    <f9814f7bb2224571a4773908fe85d2f0 xmlns="34DA1EB0-4D54-435F-8E3D-34E96D9C2656">
      <Terms xmlns="http://schemas.microsoft.com/office/infopath/2007/PartnerControls">
        <TermInfo xmlns="http://schemas.microsoft.com/office/infopath/2007/PartnerControls">
          <TermName xmlns="http://schemas.microsoft.com/office/infopath/2007/PartnerControls">PowerPoint</TermName>
          <TermId xmlns="http://schemas.microsoft.com/office/infopath/2007/PartnerControls">15d1c5f3-6a05-483c-b234-d3b9beba2794</TermId>
        </TermInfo>
      </Terms>
    </f9814f7bb2224571a4773908fe85d2f0>
  </documentManagement>
</p:properties>
</file>

<file path=customXml/itemProps1.xml><?xml version="1.0" encoding="utf-8"?>
<ds:datastoreItem xmlns:ds="http://schemas.openxmlformats.org/officeDocument/2006/customXml" ds:itemID="{09790EBE-C1EC-44C4-A2BB-9D2B0DC0B81F}">
  <ds:schemaRefs>
    <ds:schemaRef ds:uri="http://schemas.microsoft.com/sharepoint/v3/contenttype/forms"/>
  </ds:schemaRefs>
</ds:datastoreItem>
</file>

<file path=customXml/itemProps2.xml><?xml version="1.0" encoding="utf-8"?>
<ds:datastoreItem xmlns:ds="http://schemas.openxmlformats.org/officeDocument/2006/customXml" ds:itemID="{B25862F1-6B06-4D9B-8303-F755D8A49A18}">
  <ds:schemaRefs>
    <ds:schemaRef ds:uri="Microsoft.SharePoint.Taxonomy.ContentTypeSync"/>
  </ds:schemaRefs>
</ds:datastoreItem>
</file>

<file path=customXml/itemProps3.xml><?xml version="1.0" encoding="utf-8"?>
<ds:datastoreItem xmlns:ds="http://schemas.openxmlformats.org/officeDocument/2006/customXml" ds:itemID="{B5C8AAD4-FD84-4845-956C-8D11C7485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DA1EB0-4D54-435F-8E3D-34E96D9C26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639F899-901A-4F91-876D-E734EAE9031C}">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4DA1EB0-4D54-435F-8E3D-34E96D9C2656"/>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Template_Post_powerpoint</Template>
  <TotalTime>499</TotalTime>
  <Words>1715</Words>
  <Application>Microsoft Office PowerPoint</Application>
  <PresentationFormat>On-screen Show (4:3)</PresentationFormat>
  <Paragraphs>513</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Tahoma</vt:lpstr>
      <vt:lpstr>Times New Roman</vt:lpstr>
      <vt:lpstr>Wingdings</vt:lpstr>
      <vt:lpstr>baz_masque</vt:lpstr>
      <vt:lpstr>ASSOCIATION GENERALE DES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Gudden Appetit!</vt:lpstr>
    </vt:vector>
  </TitlesOfParts>
  <Manager>POST LUXEMBOURG</Manager>
  <Company>Post Luxembourg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DES CADRES</dc:title>
  <dc:subject>POST LUXEMBOURG</dc:subject>
  <dc:creator>Daniel Nestler</dc:creator>
  <cp:lastModifiedBy>Daniel Nestler</cp:lastModifiedBy>
  <cp:revision>291</cp:revision>
  <cp:lastPrinted>2015-03-13T17:31:05Z</cp:lastPrinted>
  <dcterms:created xsi:type="dcterms:W3CDTF">2015-03-07T21:58:41Z</dcterms:created>
  <dcterms:modified xsi:type="dcterms:W3CDTF">2020-03-11T14:28:39Z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0x01010056F9FD44D89C495589BD54766A9FFCAF007FBB626AE399A24BB73D21553E080230</vt:lpwstr>
  </property>
  <property fmtid="{D5CDD505-2E9C-101B-9397-08002B2CF9AE}" pid="3" name="PT_DG_TemplateCat">
    <vt:lpwstr>38</vt:lpwstr>
  </property>
</Properties>
</file>