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5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51"/>
  </p:notesMasterIdLst>
  <p:sldIdLst>
    <p:sldId id="256" r:id="rId6"/>
    <p:sldId id="405" r:id="rId7"/>
    <p:sldId id="345" r:id="rId8"/>
    <p:sldId id="317" r:id="rId9"/>
    <p:sldId id="457" r:id="rId10"/>
    <p:sldId id="432" r:id="rId11"/>
    <p:sldId id="435" r:id="rId12"/>
    <p:sldId id="421" r:id="rId13"/>
    <p:sldId id="458" r:id="rId14"/>
    <p:sldId id="460" r:id="rId15"/>
    <p:sldId id="459" r:id="rId16"/>
    <p:sldId id="464" r:id="rId17"/>
    <p:sldId id="465" r:id="rId18"/>
    <p:sldId id="463" r:id="rId19"/>
    <p:sldId id="461" r:id="rId20"/>
    <p:sldId id="462" r:id="rId21"/>
    <p:sldId id="289" r:id="rId22"/>
    <p:sldId id="265" r:id="rId23"/>
    <p:sldId id="291" r:id="rId24"/>
    <p:sldId id="296" r:id="rId25"/>
    <p:sldId id="413" r:id="rId26"/>
    <p:sldId id="414" r:id="rId27"/>
    <p:sldId id="292" r:id="rId28"/>
    <p:sldId id="412" r:id="rId29"/>
    <p:sldId id="466" r:id="rId30"/>
    <p:sldId id="467" r:id="rId31"/>
    <p:sldId id="468" r:id="rId32"/>
    <p:sldId id="469" r:id="rId33"/>
    <p:sldId id="470" r:id="rId34"/>
    <p:sldId id="471" r:id="rId35"/>
    <p:sldId id="472" r:id="rId36"/>
    <p:sldId id="473" r:id="rId37"/>
    <p:sldId id="485" r:id="rId38"/>
    <p:sldId id="474" r:id="rId39"/>
    <p:sldId id="476" r:id="rId40"/>
    <p:sldId id="477" r:id="rId41"/>
    <p:sldId id="478" r:id="rId42"/>
    <p:sldId id="479" r:id="rId43"/>
    <p:sldId id="480" r:id="rId44"/>
    <p:sldId id="481" r:id="rId45"/>
    <p:sldId id="482" r:id="rId46"/>
    <p:sldId id="484" r:id="rId47"/>
    <p:sldId id="475" r:id="rId48"/>
    <p:sldId id="323" r:id="rId49"/>
    <p:sldId id="261" r:id="rId50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414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 Nestler" initials="DN" lastIdx="1" clrIdx="0">
    <p:extLst>
      <p:ext uri="{19B8F6BF-5375-455C-9EA6-DF929625EA0E}">
        <p15:presenceInfo xmlns:p15="http://schemas.microsoft.com/office/powerpoint/2012/main" userId="S-1-5-21-3831645042-1630103438-2319456322-16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14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03" autoAdjust="0"/>
    <p:restoredTop sz="94660"/>
  </p:normalViewPr>
  <p:slideViewPr>
    <p:cSldViewPr>
      <p:cViewPr varScale="1">
        <p:scale>
          <a:sx n="108" d="100"/>
          <a:sy n="108" d="100"/>
        </p:scale>
        <p:origin x="1848" y="108"/>
      </p:cViewPr>
      <p:guideLst>
        <p:guide orient="horz" pos="2160"/>
        <p:guide pos="2880"/>
        <p:guide pos="41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54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tableStyles" Target="tableStyles.xml"/><Relationship Id="rId8" Type="http://schemas.openxmlformats.org/officeDocument/2006/relationships/slide" Target="slides/slide3.xml"/><Relationship Id="rId51" Type="http://schemas.openxmlformats.org/officeDocument/2006/relationships/notesMaster" Target="notesMasters/notesMaster1.xml"/><Relationship Id="rId3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COTISATIONS ENCAISSEES 2021 </a:t>
            </a:r>
          </a:p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AGC + CGFP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explosion val="7"/>
          <c:dPt>
            <c:idx val="0"/>
            <c:bubble3D val="0"/>
            <c:explosion val="9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968-4965-B8EA-DCB062C7DB6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968-4965-B8EA-DCB062C7DB6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E968-4965-B8EA-DCB062C7DB66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 err="1"/>
                      <a:t>Cotisations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demandées</a:t>
                    </a:r>
                    <a:r>
                      <a:rPr lang="en-US" dirty="0"/>
                      <a:t>: 93.641,00 €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968-4965-B8EA-DCB062C7DB66}"/>
                </c:ext>
              </c:extLst>
            </c:dLbl>
            <c:dLbl>
              <c:idx val="1"/>
              <c:layout>
                <c:manualLayout>
                  <c:x val="0.14072790709158128"/>
                  <c:y val="-0.1741258907740409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err="1"/>
                      <a:t>Cotisations</a:t>
                    </a:r>
                    <a:r>
                      <a:rPr lang="en-US" dirty="0"/>
                      <a:t> non </a:t>
                    </a:r>
                    <a:r>
                      <a:rPr lang="en-US" dirty="0" err="1"/>
                      <a:t>reçues</a:t>
                    </a:r>
                    <a:r>
                      <a:rPr lang="en-US" dirty="0"/>
                      <a:t>: 8.480,00 €</a:t>
                    </a:r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08925172881342"/>
                      <c:h val="9.818730458520481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968-4965-B8EA-DCB062C7DB66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err="1"/>
                      <a:t>Cotisations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reçues</a:t>
                    </a:r>
                    <a:r>
                      <a:rPr lang="en-US" dirty="0"/>
                      <a:t>: 85.161,00 €</a:t>
                    </a:r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5-E968-4965-B8EA-DCB062C7DB66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Sheet1!$A$1:$C$1</c:f>
              <c:strCache>
                <c:ptCount val="3"/>
                <c:pt idx="0">
                  <c:v>Cotisations reçues</c:v>
                </c:pt>
                <c:pt idx="1">
                  <c:v>Cotisations AGC</c:v>
                </c:pt>
                <c:pt idx="2">
                  <c:v>Cotisations CGFP</c:v>
                </c:pt>
              </c:strCache>
            </c:strRef>
          </c:cat>
          <c:val>
            <c:numRef>
              <c:f>Sheet1!$A$2:$C$2</c:f>
              <c:numCache>
                <c:formatCode>#,##0.00\ "€"</c:formatCode>
                <c:ptCount val="3"/>
                <c:pt idx="0">
                  <c:v>79847</c:v>
                </c:pt>
                <c:pt idx="1">
                  <c:v>28222</c:v>
                </c:pt>
                <c:pt idx="2">
                  <c:v>51625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968-4965-B8EA-DCB062C7DB6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fr-LU" sz="168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fr-LU"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marL="285750" indent="-285750" algn="l" defTabSz="914400" rtl="0" eaLnBrk="1" latinLnBrk="0" hangingPunct="1">
        <a:buFont typeface="Arial" panose="020B0604020202020204" pitchFamily="34" charset="0"/>
        <a:buChar char="•"/>
        <a:defRPr lang="fr-LU" sz="1400" kern="1200">
          <a:solidFill>
            <a:schemeClr val="tx1"/>
          </a:solidFill>
          <a:latin typeface="+mn-lt"/>
          <a:ea typeface="+mn-ea"/>
          <a:cs typeface="+mn-cs"/>
        </a:defRPr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fr-LU" dirty="0"/>
              <a:t>Cotisations 2021 – CGFP - AGC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7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F4C3-42C7-9354-A80AE7A0E155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F4C3-42C7-9354-A80AE7A0E155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F4C3-42C7-9354-A80AE7A0E155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2BFAA733-3557-4593-BC53-BE4366F5B615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93.641,00 €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4C3-42C7-9354-A80AE7A0E15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43A3D46A-E895-47F7-85DC-C2D956C1E6E0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29.966,00 €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4C3-42C7-9354-A80AE7A0E15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8F6481D-099D-4FF4-AC29-85C0066FF1ED}" type="CATEGORYNAME">
                      <a:rPr lang="en-US" smtClean="0"/>
                      <a:pPr/>
                      <a:t>[CATEGORY NAME]</a:t>
                    </a:fld>
                    <a:r>
                      <a:rPr lang="en-US" baseline="0" dirty="0"/>
                      <a:t>:</a:t>
                    </a:r>
                  </a:p>
                  <a:p>
                    <a:r>
                      <a:rPr lang="en-US" baseline="0" dirty="0"/>
                      <a:t>55.195,00 €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4C3-42C7-9354-A80AE7A0E1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Sheet1!$A$1:$C$1</c:f>
              <c:strCache>
                <c:ptCount val="3"/>
                <c:pt idx="0">
                  <c:v>Cotisations reçues</c:v>
                </c:pt>
                <c:pt idx="1">
                  <c:v>Cotisations AGC</c:v>
                </c:pt>
                <c:pt idx="2">
                  <c:v>Cotisations CGFP</c:v>
                </c:pt>
              </c:strCache>
            </c:strRef>
          </c:cat>
          <c:val>
            <c:numRef>
              <c:f>Sheet1!$A$2:$C$2</c:f>
              <c:numCache>
                <c:formatCode>#,##0.00\ "€"</c:formatCode>
                <c:ptCount val="3"/>
                <c:pt idx="0">
                  <c:v>79847</c:v>
                </c:pt>
                <c:pt idx="1">
                  <c:v>28222</c:v>
                </c:pt>
                <c:pt idx="2">
                  <c:v>51625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4C3-42C7-9354-A80AE7A0E155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accent3"/>
            </a:solidFill>
          </c:spPr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FE2-4167-AA86-02EAABCF3A67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FE2-4167-AA86-02EAABCF3A67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FE2-4167-AA86-02EAABCF3A67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FE2-4167-AA86-02EAABCF3A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Sheet1!$A$5:$A$6</c:f>
              <c:strCache>
                <c:ptCount val="2"/>
                <c:pt idx="0">
                  <c:v>AGC</c:v>
                </c:pt>
                <c:pt idx="1">
                  <c:v>CGFP</c:v>
                </c:pt>
              </c:strCache>
            </c:strRef>
          </c:cat>
          <c:val>
            <c:numRef>
              <c:f>Sheet1!$B$5:$B$6</c:f>
              <c:numCache>
                <c:formatCode>"€"#,##0_);[Red]\("€"#,##0\)</c:formatCode>
                <c:ptCount val="2"/>
                <c:pt idx="0">
                  <c:v>18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FE2-4167-AA86-02EAABCF3A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LU" dirty="0"/>
              <a:t>Membres retraités</a:t>
            </a:r>
          </a:p>
        </c:rich>
      </c:tx>
      <c:layout>
        <c:manualLayout>
          <c:xMode val="edge"/>
          <c:yMode val="edge"/>
          <c:x val="0.33702777777777776"/>
          <c:y val="5.86633937470008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spPr>
            <a:solidFill>
              <a:schemeClr val="accent1"/>
            </a:solidFill>
          </c:spPr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2B1-4DEB-B2CB-5D0CC7AC16F2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2B1-4DEB-B2CB-5D0CC7AC16F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Sheet1!$B$36:$B$37</c:f>
              <c:strCache>
                <c:ptCount val="2"/>
                <c:pt idx="0">
                  <c:v>AGC</c:v>
                </c:pt>
                <c:pt idx="1">
                  <c:v>CGFP</c:v>
                </c:pt>
              </c:strCache>
            </c:strRef>
          </c:cat>
          <c:val>
            <c:numRef>
              <c:f>Sheet1!$C$36:$C$37</c:f>
              <c:numCache>
                <c:formatCode>"€"#,##0_);[Red]\("€"#,##0\)</c:formatCode>
                <c:ptCount val="2"/>
                <c:pt idx="0">
                  <c:v>20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2B1-4DEB-B2CB-5D0CC7AC16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LU"/>
              <a:t>Membres actifs</a:t>
            </a:r>
          </a:p>
        </c:rich>
      </c:tx>
      <c:layout>
        <c:manualLayout>
          <c:xMode val="edge"/>
          <c:yMode val="edge"/>
          <c:x val="0.36820122484689416"/>
          <c:y val="6.85593931559371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spPr>
            <a:solidFill>
              <a:schemeClr val="accent1"/>
            </a:solidFill>
          </c:spPr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2A1-48D4-B113-A7CF726B3BFF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2A1-48D4-B113-A7CF726B3BF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Sheet1!$B$44:$B$45</c:f>
              <c:strCache>
                <c:ptCount val="2"/>
                <c:pt idx="0">
                  <c:v>AGC</c:v>
                </c:pt>
                <c:pt idx="1">
                  <c:v>CGFP</c:v>
                </c:pt>
              </c:strCache>
            </c:strRef>
          </c:cat>
          <c:val>
            <c:numRef>
              <c:f>Sheet1!$C$44:$C$45</c:f>
              <c:numCache>
                <c:formatCode>"€"#,##0_);[Red]\("€"#,##0\)</c:formatCode>
                <c:ptCount val="2"/>
                <c:pt idx="0">
                  <c:v>20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2A1-48D4-B113-A7CF726B3B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08DD4-2848-4130-91D2-DA279B566371}" type="datetimeFigureOut">
              <a:rPr lang="fr-FR" smtClean="0"/>
              <a:pPr/>
              <a:t>23/03/2022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86E92E-1CC9-49FE-85F2-4F6117653B4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102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631808"/>
            <a:ext cx="6123122" cy="4176464"/>
          </a:xfrm>
          <a:prstGeom prst="rect">
            <a:avLst/>
          </a:prstGeom>
          <a:blipFill dpi="0" rotWithShape="1">
            <a:blip r:embed="rId2">
              <a:alphaModFix amt="0"/>
            </a:blip>
            <a:srcRect/>
            <a:stretch>
              <a:fillRect/>
            </a:stretch>
          </a:blipFill>
          <a:effectLst>
            <a:outerShdw blurRad="50800" dist="50800" dir="5400000" algn="ctr" rotWithShape="0">
              <a:srgbClr val="000000">
                <a:alpha val="30000"/>
              </a:srgbClr>
            </a:outerShdw>
          </a:effectLst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 bwMode="gray">
          <a:xfrm>
            <a:off x="755576" y="2132856"/>
            <a:ext cx="8028000" cy="1080120"/>
          </a:xfrm>
        </p:spPr>
        <p:txBody>
          <a:bodyPr>
            <a:noAutofit/>
          </a:bodyPr>
          <a:lstStyle>
            <a:lvl1pPr marL="0" indent="0" algn="l">
              <a:spcAft>
                <a:spcPts val="0"/>
              </a:spcAft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fr-FR" dirty="0"/>
          </a:p>
        </p:txBody>
      </p:sp>
      <p:sp>
        <p:nvSpPr>
          <p:cNvPr id="20" name="Espace réservé du texte 1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755650" y="3384000"/>
            <a:ext cx="5040000" cy="540000"/>
          </a:xfrm>
        </p:spPr>
        <p:txBody>
          <a:bodyPr>
            <a:noAutofit/>
          </a:bodyPr>
          <a:lstStyle>
            <a:lvl1pPr>
              <a:defRPr sz="17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00/00/0000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L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07704" y="2780928"/>
            <a:ext cx="5471417" cy="3731949"/>
          </a:xfrm>
          <a:prstGeom prst="rect">
            <a:avLst/>
          </a:prstGeom>
          <a:noFill/>
        </p:spPr>
      </p:pic>
      <p:sp>
        <p:nvSpPr>
          <p:cNvPr id="10" name="Titre 9"/>
          <p:cNvSpPr>
            <a:spLocks noGrp="1"/>
          </p:cNvSpPr>
          <p:nvPr>
            <p:ph type="title"/>
          </p:nvPr>
        </p:nvSpPr>
        <p:spPr bwMode="gray">
          <a:xfrm>
            <a:off x="755576" y="1080000"/>
            <a:ext cx="8028000" cy="2132976"/>
          </a:xfrm>
        </p:spPr>
        <p:txBody>
          <a:bodyPr>
            <a:noAutofit/>
          </a:bodyPr>
          <a:lstStyle>
            <a:lvl1pPr>
              <a:defRPr sz="42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gray"/>
        <p:txBody>
          <a:bodyPr/>
          <a:lstStyle>
            <a:lvl1pPr>
              <a:spcBef>
                <a:spcPts val="1000"/>
              </a:spcBef>
              <a:defRPr/>
            </a:lvl1pPr>
            <a:lvl3pPr>
              <a:defRPr>
                <a:solidFill>
                  <a:schemeClr val="accent5"/>
                </a:solidFill>
              </a:defRPr>
            </a:lvl3pPr>
            <a:lvl4pPr>
              <a:defRPr>
                <a:solidFill>
                  <a:schemeClr val="accent5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BE0F9C83-7227-47B6-8DBC-3AC9CCB62BF8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r>
              <a:rPr lang="fr-FR"/>
              <a:t> Page </a:t>
            </a:r>
            <a:fld id="{19858401-1896-4F80-9B2B-186795E41C27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/>
          <a:p>
            <a:r>
              <a:rPr lang="fr-FR" dirty="0"/>
              <a:t>Association Générale des Cadres – Assemblée Générale Ordinaire 2019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-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gray">
          <a:xfrm>
            <a:off x="657224" y="1684499"/>
            <a:ext cx="8029575" cy="304342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A301CDB9-0B36-49C4-AA30-7017A805B1D3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r>
              <a:rPr lang="fr-FR"/>
              <a:t> Page </a:t>
            </a:r>
            <a:fld id="{19858401-1896-4F80-9B2B-186795E41C27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/>
          <a:p>
            <a:r>
              <a:rPr lang="fr-FR"/>
              <a:t>POST Luxembourg - Confidentiel - Titre de la présentation</a:t>
            </a:r>
            <a:endParaRPr lang="fr-FR" dirty="0"/>
          </a:p>
        </p:txBody>
      </p:sp>
      <p:sp>
        <p:nvSpPr>
          <p:cNvPr id="15" name="Espace réservé pour une image  14"/>
          <p:cNvSpPr>
            <a:spLocks noGrp="1"/>
          </p:cNvSpPr>
          <p:nvPr>
            <p:ph type="pic" sz="quarter" idx="14"/>
          </p:nvPr>
        </p:nvSpPr>
        <p:spPr bwMode="gray">
          <a:xfrm>
            <a:off x="648000" y="2062800"/>
            <a:ext cx="4644000" cy="3348000"/>
          </a:xfrm>
        </p:spPr>
        <p:txBody>
          <a:bodyPr tIns="720000" anchor="ctr" anchorCtr="0">
            <a:normAutofit/>
          </a:bodyPr>
          <a:lstStyle>
            <a:lvl1pPr algn="ctr">
              <a:defRPr sz="1300"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fr-FR" dirty="0"/>
          </a:p>
        </p:txBody>
      </p:sp>
      <p:sp>
        <p:nvSpPr>
          <p:cNvPr id="11" name="Espace réservé du contenu 2"/>
          <p:cNvSpPr>
            <a:spLocks noGrp="1"/>
          </p:cNvSpPr>
          <p:nvPr>
            <p:ph idx="15"/>
          </p:nvPr>
        </p:nvSpPr>
        <p:spPr bwMode="gray">
          <a:xfrm>
            <a:off x="5482800" y="2008800"/>
            <a:ext cx="3420000" cy="3600000"/>
          </a:xfrm>
        </p:spPr>
        <p:txBody>
          <a:bodyPr/>
          <a:lstStyle>
            <a:lvl2pPr>
              <a:spcAft>
                <a:spcPts val="2600"/>
              </a:spcAft>
              <a:defRPr/>
            </a:lvl2pPr>
            <a:lvl3pPr>
              <a:defRPr>
                <a:solidFill>
                  <a:schemeClr val="accent5"/>
                </a:solidFill>
              </a:defRPr>
            </a:lvl3pPr>
            <a:lvl4pPr>
              <a:defRPr>
                <a:solidFill>
                  <a:schemeClr val="accent5"/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- 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gray">
          <a:xfrm>
            <a:off x="657224" y="1684499"/>
            <a:ext cx="8029575" cy="11684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BBECDA45-D691-439A-85CE-7230EAD8B782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r>
              <a:rPr lang="fr-FR"/>
              <a:t> Page </a:t>
            </a:r>
            <a:fld id="{19858401-1896-4F80-9B2B-186795E41C27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/>
          <a:p>
            <a:r>
              <a:rPr lang="fr-FR"/>
              <a:t>POST Luxembourg - Confidentiel - Titre de la présentation</a:t>
            </a:r>
            <a:endParaRPr lang="fr-FR" dirty="0"/>
          </a:p>
        </p:txBody>
      </p:sp>
      <p:sp>
        <p:nvSpPr>
          <p:cNvPr id="9" name="Espace réservé du graphique 8"/>
          <p:cNvSpPr>
            <a:spLocks noGrp="1"/>
          </p:cNvSpPr>
          <p:nvPr>
            <p:ph type="chart" sz="quarter" idx="13"/>
          </p:nvPr>
        </p:nvSpPr>
        <p:spPr bwMode="gray">
          <a:xfrm>
            <a:off x="657225" y="2997200"/>
            <a:ext cx="4680000" cy="2707200"/>
          </a:xfrm>
        </p:spPr>
        <p:txBody>
          <a:bodyPr tIns="720000" anchor="ctr" anchorCtr="0"/>
          <a:lstStyle>
            <a:lvl1pPr algn="ctr">
              <a:defRPr sz="1300" b="0"/>
            </a:lvl1pPr>
          </a:lstStyle>
          <a:p>
            <a:r>
              <a:rPr lang="en-US"/>
              <a:t>Click icon to add chart</a:t>
            </a:r>
            <a:endParaRPr lang="fr-FR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5454000" y="3204000"/>
            <a:ext cx="3240088" cy="2520000"/>
          </a:xfrm>
        </p:spPr>
        <p:txBody>
          <a:bodyPr/>
          <a:lstStyle>
            <a:lvl1pPr>
              <a:defRPr sz="800" b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fr-FR" dirty="0"/>
              <a:t>Texte de légende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e couvertur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 bwMode="gray">
          <a:xfrm>
            <a:off x="2016000" y="1645200"/>
            <a:ext cx="5040000" cy="3295968"/>
          </a:xfrm>
        </p:spPr>
        <p:txBody>
          <a:bodyPr>
            <a:no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r-FR" dirty="0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 bwMode="gray">
          <a:xfrm>
            <a:off x="8784000" y="6498000"/>
            <a:ext cx="360000" cy="360000"/>
          </a:xfrm>
        </p:spPr>
        <p:txBody>
          <a:bodyPr anchor="ctr" anchorCtr="0"/>
          <a:lstStyle/>
          <a:p>
            <a:fld id="{FD63322C-DB95-443D-922C-858B827D0416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 bwMode="gray">
          <a:xfrm>
            <a:off x="8784000" y="6498000"/>
            <a:ext cx="360000" cy="360000"/>
          </a:xfrm>
        </p:spPr>
        <p:txBody>
          <a:bodyPr anchor="ctr" anchorCtr="0"/>
          <a:lstStyle>
            <a:lvl1pPr algn="ctr">
              <a:defRPr sz="1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 Page </a:t>
            </a:r>
            <a:fld id="{19858401-1896-4F80-9B2B-186795E41C27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 bwMode="gray">
          <a:xfrm>
            <a:off x="8784000" y="6498000"/>
            <a:ext cx="360000" cy="360000"/>
          </a:xfrm>
        </p:spPr>
        <p:txBody>
          <a:bodyPr anchor="ctr" anchorCtr="0"/>
          <a:lstStyle>
            <a:lvl1pPr algn="ctr">
              <a:defRPr sz="1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POST Luxembourg - Confidentiel - Titre de la présentation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657224" y="577546"/>
            <a:ext cx="8028000" cy="86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657224" y="1684498"/>
            <a:ext cx="8029575" cy="4525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0" y="6492875"/>
            <a:ext cx="3600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">
                <a:solidFill>
                  <a:schemeClr val="bg1"/>
                </a:solidFill>
              </a:defRPr>
            </a:lvl1pPr>
          </a:lstStyle>
          <a:p>
            <a:fld id="{68BD4000-BA83-429B-A4C3-212A6B89BF43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684000" y="6300000"/>
            <a:ext cx="5400000" cy="36004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 b="1">
                <a:solidFill>
                  <a:schemeClr val="accent5"/>
                </a:solidFill>
              </a:defRPr>
            </a:lvl1pPr>
          </a:lstStyle>
          <a:p>
            <a:r>
              <a:rPr lang="fr-FR" dirty="0"/>
              <a:t>POST Luxembourg - Confidentiel - 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6804448" y="6300000"/>
            <a:ext cx="1800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 b="1">
                <a:solidFill>
                  <a:schemeClr val="accent5"/>
                </a:solidFill>
              </a:defRPr>
            </a:lvl1pPr>
          </a:lstStyle>
          <a:p>
            <a:r>
              <a:rPr lang="fr-FR" dirty="0"/>
              <a:t> Page </a:t>
            </a:r>
            <a:fld id="{19858401-1896-4F80-9B2B-186795E41C27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57" r:id="rId4"/>
    <p:sldLayoutId id="2147483658" r:id="rId5"/>
    <p:sldLayoutId id="2147483659" r:id="rId6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700" kern="1200" cap="none" baseline="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1400"/>
        </a:spcAft>
        <a:buFont typeface="Arial" pitchFamily="34" charset="0"/>
        <a:buNone/>
        <a:defRPr sz="1500" b="1" kern="1200" baseline="0">
          <a:solidFill>
            <a:schemeClr val="accent5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0"/>
        </a:spcBef>
        <a:spcAft>
          <a:spcPts val="1300"/>
        </a:spcAft>
        <a:buClr>
          <a:schemeClr val="accent4"/>
        </a:buClr>
        <a:buSzPct val="100000"/>
        <a:buFont typeface="Tahoma" pitchFamily="34" charset="0"/>
        <a:buChar char="•"/>
        <a:defRPr sz="1500" kern="1200">
          <a:solidFill>
            <a:schemeClr val="accent5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300" b="0" kern="1200">
          <a:solidFill>
            <a:schemeClr val="accent5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100" kern="1200">
          <a:solidFill>
            <a:schemeClr val="accent5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900" kern="1200">
          <a:solidFill>
            <a:schemeClr val="accent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755576" y="974478"/>
            <a:ext cx="8028000" cy="720000"/>
          </a:xfrm>
        </p:spPr>
        <p:txBody>
          <a:bodyPr/>
          <a:lstStyle/>
          <a:p>
            <a:pPr algn="ctr"/>
            <a:r>
              <a:rPr lang="fr-FR" sz="4200" dirty="0">
                <a:solidFill>
                  <a:schemeClr val="tx1"/>
                </a:solidFill>
              </a:rPr>
              <a:t>ASSOCIATION GENERALE DES 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3"/>
          </p:nvPr>
        </p:nvSpPr>
        <p:spPr>
          <a:xfrm>
            <a:off x="755576" y="3756161"/>
            <a:ext cx="5040000" cy="540000"/>
          </a:xfrm>
        </p:spPr>
        <p:txBody>
          <a:bodyPr/>
          <a:lstStyle/>
          <a:p>
            <a:r>
              <a:rPr lang="fr-FR" dirty="0"/>
              <a:t>23/03/2023</a:t>
            </a:r>
          </a:p>
          <a:p>
            <a:endParaRPr lang="fr-FR" dirty="0"/>
          </a:p>
        </p:txBody>
      </p:sp>
      <p:sp>
        <p:nvSpPr>
          <p:cNvPr id="7" name="Titre 4"/>
          <p:cNvSpPr txBox="1">
            <a:spLocks/>
          </p:cNvSpPr>
          <p:nvPr/>
        </p:nvSpPr>
        <p:spPr bwMode="gray">
          <a:xfrm>
            <a:off x="781224" y="1705974"/>
            <a:ext cx="8028000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dirty="0">
                <a:solidFill>
                  <a:schemeClr val="tx1"/>
                </a:solidFill>
              </a:rPr>
              <a:t>CADRES</a:t>
            </a:r>
          </a:p>
        </p:txBody>
      </p:sp>
      <p:sp>
        <p:nvSpPr>
          <p:cNvPr id="8" name="Titre 4"/>
          <p:cNvSpPr txBox="1">
            <a:spLocks/>
          </p:cNvSpPr>
          <p:nvPr/>
        </p:nvSpPr>
        <p:spPr bwMode="gray">
          <a:xfrm>
            <a:off x="755576" y="2924944"/>
            <a:ext cx="8028000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500" dirty="0">
                <a:solidFill>
                  <a:schemeClr val="tx1"/>
                </a:solidFill>
              </a:rPr>
              <a:t>Assemblée Générale Ordinaire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77616" y="260648"/>
            <a:ext cx="63268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>
                <a:solidFill>
                  <a:srgbClr val="000000"/>
                </a:solidFill>
              </a:rPr>
              <a:t>Rapport </a:t>
            </a:r>
            <a:r>
              <a:rPr lang="de-LU" sz="3200" b="1" dirty="0" err="1">
                <a:solidFill>
                  <a:srgbClr val="000000"/>
                </a:solidFill>
              </a:rPr>
              <a:t>d‘activité</a:t>
            </a:r>
            <a:r>
              <a:rPr lang="de-LU" sz="3200" b="1" dirty="0">
                <a:solidFill>
                  <a:srgbClr val="000000"/>
                </a:solidFill>
              </a:rPr>
              <a:t> </a:t>
            </a:r>
          </a:p>
          <a:p>
            <a:r>
              <a:rPr lang="de-LU" sz="3200" b="1" dirty="0">
                <a:solidFill>
                  <a:srgbClr val="000000"/>
                </a:solidFill>
              </a:rPr>
              <a:t>Exercice 2021</a:t>
            </a:r>
            <a:endParaRPr lang="de-LU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827584" y="1844824"/>
            <a:ext cx="7488832" cy="7001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LU" sz="1500" b="1" dirty="0"/>
              <a:t>4 mars 2021: Signature accord salarial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CH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CH" sz="1400" b="1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>
                <a:solidFill>
                  <a:schemeClr val="tx1"/>
                </a:solidFill>
              </a:rPr>
              <a:t>C</a:t>
            </a:r>
            <a:r>
              <a:rPr lang="fr-LU" sz="1400" dirty="0" err="1">
                <a:solidFill>
                  <a:schemeClr val="tx1"/>
                </a:solidFill>
              </a:rPr>
              <a:t>ontexte</a:t>
            </a:r>
            <a:r>
              <a:rPr lang="fr-LU" sz="1400" dirty="0">
                <a:solidFill>
                  <a:schemeClr val="tx1"/>
                </a:solidFill>
              </a:rPr>
              <a:t> </a:t>
            </a:r>
            <a:r>
              <a:rPr lang="fr-LU" sz="1400" b="1" dirty="0">
                <a:solidFill>
                  <a:schemeClr val="tx1"/>
                </a:solidFill>
              </a:rPr>
              <a:t>Covid</a:t>
            </a:r>
            <a:r>
              <a:rPr lang="fr-LU" sz="1400" b="1" dirty="0"/>
              <a:t>-19</a:t>
            </a:r>
            <a:r>
              <a:rPr lang="fr-LU" sz="1400" dirty="0"/>
              <a:t>, pas d’augmentation des </a:t>
            </a:r>
            <a:r>
              <a:rPr lang="fr-LU" sz="1400" b="1" dirty="0"/>
              <a:t>salaires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>
                <a:solidFill>
                  <a:schemeClr val="tx1"/>
                </a:solidFill>
              </a:rPr>
              <a:t>Engagement du Gouvernement à </a:t>
            </a:r>
            <a:r>
              <a:rPr lang="fr-CH" sz="1400" b="1" dirty="0">
                <a:solidFill>
                  <a:schemeClr val="tx1"/>
                </a:solidFill>
              </a:rPr>
              <a:t>maintenir</a:t>
            </a:r>
            <a:r>
              <a:rPr lang="fr-CH" sz="1400" dirty="0">
                <a:solidFill>
                  <a:schemeClr val="tx1"/>
                </a:solidFill>
              </a:rPr>
              <a:t> les </a:t>
            </a:r>
            <a:r>
              <a:rPr lang="fr-CH" sz="1400" b="1" dirty="0">
                <a:solidFill>
                  <a:schemeClr val="tx1"/>
                </a:solidFill>
              </a:rPr>
              <a:t>acquis sociaux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Assurer la </a:t>
            </a:r>
            <a:r>
              <a:rPr lang="fr-CH" sz="1400" b="1" dirty="0"/>
              <a:t>qualité</a:t>
            </a:r>
            <a:r>
              <a:rPr lang="fr-CH" sz="1400" dirty="0"/>
              <a:t> de la Fonction Publique.</a:t>
            </a:r>
          </a:p>
          <a:p>
            <a:pPr algn="l">
              <a:tabLst>
                <a:tab pos="266700" algn="l"/>
              </a:tabLst>
            </a:pPr>
            <a:r>
              <a:rPr lang="fr-CH" sz="1400" dirty="0"/>
              <a:t>     «Dans cette optique, le Gouvernement ne soumettra pas à la Chambre des Députés des</a:t>
            </a:r>
          </a:p>
          <a:p>
            <a:pPr algn="l">
              <a:tabLst>
                <a:tab pos="266700" algn="l"/>
              </a:tabLst>
            </a:pPr>
            <a:r>
              <a:rPr lang="fr-CH" sz="1400" dirty="0"/>
              <a:t>	 projets de loi visant à revoir la qualification requise à la baisse.»</a:t>
            </a:r>
          </a:p>
          <a:p>
            <a:pPr marL="285750" indent="-285750" algn="l"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fr-CH" sz="1400" dirty="0"/>
              <a:t>Création Groupe de Travail «</a:t>
            </a:r>
            <a:r>
              <a:rPr lang="fr-CH" sz="1400" b="1" dirty="0"/>
              <a:t>évaluation</a:t>
            </a:r>
            <a:r>
              <a:rPr lang="fr-CH" sz="1400" dirty="0"/>
              <a:t>»</a:t>
            </a:r>
          </a:p>
          <a:p>
            <a:pPr marL="285750" indent="-285750" algn="l"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fr-CH" sz="1400" dirty="0"/>
              <a:t>Elaboration nouveau cadre «</a:t>
            </a:r>
            <a:r>
              <a:rPr lang="fr-CH" sz="1400" b="1" dirty="0"/>
              <a:t>télétravail</a:t>
            </a:r>
            <a:r>
              <a:rPr lang="fr-CH" sz="1400" dirty="0"/>
              <a:t>»   (RGD)</a:t>
            </a:r>
          </a:p>
          <a:p>
            <a:pPr marL="285750" indent="-285750" algn="l"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fr-CH" sz="1400" dirty="0"/>
              <a:t>Création Groupe de Travail «</a:t>
            </a:r>
            <a:r>
              <a:rPr lang="fr-CH" sz="1400" b="1" dirty="0"/>
              <a:t>Protection des agents de l’Etat</a:t>
            </a:r>
            <a:r>
              <a:rPr lang="fr-CH" sz="1400" dirty="0"/>
              <a:t>»</a:t>
            </a:r>
          </a:p>
          <a:p>
            <a:pPr marL="285750" indent="-285750" algn="l"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fr-CH" sz="1400" dirty="0"/>
              <a:t>Négociations «</a:t>
            </a:r>
            <a:r>
              <a:rPr lang="fr-CH" sz="1400" b="1" dirty="0"/>
              <a:t>Préretraite</a:t>
            </a:r>
            <a:r>
              <a:rPr lang="fr-CH" sz="1400" dirty="0"/>
              <a:t>» pour les agents engagés après le 1</a:t>
            </a:r>
            <a:r>
              <a:rPr lang="fr-CH" sz="1400" baseline="30000" dirty="0"/>
              <a:t>er</a:t>
            </a:r>
            <a:r>
              <a:rPr lang="fr-CH" sz="1400" dirty="0"/>
              <a:t> janvier 1999.</a:t>
            </a:r>
          </a:p>
          <a:p>
            <a:pPr marL="285750" indent="-285750" algn="l"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fr-CH" sz="1400" dirty="0"/>
              <a:t>Harmonisation des </a:t>
            </a:r>
            <a:r>
              <a:rPr lang="fr-CH" sz="1400" b="1" dirty="0"/>
              <a:t>carrières inférieures</a:t>
            </a:r>
          </a:p>
          <a:p>
            <a:pPr marL="285750" indent="-285750" algn="l"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fr-CH" sz="1400" dirty="0"/>
              <a:t>Conclusions (</a:t>
            </a:r>
            <a:r>
              <a:rPr lang="fr-CH" sz="1400" b="1" dirty="0"/>
              <a:t>sectoriels</a:t>
            </a:r>
            <a:r>
              <a:rPr lang="fr-CH" sz="1400" dirty="0"/>
              <a:t>) entrevues Ministre et associations membres de la CGFP à tirer avant le 1</a:t>
            </a:r>
            <a:r>
              <a:rPr lang="fr-CH" sz="1400" baseline="30000" dirty="0"/>
              <a:t>er</a:t>
            </a:r>
            <a:r>
              <a:rPr lang="fr-CH" sz="1400" dirty="0"/>
              <a:t> juillet 2022 </a:t>
            </a:r>
          </a:p>
          <a:p>
            <a:pPr marL="285750" indent="-285750" algn="l">
              <a:buFont typeface="Arial" panose="020B0604020202020204" pitchFamily="34" charset="0"/>
              <a:buChar char="•"/>
              <a:tabLst>
                <a:tab pos="266700" algn="l"/>
              </a:tabLst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  <a:tabLst>
                <a:tab pos="266700" algn="l"/>
              </a:tabLst>
            </a:pPr>
            <a:endParaRPr lang="fr-CH" sz="1400" dirty="0"/>
          </a:p>
          <a:p>
            <a:pPr algn="l"/>
            <a:r>
              <a:rPr lang="fr-CH" sz="1400" dirty="0">
                <a:solidFill>
                  <a:schemeClr val="tx1"/>
                </a:solidFill>
              </a:rPr>
              <a:t>	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LU" sz="1400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algn="l"/>
            <a:endParaRPr lang="fr-CH" sz="1400" b="1" dirty="0">
              <a:solidFill>
                <a:schemeClr val="tx1"/>
              </a:solidFill>
            </a:endParaRPr>
          </a:p>
          <a:p>
            <a:pPr algn="l"/>
            <a:endParaRPr lang="fr-CH" sz="1400" b="1" dirty="0"/>
          </a:p>
          <a:p>
            <a:pPr algn="l"/>
            <a:endParaRPr lang="fr-LU" sz="1400" b="1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b="1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b="1" dirty="0">
              <a:solidFill>
                <a:schemeClr val="tx1"/>
              </a:solidFill>
            </a:endParaRPr>
          </a:p>
          <a:p>
            <a:pPr algn="l"/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58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77616" y="260648"/>
            <a:ext cx="63268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>
                <a:solidFill>
                  <a:srgbClr val="000000"/>
                </a:solidFill>
              </a:rPr>
              <a:t>Rapport </a:t>
            </a:r>
            <a:r>
              <a:rPr lang="de-LU" sz="3200" b="1" dirty="0" err="1">
                <a:solidFill>
                  <a:srgbClr val="000000"/>
                </a:solidFill>
              </a:rPr>
              <a:t>d‘activité</a:t>
            </a:r>
            <a:r>
              <a:rPr lang="de-LU" sz="3200" b="1" dirty="0">
                <a:solidFill>
                  <a:srgbClr val="000000"/>
                </a:solidFill>
              </a:rPr>
              <a:t> </a:t>
            </a:r>
          </a:p>
          <a:p>
            <a:r>
              <a:rPr lang="de-LU" sz="3200" b="1" dirty="0">
                <a:solidFill>
                  <a:srgbClr val="000000"/>
                </a:solidFill>
              </a:rPr>
              <a:t>Exercice 2021</a:t>
            </a:r>
            <a:endParaRPr lang="de-LU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827584" y="1844824"/>
            <a:ext cx="7558088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LU" sz="1400" b="1" dirty="0"/>
              <a:t>19 avril 2021: entrevue Ministre de la Fonction Publique</a:t>
            </a: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algn="l"/>
            <a:r>
              <a:rPr lang="fr-LU" sz="1400" b="1" dirty="0">
                <a:solidFill>
                  <a:schemeClr val="tx1"/>
                </a:solidFill>
              </a:rPr>
              <a:t>Sujet </a:t>
            </a:r>
            <a:r>
              <a:rPr lang="fr-LU" sz="1400" b="1" dirty="0"/>
              <a:t>:</a:t>
            </a:r>
            <a:endParaRPr lang="fr-LU" sz="1400" b="1" dirty="0">
              <a:solidFill>
                <a:schemeClr val="tx1"/>
              </a:solidFill>
            </a:endParaRPr>
          </a:p>
          <a:p>
            <a:pPr algn="l"/>
            <a:endParaRPr lang="fr-LU" sz="14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LU" sz="1400" b="1" dirty="0"/>
              <a:t>Réforme formation générale</a:t>
            </a:r>
            <a:endParaRPr lang="fr-LU" sz="1400" b="1" dirty="0">
              <a:solidFill>
                <a:schemeClr val="tx1"/>
              </a:solidFill>
            </a:endParaRPr>
          </a:p>
          <a:p>
            <a:pPr algn="l"/>
            <a:endParaRPr lang="fr-CH" sz="1400" b="1" dirty="0">
              <a:solidFill>
                <a:schemeClr val="tx1"/>
              </a:solidFill>
            </a:endParaRPr>
          </a:p>
          <a:p>
            <a:pPr algn="l"/>
            <a:r>
              <a:rPr lang="fr-CH" sz="1400" b="1" dirty="0"/>
              <a:t>Conclusions:</a:t>
            </a:r>
          </a:p>
          <a:p>
            <a:pPr algn="l"/>
            <a:endParaRPr lang="fr-CH" sz="1400" b="1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b="1" dirty="0"/>
              <a:t>Analyse plus détaillée des formations existantes avec les responsables de l’INAP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b="1" dirty="0"/>
              <a:t>Analyse des différences  («delta») entre nos revendications et l’existant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b="1" dirty="0"/>
              <a:t>Workshops INAP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b="1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b="1" dirty="0">
              <a:solidFill>
                <a:schemeClr val="tx1"/>
              </a:solidFill>
            </a:endParaRPr>
          </a:p>
          <a:p>
            <a:pPr algn="l"/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027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77616" y="260648"/>
            <a:ext cx="63268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>
                <a:solidFill>
                  <a:srgbClr val="000000"/>
                </a:solidFill>
              </a:rPr>
              <a:t>Rapport </a:t>
            </a:r>
            <a:r>
              <a:rPr lang="de-LU" sz="3200" b="1" dirty="0" err="1">
                <a:solidFill>
                  <a:srgbClr val="000000"/>
                </a:solidFill>
              </a:rPr>
              <a:t>d‘activité</a:t>
            </a:r>
            <a:r>
              <a:rPr lang="de-LU" sz="3200" b="1" dirty="0">
                <a:solidFill>
                  <a:srgbClr val="000000"/>
                </a:solidFill>
              </a:rPr>
              <a:t> </a:t>
            </a:r>
          </a:p>
          <a:p>
            <a:r>
              <a:rPr lang="de-LU" sz="3200" b="1" dirty="0">
                <a:solidFill>
                  <a:srgbClr val="000000"/>
                </a:solidFill>
              </a:rPr>
              <a:t>Exercice 2021</a:t>
            </a:r>
            <a:endParaRPr lang="de-LU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827584" y="1844824"/>
            <a:ext cx="7558088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LU" sz="1400" dirty="0"/>
              <a:t>11 octobre 2021:  Comité fédéral CGFP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dirty="0">
                <a:solidFill>
                  <a:schemeClr val="tx1"/>
                </a:solidFill>
              </a:rPr>
              <a:t>A</a:t>
            </a:r>
            <a:r>
              <a:rPr lang="fr-LU" sz="1400" dirty="0" err="1">
                <a:solidFill>
                  <a:schemeClr val="tx1"/>
                </a:solidFill>
              </a:rPr>
              <a:t>pprobation</a:t>
            </a:r>
            <a:r>
              <a:rPr lang="fr-LU" sz="1400" dirty="0">
                <a:solidFill>
                  <a:schemeClr val="tx1"/>
                </a:solidFill>
              </a:rPr>
              <a:t> de la proposition « télétravail »</a:t>
            </a:r>
          </a:p>
          <a:p>
            <a:pPr algn="l"/>
            <a:endParaRPr lang="fr-CH" sz="1400" b="1" dirty="0"/>
          </a:p>
          <a:p>
            <a:pPr algn="ctr"/>
            <a:r>
              <a:rPr lang="fr-CH" sz="1600" b="1" dirty="0"/>
              <a:t>R</a:t>
            </a:r>
            <a:r>
              <a:rPr lang="fr-LU" sz="1600" b="1" dirty="0" err="1"/>
              <a:t>evendications</a:t>
            </a:r>
            <a:r>
              <a:rPr lang="fr-LU" sz="1600" b="1" dirty="0"/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dirty="0"/>
              <a:t>Un </a:t>
            </a:r>
            <a:r>
              <a:rPr lang="fr-CH" sz="1400" b="1" dirty="0"/>
              <a:t>droit</a:t>
            </a:r>
            <a:r>
              <a:rPr lang="fr-CH" sz="1400" dirty="0"/>
              <a:t> au télétravail, si la fonction le permet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b="1" dirty="0"/>
              <a:t>Eligibilité : </a:t>
            </a:r>
            <a:r>
              <a:rPr lang="fr-CH" sz="1400" dirty="0"/>
              <a:t>sur base d’une fiche d’activité ou fiche de description des postes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dirty="0"/>
              <a:t>Eviter</a:t>
            </a:r>
            <a:r>
              <a:rPr lang="fr-CH" sz="1400" b="1" dirty="0"/>
              <a:t> l’arbitraire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dirty="0"/>
              <a:t>La </a:t>
            </a:r>
            <a:r>
              <a:rPr lang="fr-CH" sz="1400" b="1" dirty="0"/>
              <a:t>représentation</a:t>
            </a:r>
            <a:r>
              <a:rPr lang="fr-CH" sz="1400" dirty="0"/>
              <a:t> du personnel doit être </a:t>
            </a:r>
            <a:r>
              <a:rPr lang="fr-CH" sz="1400" b="1" dirty="0"/>
              <a:t>impliquée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dirty="0"/>
              <a:t>Aussi pour agents qui travaillent à </a:t>
            </a:r>
            <a:r>
              <a:rPr lang="fr-CH" sz="1400" b="1" dirty="0"/>
              <a:t>temps partiel </a:t>
            </a:r>
            <a:r>
              <a:rPr lang="fr-CH" sz="1400" dirty="0"/>
              <a:t>et les </a:t>
            </a:r>
            <a:r>
              <a:rPr lang="fr-CH" sz="1400" b="1" dirty="0"/>
              <a:t>stagiaires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b="1" dirty="0"/>
              <a:t>Frontaliers: </a:t>
            </a:r>
            <a:r>
              <a:rPr lang="fr-CH" sz="1400" dirty="0"/>
              <a:t>responsabilité commune.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dirty="0"/>
              <a:t>Promotion du </a:t>
            </a:r>
            <a:r>
              <a:rPr lang="fr-CH" sz="1400" b="1" dirty="0"/>
              <a:t>travail décentralisé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b="1" dirty="0"/>
              <a:t>Formations </a:t>
            </a:r>
            <a:r>
              <a:rPr lang="fr-CH" sz="1400" dirty="0"/>
              <a:t>(INAP)  dans le contexte «télétravail»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dirty="0"/>
              <a:t>Décision prise d’un </a:t>
            </a:r>
            <a:r>
              <a:rPr lang="fr-CH" sz="1400" b="1" dirty="0"/>
              <a:t>commun accord </a:t>
            </a:r>
            <a:r>
              <a:rPr lang="fr-CH" sz="1400" dirty="0"/>
              <a:t>entre l’agent et le chef d’administration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CH" sz="1400" dirty="0"/>
              <a:t>Le </a:t>
            </a:r>
            <a:r>
              <a:rPr lang="fr-CH" sz="1400" b="1" dirty="0"/>
              <a:t>retrait temporaire </a:t>
            </a:r>
            <a:r>
              <a:rPr lang="fr-CH" sz="1400" dirty="0"/>
              <a:t>du droit au télétravail est possible (PANC)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CH" sz="1400" b="1" dirty="0"/>
              <a:t>Flexibilité</a:t>
            </a:r>
            <a:r>
              <a:rPr lang="fr-CH" sz="1400" dirty="0"/>
              <a:t> (quota d’heures, jours fixes)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CH" sz="1400" b="1" dirty="0"/>
              <a:t>Occasionnel </a:t>
            </a:r>
            <a:r>
              <a:rPr lang="fr-CH" sz="1400" dirty="0"/>
              <a:t>(intempéries)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CH" sz="1400" dirty="0"/>
              <a:t>Maximum </a:t>
            </a:r>
            <a:r>
              <a:rPr lang="fr-CH" sz="1400" b="1" dirty="0"/>
              <a:t>3 jours </a:t>
            </a:r>
            <a:r>
              <a:rPr lang="fr-CH" sz="1400" dirty="0"/>
              <a:t>par semaine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dirty="0"/>
              <a:t>Si </a:t>
            </a:r>
            <a:r>
              <a:rPr lang="fr-CH" sz="1400" b="1" dirty="0"/>
              <a:t>présences obligatoires</a:t>
            </a:r>
            <a:r>
              <a:rPr lang="fr-CH" sz="1400" dirty="0"/>
              <a:t>, alors même conditions pour l’ensemble du personnel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b="1" dirty="0"/>
              <a:t>Deuxième lieu </a:t>
            </a:r>
            <a:r>
              <a:rPr lang="fr-CH" sz="1400" dirty="0"/>
              <a:t>de télétravail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398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77616" y="260648"/>
            <a:ext cx="63268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>
                <a:solidFill>
                  <a:srgbClr val="000000"/>
                </a:solidFill>
              </a:rPr>
              <a:t>Rapport </a:t>
            </a:r>
            <a:r>
              <a:rPr lang="de-LU" sz="3200" b="1" dirty="0" err="1">
                <a:solidFill>
                  <a:srgbClr val="000000"/>
                </a:solidFill>
              </a:rPr>
              <a:t>d‘activité</a:t>
            </a:r>
            <a:r>
              <a:rPr lang="de-LU" sz="3200" b="1" dirty="0">
                <a:solidFill>
                  <a:srgbClr val="000000"/>
                </a:solidFill>
              </a:rPr>
              <a:t> </a:t>
            </a:r>
          </a:p>
          <a:p>
            <a:r>
              <a:rPr lang="de-LU" sz="3200" b="1" dirty="0">
                <a:solidFill>
                  <a:srgbClr val="000000"/>
                </a:solidFill>
              </a:rPr>
              <a:t>Exercice 2021</a:t>
            </a:r>
            <a:endParaRPr lang="de-LU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827584" y="1844824"/>
            <a:ext cx="7558088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H" sz="1600" b="1" dirty="0"/>
              <a:t>R</a:t>
            </a:r>
            <a:r>
              <a:rPr lang="fr-LU" sz="1600" b="1" dirty="0" err="1"/>
              <a:t>evendications</a:t>
            </a:r>
            <a:r>
              <a:rPr lang="fr-LU" sz="1600" b="1" dirty="0"/>
              <a:t> télétravail (suite):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dirty="0"/>
              <a:t>Tout </a:t>
            </a:r>
            <a:r>
              <a:rPr lang="fr-CH" sz="1400" b="1" dirty="0"/>
              <a:t>lieu</a:t>
            </a:r>
            <a:r>
              <a:rPr lang="fr-CH" sz="1400" dirty="0"/>
              <a:t> de travail doit être </a:t>
            </a:r>
            <a:r>
              <a:rPr lang="fr-CH" sz="1400" b="1" dirty="0"/>
              <a:t>adapté</a:t>
            </a:r>
            <a:r>
              <a:rPr lang="fr-CH" sz="1400" dirty="0"/>
              <a:t> au télétravail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b="1" dirty="0"/>
              <a:t>Inviolabilité</a:t>
            </a:r>
            <a:r>
              <a:rPr lang="fr-CH" sz="1400" dirty="0"/>
              <a:t> du domicile légal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b="1" dirty="0"/>
              <a:t>Matériel</a:t>
            </a:r>
            <a:r>
              <a:rPr lang="fr-CH" sz="1400" dirty="0"/>
              <a:t> mis à disposition par l’employeur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b="1" dirty="0"/>
              <a:t>Enregistrement</a:t>
            </a:r>
            <a:r>
              <a:rPr lang="fr-CH" sz="1400" dirty="0"/>
              <a:t> des </a:t>
            </a:r>
            <a:r>
              <a:rPr lang="fr-CH" sz="1400" b="1" dirty="0"/>
              <a:t>temps</a:t>
            </a:r>
            <a:r>
              <a:rPr lang="fr-CH" sz="1400" dirty="0"/>
              <a:t> de travail </a:t>
            </a:r>
            <a:r>
              <a:rPr lang="fr-CH" sz="1400" b="1" dirty="0"/>
              <a:t>réel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b="1" dirty="0"/>
              <a:t>Respect</a:t>
            </a:r>
            <a:r>
              <a:rPr lang="fr-CH" sz="1400" dirty="0"/>
              <a:t> des </a:t>
            </a:r>
            <a:r>
              <a:rPr lang="fr-CH" sz="1400" b="1" dirty="0"/>
              <a:t>dispositions légales </a:t>
            </a:r>
            <a:r>
              <a:rPr lang="fr-CH" sz="1400" dirty="0"/>
              <a:t>concernant les temps de travail (p.ex. max 48 heures par semaine, 10 heures par jour, repos de 11 heures, etc.)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dirty="0"/>
              <a:t>Le </a:t>
            </a:r>
            <a:r>
              <a:rPr lang="fr-CH" sz="1400" b="1" dirty="0"/>
              <a:t>droit</a:t>
            </a:r>
            <a:r>
              <a:rPr lang="fr-CH" sz="1400" dirty="0"/>
              <a:t> à la </a:t>
            </a:r>
            <a:r>
              <a:rPr lang="fr-CH" sz="1400" b="1" dirty="0"/>
              <a:t>déconnexion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dirty="0"/>
              <a:t>Protection contre </a:t>
            </a:r>
            <a:r>
              <a:rPr lang="fr-CH" sz="1400" b="1" dirty="0"/>
              <a:t>l’isolement social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b="1" dirty="0"/>
              <a:t>Le bureau attitré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b="1" dirty="0"/>
              <a:t>Frais télétravail </a:t>
            </a:r>
            <a:r>
              <a:rPr lang="fr-CH" sz="1400" dirty="0"/>
              <a:t>(internet, bureau, chauffage, électricité)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CH" sz="1400" b="1" dirty="0"/>
              <a:t>Déductibilité impôts   ou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CH" sz="1400" b="1" dirty="0"/>
              <a:t>Forfait </a:t>
            </a:r>
            <a:r>
              <a:rPr lang="fr-CH" sz="1400" dirty="0"/>
              <a:t>journalier</a:t>
            </a:r>
          </a:p>
          <a:p>
            <a:pPr lvl="2"/>
            <a:endParaRPr lang="fr-CH" sz="14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9182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77616" y="260648"/>
            <a:ext cx="63268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>
                <a:solidFill>
                  <a:srgbClr val="000000"/>
                </a:solidFill>
              </a:rPr>
              <a:t>Rapport </a:t>
            </a:r>
            <a:r>
              <a:rPr lang="de-LU" sz="3200" b="1" dirty="0" err="1">
                <a:solidFill>
                  <a:srgbClr val="000000"/>
                </a:solidFill>
              </a:rPr>
              <a:t>d‘activité</a:t>
            </a:r>
            <a:r>
              <a:rPr lang="de-LU" sz="3200" b="1" dirty="0">
                <a:solidFill>
                  <a:srgbClr val="000000"/>
                </a:solidFill>
              </a:rPr>
              <a:t> </a:t>
            </a:r>
          </a:p>
          <a:p>
            <a:r>
              <a:rPr lang="de-LU" sz="3200" b="1" dirty="0">
                <a:solidFill>
                  <a:srgbClr val="000000"/>
                </a:solidFill>
              </a:rPr>
              <a:t>Exercice 2021</a:t>
            </a:r>
            <a:endParaRPr lang="de-LU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259632" y="1844824"/>
            <a:ext cx="7558088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b="1" dirty="0"/>
              <a:t>Comité AGC: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b="1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b="1" dirty="0"/>
          </a:p>
          <a:p>
            <a:pPr marL="285750" indent="-285750" algn="l">
              <a:buFontTx/>
              <a:buChar char="-"/>
            </a:pPr>
            <a:r>
              <a:rPr lang="fr-CH" sz="1400" b="1" dirty="0"/>
              <a:t>Démission Gérard </a:t>
            </a:r>
            <a:r>
              <a:rPr lang="fr-CH" sz="1400" b="1" dirty="0" err="1"/>
              <a:t>Bucari</a:t>
            </a:r>
            <a:endParaRPr lang="fr-CH" sz="1400" b="1" dirty="0"/>
          </a:p>
          <a:p>
            <a:pPr marL="285750" indent="-285750">
              <a:buFontTx/>
              <a:buChar char="-"/>
            </a:pPr>
            <a:r>
              <a:rPr lang="fr-CH" sz="1400" b="1" dirty="0"/>
              <a:t>Deux postes vacants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b="1" dirty="0">
              <a:solidFill>
                <a:schemeClr val="tx1"/>
              </a:solidFill>
            </a:endParaRPr>
          </a:p>
          <a:p>
            <a:pPr algn="l"/>
            <a:endParaRPr lang="fr-CH" sz="1400" b="1" dirty="0">
              <a:solidFill>
                <a:schemeClr val="tx1"/>
              </a:solidFill>
            </a:endParaRPr>
          </a:p>
          <a:p>
            <a:pPr algn="l"/>
            <a:r>
              <a:rPr lang="fr-CH" sz="1400" b="1" dirty="0"/>
              <a:t>M</a:t>
            </a:r>
            <a:r>
              <a:rPr lang="fr-LU" sz="1400" b="1" dirty="0"/>
              <a:t>ELLT IERCH VIR MATZESCHAFFEN !!</a:t>
            </a: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679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77616" y="260648"/>
            <a:ext cx="632683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>
                <a:solidFill>
                  <a:srgbClr val="000000"/>
                </a:solidFill>
              </a:rPr>
              <a:t>ORDRE DU JOUR</a:t>
            </a:r>
          </a:p>
          <a:p>
            <a:r>
              <a:rPr lang="de-LU" sz="1800" b="1" dirty="0">
                <a:solidFill>
                  <a:srgbClr val="000000"/>
                </a:solidFill>
              </a:rPr>
              <a:t>le 23</a:t>
            </a:r>
            <a:r>
              <a:rPr lang="de-LU" b="1" dirty="0">
                <a:solidFill>
                  <a:srgbClr val="000000"/>
                </a:solidFill>
              </a:rPr>
              <a:t> </a:t>
            </a:r>
            <a:r>
              <a:rPr lang="de-LU" b="1" dirty="0" err="1">
                <a:solidFill>
                  <a:srgbClr val="000000"/>
                </a:solidFill>
              </a:rPr>
              <a:t>mars</a:t>
            </a:r>
            <a:r>
              <a:rPr lang="de-LU" b="1" dirty="0">
                <a:solidFill>
                  <a:srgbClr val="000000"/>
                </a:solidFill>
              </a:rPr>
              <a:t> 2022</a:t>
            </a:r>
            <a:endParaRPr lang="de-LU" sz="1800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187624" y="1179174"/>
            <a:ext cx="7558088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/>
            <a:endParaRPr lang="de-LU" sz="1400" dirty="0">
              <a:solidFill>
                <a:schemeClr val="tx1"/>
              </a:solidFill>
            </a:endParaRPr>
          </a:p>
          <a:p>
            <a:pPr marL="457200" indent="-457200" algn="l">
              <a:buFontTx/>
              <a:buAutoNum type="arabicPeriod"/>
            </a:pPr>
            <a:r>
              <a:rPr lang="fr-LU" sz="1400" b="1" dirty="0"/>
              <a:t>Allocution de bienvenue par le Président Steve Keipes</a:t>
            </a:r>
          </a:p>
          <a:p>
            <a:pPr marL="914400" lvl="1" indent="-457200" algn="l">
              <a:buFont typeface="Wingdings" pitchFamily="2" charset="2"/>
              <a:buNone/>
            </a:pPr>
            <a:endParaRPr lang="fr-LU" sz="1400" b="1" dirty="0">
              <a:solidFill>
                <a:srgbClr val="FF0000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d’activité par le Secrétaire général Daniel Nestler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>
                <a:solidFill>
                  <a:srgbClr val="FF0000"/>
                </a:solidFill>
              </a:rPr>
              <a:t>Approbation du rapport d’activité par l’assemblée générale</a:t>
            </a:r>
          </a:p>
          <a:p>
            <a:pPr marL="914400" lvl="1" indent="-457200" algn="l">
              <a:buFont typeface="Wingdings" pitchFamily="2" charset="2"/>
              <a:buChar char="§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du Trésorier Pascal </a:t>
            </a:r>
            <a:r>
              <a:rPr lang="fr-LU" sz="1400" b="1" dirty="0" err="1"/>
              <a:t>Recken</a:t>
            </a:r>
            <a:r>
              <a:rPr lang="fr-LU" sz="1400" b="1" dirty="0"/>
              <a:t> sur les comptes 2021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des réviseurs de caisse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Approbation des comptes par l’assemblée générale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Désignation des réviseurs de caisse pour l’exercice 2022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Fixation de la cotisation pour l’exercice 2023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CH" sz="1400" b="1" dirty="0"/>
              <a:t>Présentation du projet de budget pour 2022 et vote par l’assemblée générale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CH" sz="1400" b="1" dirty="0"/>
              <a:t>Présentation du nouveau programme d’action</a:t>
            </a: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Discussion et divers</a:t>
            </a:r>
            <a:r>
              <a:rPr lang="fr-LU" sz="1400" b="1" dirty="0">
                <a:solidFill>
                  <a:schemeClr val="tx1"/>
                </a:solidFill>
              </a:rPr>
              <a:t>	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6837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77616" y="260648"/>
            <a:ext cx="632683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>
                <a:solidFill>
                  <a:srgbClr val="000000"/>
                </a:solidFill>
              </a:rPr>
              <a:t>ORDRE DU JOUR</a:t>
            </a:r>
          </a:p>
          <a:p>
            <a:r>
              <a:rPr lang="de-LU" sz="1800" b="1" dirty="0">
                <a:solidFill>
                  <a:srgbClr val="000000"/>
                </a:solidFill>
              </a:rPr>
              <a:t>le 23</a:t>
            </a:r>
            <a:r>
              <a:rPr lang="de-LU" b="1" dirty="0">
                <a:solidFill>
                  <a:srgbClr val="000000"/>
                </a:solidFill>
              </a:rPr>
              <a:t> </a:t>
            </a:r>
            <a:r>
              <a:rPr lang="de-LU" b="1" dirty="0" err="1">
                <a:solidFill>
                  <a:srgbClr val="000000"/>
                </a:solidFill>
              </a:rPr>
              <a:t>mars</a:t>
            </a:r>
            <a:r>
              <a:rPr lang="de-LU" b="1" dirty="0">
                <a:solidFill>
                  <a:srgbClr val="000000"/>
                </a:solidFill>
              </a:rPr>
              <a:t> 2022</a:t>
            </a:r>
            <a:endParaRPr lang="de-LU" sz="1800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187624" y="1179174"/>
            <a:ext cx="7558088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/>
            <a:endParaRPr lang="de-LU" sz="1400" dirty="0">
              <a:solidFill>
                <a:schemeClr val="tx1"/>
              </a:solidFill>
            </a:endParaRPr>
          </a:p>
          <a:p>
            <a:pPr marL="457200" indent="-457200" algn="l">
              <a:buFontTx/>
              <a:buAutoNum type="arabicPeriod"/>
            </a:pPr>
            <a:r>
              <a:rPr lang="fr-LU" sz="1400" b="1" dirty="0"/>
              <a:t>Allocution de bienvenue par le Président Steve Keipes</a:t>
            </a:r>
          </a:p>
          <a:p>
            <a:pPr marL="914400" lvl="1" indent="-457200" algn="l">
              <a:buFont typeface="Wingdings" pitchFamily="2" charset="2"/>
              <a:buNone/>
            </a:pPr>
            <a:endParaRPr lang="fr-LU" sz="1400" b="1" dirty="0">
              <a:solidFill>
                <a:srgbClr val="FF0000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d’activité par le Secrétaire général Daniel Nestler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Approbation du rapport d’activité par l’assemblée générale</a:t>
            </a:r>
          </a:p>
          <a:p>
            <a:pPr marL="914400" lvl="1" indent="-457200" algn="l">
              <a:buFont typeface="Wingdings" pitchFamily="2" charset="2"/>
              <a:buChar char="§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>
                <a:solidFill>
                  <a:srgbClr val="FF0000"/>
                </a:solidFill>
              </a:rPr>
              <a:t>Rapport du Trésorier Pascal </a:t>
            </a:r>
            <a:r>
              <a:rPr lang="fr-LU" sz="1400" b="1" dirty="0" err="1">
                <a:solidFill>
                  <a:srgbClr val="FF0000"/>
                </a:solidFill>
              </a:rPr>
              <a:t>Recken</a:t>
            </a:r>
            <a:r>
              <a:rPr lang="fr-LU" sz="1400" b="1" dirty="0">
                <a:solidFill>
                  <a:srgbClr val="FF0000"/>
                </a:solidFill>
              </a:rPr>
              <a:t> sur les comptes 2021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des réviseurs de caisse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Approbation des comptes par l’assemblée générale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Désignation des réviseurs de caisse pour l’exercice 2022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Fixation de la cotisation pour l’exercice 2023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CH" sz="1400" b="1" dirty="0"/>
              <a:t>Présentation du projet de budget pour 2022 et vote par l’assemblée générale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CH" sz="1400" b="1" dirty="0"/>
              <a:t>Présentation du nouveau programme d’action</a:t>
            </a: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Discussion et divers</a:t>
            </a:r>
            <a:r>
              <a:rPr lang="fr-LU" sz="1400" b="1" dirty="0">
                <a:solidFill>
                  <a:schemeClr val="tx1"/>
                </a:solidFill>
              </a:rPr>
              <a:t>	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9698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11560" y="980728"/>
            <a:ext cx="655272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>
                <a:solidFill>
                  <a:srgbClr val="000000"/>
                </a:solidFill>
              </a:rPr>
              <a:t>Le </a:t>
            </a:r>
            <a:r>
              <a:rPr lang="de-LU" sz="3200" b="1" dirty="0" err="1">
                <a:solidFill>
                  <a:srgbClr val="000000"/>
                </a:solidFill>
              </a:rPr>
              <a:t>bilan</a:t>
            </a:r>
            <a:r>
              <a:rPr lang="de-LU" sz="3200" b="1" dirty="0">
                <a:solidFill>
                  <a:srgbClr val="000000"/>
                </a:solidFill>
              </a:rPr>
              <a:t> </a:t>
            </a:r>
            <a:r>
              <a:rPr lang="de-LU" sz="3200" b="1" dirty="0" err="1">
                <a:solidFill>
                  <a:srgbClr val="000000"/>
                </a:solidFill>
              </a:rPr>
              <a:t>financier</a:t>
            </a:r>
            <a:r>
              <a:rPr lang="de-LU" sz="3200" b="1" dirty="0">
                <a:solidFill>
                  <a:srgbClr val="000000"/>
                </a:solidFill>
              </a:rPr>
              <a:t> de </a:t>
            </a:r>
            <a:r>
              <a:rPr lang="de-LU" sz="3200" b="1" dirty="0" err="1">
                <a:solidFill>
                  <a:srgbClr val="000000"/>
                </a:solidFill>
              </a:rPr>
              <a:t>l‘AGC</a:t>
            </a:r>
            <a:endParaRPr lang="de-LU" sz="3200" b="1" dirty="0">
              <a:solidFill>
                <a:srgbClr val="000000"/>
              </a:solidFill>
            </a:endParaRPr>
          </a:p>
          <a:p>
            <a:r>
              <a:rPr lang="de-LU" sz="3200" b="1" dirty="0">
                <a:solidFill>
                  <a:srgbClr val="000000"/>
                </a:solidFill>
              </a:rPr>
              <a:t>Exercice 2021</a:t>
            </a:r>
            <a:endParaRPr lang="de-LU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9306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ASSOCIATION GENERALE DES CADRES – AGO 2022</a:t>
            </a:r>
          </a:p>
        </p:txBody>
      </p:sp>
      <p:sp>
        <p:nvSpPr>
          <p:cNvPr id="28" name="Text Box 2"/>
          <p:cNvSpPr txBox="1">
            <a:spLocks noChangeArrowheads="1"/>
          </p:cNvSpPr>
          <p:nvPr/>
        </p:nvSpPr>
        <p:spPr bwMode="auto">
          <a:xfrm>
            <a:off x="1144991" y="500926"/>
            <a:ext cx="6400800" cy="70788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dirty="0" err="1">
                <a:latin typeface="Times New Roman" pitchFamily="18" charset="0"/>
              </a:rPr>
              <a:t>Actif</a:t>
            </a:r>
            <a:r>
              <a:rPr lang="en-US" sz="4000" b="1" dirty="0">
                <a:latin typeface="Times New Roman" pitchFamily="18" charset="0"/>
              </a:rPr>
              <a:t> au début de </a:t>
            </a:r>
            <a:r>
              <a:rPr lang="en-US" sz="4000" b="1" dirty="0" err="1">
                <a:latin typeface="Times New Roman" pitchFamily="18" charset="0"/>
              </a:rPr>
              <a:t>l’exercice</a:t>
            </a:r>
            <a:endParaRPr lang="en-GB" sz="2000" b="1" dirty="0">
              <a:latin typeface="Times New Roman" pitchFamily="18" charset="0"/>
            </a:endParaRPr>
          </a:p>
        </p:txBody>
      </p:sp>
      <p:sp>
        <p:nvSpPr>
          <p:cNvPr id="31" name="Text Box 6"/>
          <p:cNvSpPr txBox="1">
            <a:spLocks noChangeArrowheads="1"/>
          </p:cNvSpPr>
          <p:nvPr/>
        </p:nvSpPr>
        <p:spPr bwMode="auto">
          <a:xfrm>
            <a:off x="1144991" y="3074939"/>
            <a:ext cx="647013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3200" b="1" dirty="0" err="1"/>
              <a:t>Raiffeisen</a:t>
            </a:r>
            <a:r>
              <a:rPr lang="en-US" sz="3200" b="1" dirty="0"/>
              <a:t> c.c.	    99.816,55</a:t>
            </a:r>
          </a:p>
        </p:txBody>
      </p:sp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1134406" y="2313654"/>
            <a:ext cx="64807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fr-LU" sz="3200" b="1" dirty="0"/>
              <a:t>BCEE </a:t>
            </a:r>
            <a:r>
              <a:rPr lang="fr-LU" sz="3200" b="1" dirty="0" err="1"/>
              <a:t>c.c</a:t>
            </a:r>
            <a:r>
              <a:rPr lang="fr-LU" sz="3200" b="1" dirty="0"/>
              <a:t>.		  100.001,07</a:t>
            </a:r>
            <a:endParaRPr lang="en-US" sz="3200" b="1" dirty="0"/>
          </a:p>
        </p:txBody>
      </p:sp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1135368" y="1620460"/>
            <a:ext cx="645038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3200" b="1" dirty="0"/>
              <a:t>CCP				    99.942,60  </a:t>
            </a:r>
          </a:p>
        </p:txBody>
      </p:sp>
      <p:sp>
        <p:nvSpPr>
          <p:cNvPr id="35" name="Line 9"/>
          <p:cNvSpPr>
            <a:spLocks noChangeShapeType="1"/>
          </p:cNvSpPr>
          <p:nvPr/>
        </p:nvSpPr>
        <p:spPr bwMode="auto">
          <a:xfrm flipV="1">
            <a:off x="5107324" y="4075846"/>
            <a:ext cx="2409092" cy="45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0"/>
          <p:cNvSpPr txBox="1">
            <a:spLocks noChangeArrowheads="1"/>
          </p:cNvSpPr>
          <p:nvPr/>
        </p:nvSpPr>
        <p:spPr bwMode="auto">
          <a:xfrm>
            <a:off x="5058757" y="4391793"/>
            <a:ext cx="2526994" cy="5847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299.760,22</a:t>
            </a:r>
          </a:p>
        </p:txBody>
      </p:sp>
    </p:spTree>
    <p:extLst>
      <p:ext uri="{BB962C8B-B14F-4D97-AF65-F5344CB8AC3E}">
        <p14:creationId xmlns:p14="http://schemas.microsoft.com/office/powerpoint/2010/main" val="2465372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ASSOCIATION GENERALE DES CADRES – AGO 2022</a:t>
            </a: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2622425" y="918040"/>
            <a:ext cx="38100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/>
              <a:t>I. RECETTES</a:t>
            </a:r>
            <a:endParaRPr lang="en-US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000" y="2780928"/>
            <a:ext cx="7686850" cy="151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680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11560" y="980728"/>
            <a:ext cx="6552728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 err="1">
                <a:solidFill>
                  <a:srgbClr val="000000"/>
                </a:solidFill>
              </a:rPr>
              <a:t>Assemblée</a:t>
            </a:r>
            <a:r>
              <a:rPr lang="de-LU" sz="3200" b="1" dirty="0">
                <a:solidFill>
                  <a:srgbClr val="000000"/>
                </a:solidFill>
              </a:rPr>
              <a:t> </a:t>
            </a:r>
            <a:r>
              <a:rPr lang="de-LU" sz="3200" b="1" dirty="0" err="1">
                <a:solidFill>
                  <a:srgbClr val="000000"/>
                </a:solidFill>
              </a:rPr>
              <a:t>Générale</a:t>
            </a:r>
            <a:r>
              <a:rPr lang="de-LU" sz="3200" b="1" dirty="0">
                <a:solidFill>
                  <a:srgbClr val="000000"/>
                </a:solidFill>
              </a:rPr>
              <a:t> </a:t>
            </a:r>
            <a:r>
              <a:rPr lang="de-LU" sz="3200" b="1" dirty="0" err="1">
                <a:solidFill>
                  <a:srgbClr val="000000"/>
                </a:solidFill>
              </a:rPr>
              <a:t>Ordinaire</a:t>
            </a:r>
            <a:endParaRPr lang="de-LU" sz="3200" b="1" dirty="0">
              <a:solidFill>
                <a:srgbClr val="000000"/>
              </a:solidFill>
            </a:endParaRPr>
          </a:p>
          <a:p>
            <a:r>
              <a:rPr lang="de-LU" sz="1800" b="1" dirty="0">
                <a:solidFill>
                  <a:srgbClr val="000000"/>
                </a:solidFill>
              </a:rPr>
              <a:t>le 23 </a:t>
            </a:r>
            <a:r>
              <a:rPr lang="de-LU" sz="1800" b="1" dirty="0" err="1">
                <a:solidFill>
                  <a:srgbClr val="000000"/>
                </a:solidFill>
              </a:rPr>
              <a:t>mars</a:t>
            </a:r>
            <a:r>
              <a:rPr lang="de-LU" sz="1800" b="1" dirty="0">
                <a:solidFill>
                  <a:srgbClr val="000000"/>
                </a:solidFill>
              </a:rPr>
              <a:t> 2022</a:t>
            </a:r>
          </a:p>
        </p:txBody>
      </p:sp>
    </p:spTree>
    <p:extLst>
      <p:ext uri="{BB962C8B-B14F-4D97-AF65-F5344CB8AC3E}">
        <p14:creationId xmlns:p14="http://schemas.microsoft.com/office/powerpoint/2010/main" val="2535751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ASSOCIATION GENERALE DES CADRES – AGO 2022</a:t>
            </a: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2499928" y="620688"/>
            <a:ext cx="3810000" cy="914400"/>
          </a:xfrm>
          <a:prstGeom prst="rect">
            <a:avLst/>
          </a:prstGeom>
          <a:solidFill>
            <a:schemeClr val="bg1"/>
          </a:solidFill>
          <a:ln w="9525">
            <a:solidFill>
              <a:srgbClr val="33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II. DÉPENSES</a:t>
            </a:r>
            <a:endParaRPr lang="en-US" sz="3200" dirty="0">
              <a:solidFill>
                <a:srgbClr val="3366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5764" y="1858069"/>
            <a:ext cx="5958328" cy="4118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4519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ASSOCIATION GENERALE DES CADRES – AGO 2022</a:t>
            </a:r>
          </a:p>
        </p:txBody>
      </p:sp>
      <p:sp>
        <p:nvSpPr>
          <p:cNvPr id="28" name="Text Box 2"/>
          <p:cNvSpPr txBox="1">
            <a:spLocks noChangeArrowheads="1"/>
          </p:cNvSpPr>
          <p:nvPr/>
        </p:nvSpPr>
        <p:spPr bwMode="auto">
          <a:xfrm>
            <a:off x="1144991" y="500926"/>
            <a:ext cx="6400800" cy="70788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dirty="0" err="1">
                <a:latin typeface="Times New Roman" pitchFamily="18" charset="0"/>
              </a:rPr>
              <a:t>Actif</a:t>
            </a:r>
            <a:r>
              <a:rPr lang="en-US" sz="4000" b="1" dirty="0">
                <a:latin typeface="Times New Roman" pitchFamily="18" charset="0"/>
              </a:rPr>
              <a:t> à la fin de </a:t>
            </a:r>
            <a:r>
              <a:rPr lang="en-US" sz="4000" b="1" dirty="0" err="1">
                <a:latin typeface="Times New Roman" pitchFamily="18" charset="0"/>
              </a:rPr>
              <a:t>l’exercice</a:t>
            </a:r>
            <a:endParaRPr lang="en-GB" sz="2000" b="1" dirty="0">
              <a:latin typeface="Times New Roman" pitchFamily="18" charset="0"/>
            </a:endParaRPr>
          </a:p>
        </p:txBody>
      </p:sp>
      <p:sp>
        <p:nvSpPr>
          <p:cNvPr id="31" name="Text Box 6"/>
          <p:cNvSpPr txBox="1">
            <a:spLocks noChangeArrowheads="1"/>
          </p:cNvSpPr>
          <p:nvPr/>
        </p:nvSpPr>
        <p:spPr bwMode="auto">
          <a:xfrm>
            <a:off x="1094920" y="3145302"/>
            <a:ext cx="657823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3200" b="1" dirty="0" err="1"/>
              <a:t>Raiffeisen</a:t>
            </a:r>
            <a:r>
              <a:rPr lang="en-US" sz="3200" b="1" dirty="0"/>
              <a:t> c.c.	     99.621,05</a:t>
            </a:r>
          </a:p>
        </p:txBody>
      </p:sp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1094920" y="2382881"/>
            <a:ext cx="663532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fr-LU" sz="3200" b="1" dirty="0"/>
              <a:t>BCEE </a:t>
            </a:r>
            <a:r>
              <a:rPr lang="fr-LU" sz="3200" b="1" dirty="0" err="1"/>
              <a:t>c.c</a:t>
            </a:r>
            <a:r>
              <a:rPr lang="fr-LU" sz="3200" b="1" dirty="0"/>
              <a:t>.		     99.620,07</a:t>
            </a:r>
            <a:endParaRPr lang="en-US" sz="3200" b="1" dirty="0"/>
          </a:p>
        </p:txBody>
      </p:sp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1135368" y="1622941"/>
            <a:ext cx="653778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3200" b="1" dirty="0"/>
              <a:t>CCP				   115.548,00  </a:t>
            </a:r>
          </a:p>
        </p:txBody>
      </p:sp>
      <p:sp>
        <p:nvSpPr>
          <p:cNvPr id="35" name="Line 9"/>
          <p:cNvSpPr>
            <a:spLocks noChangeShapeType="1"/>
          </p:cNvSpPr>
          <p:nvPr/>
        </p:nvSpPr>
        <p:spPr bwMode="auto">
          <a:xfrm flipV="1">
            <a:off x="5107323" y="4080406"/>
            <a:ext cx="247842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0"/>
          <p:cNvSpPr txBox="1">
            <a:spLocks noChangeArrowheads="1"/>
          </p:cNvSpPr>
          <p:nvPr/>
        </p:nvSpPr>
        <p:spPr bwMode="auto">
          <a:xfrm>
            <a:off x="5058757" y="4391793"/>
            <a:ext cx="2526994" cy="5847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314.789,12</a:t>
            </a:r>
          </a:p>
        </p:txBody>
      </p:sp>
    </p:spTree>
    <p:extLst>
      <p:ext uri="{BB962C8B-B14F-4D97-AF65-F5344CB8AC3E}">
        <p14:creationId xmlns:p14="http://schemas.microsoft.com/office/powerpoint/2010/main" val="36588872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312835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2566166" y="836712"/>
            <a:ext cx="38100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/>
              <a:t>DECOMPTE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7" y="2204864"/>
            <a:ext cx="7643977" cy="191099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7" y="4474870"/>
            <a:ext cx="7643977" cy="1042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9117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8" name="Text Box 1121"/>
          <p:cNvSpPr txBox="1">
            <a:spLocks noChangeArrowheads="1"/>
          </p:cNvSpPr>
          <p:nvPr/>
        </p:nvSpPr>
        <p:spPr bwMode="auto">
          <a:xfrm>
            <a:off x="990600" y="19050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63972" dir="14049741" sx="125000" sy="125000" algn="tl" rotWithShape="0">
              <a:srgbClr val="C7DFD3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de-DE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/>
          </p:nvPr>
        </p:nvGraphicFramePr>
        <p:xfrm>
          <a:off x="684000" y="908720"/>
          <a:ext cx="777643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0820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8" name="Text Box 1121"/>
          <p:cNvSpPr txBox="1">
            <a:spLocks noChangeArrowheads="1"/>
          </p:cNvSpPr>
          <p:nvPr/>
        </p:nvSpPr>
        <p:spPr bwMode="auto">
          <a:xfrm>
            <a:off x="990600" y="19050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63972" dir="14049741" sx="125000" sy="125000" algn="tl" rotWithShape="0">
              <a:srgbClr val="C7DFD3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de-DE"/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/>
          </p:nvPr>
        </p:nvGraphicFramePr>
        <p:xfrm>
          <a:off x="986296" y="908720"/>
          <a:ext cx="7186103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9974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77616" y="260648"/>
            <a:ext cx="632683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>
                <a:solidFill>
                  <a:srgbClr val="000000"/>
                </a:solidFill>
              </a:rPr>
              <a:t>ORDRE DU JOUR</a:t>
            </a:r>
          </a:p>
          <a:p>
            <a:r>
              <a:rPr lang="de-LU" sz="1800" b="1" dirty="0">
                <a:solidFill>
                  <a:srgbClr val="000000"/>
                </a:solidFill>
              </a:rPr>
              <a:t>le 23</a:t>
            </a:r>
            <a:r>
              <a:rPr lang="de-LU" b="1" dirty="0">
                <a:solidFill>
                  <a:srgbClr val="000000"/>
                </a:solidFill>
              </a:rPr>
              <a:t> </a:t>
            </a:r>
            <a:r>
              <a:rPr lang="de-LU" b="1" dirty="0" err="1">
                <a:solidFill>
                  <a:srgbClr val="000000"/>
                </a:solidFill>
              </a:rPr>
              <a:t>mars</a:t>
            </a:r>
            <a:r>
              <a:rPr lang="de-LU" b="1" dirty="0">
                <a:solidFill>
                  <a:srgbClr val="000000"/>
                </a:solidFill>
              </a:rPr>
              <a:t> 2022</a:t>
            </a:r>
            <a:endParaRPr lang="de-LU" sz="1800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187624" y="1179174"/>
            <a:ext cx="7558088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/>
            <a:endParaRPr lang="de-LU" sz="1400" dirty="0">
              <a:solidFill>
                <a:schemeClr val="tx1"/>
              </a:solidFill>
            </a:endParaRPr>
          </a:p>
          <a:p>
            <a:pPr marL="457200" indent="-457200" algn="l">
              <a:buFontTx/>
              <a:buAutoNum type="arabicPeriod"/>
            </a:pPr>
            <a:r>
              <a:rPr lang="fr-LU" sz="1400" b="1" dirty="0"/>
              <a:t>Allocution de bienvenue par le Président Steve Keipes</a:t>
            </a:r>
          </a:p>
          <a:p>
            <a:pPr marL="914400" lvl="1" indent="-457200" algn="l">
              <a:buFont typeface="Wingdings" pitchFamily="2" charset="2"/>
              <a:buNone/>
            </a:pPr>
            <a:endParaRPr lang="fr-LU" sz="1400" b="1" dirty="0">
              <a:solidFill>
                <a:srgbClr val="FF0000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d’activité par le Secrétaire général Daniel Nestler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Approbation du rapport d’activité par l’assemblée générale</a:t>
            </a:r>
          </a:p>
          <a:p>
            <a:pPr marL="914400" lvl="1" indent="-457200" algn="l">
              <a:buFont typeface="Wingdings" pitchFamily="2" charset="2"/>
              <a:buChar char="§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du Trésorier Pascal </a:t>
            </a:r>
            <a:r>
              <a:rPr lang="fr-LU" sz="1400" b="1" dirty="0" err="1"/>
              <a:t>Recken</a:t>
            </a:r>
            <a:r>
              <a:rPr lang="fr-LU" sz="1400" b="1" dirty="0"/>
              <a:t> sur les comptes 2021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>
                <a:solidFill>
                  <a:srgbClr val="FF0000"/>
                </a:solidFill>
              </a:rPr>
              <a:t>Rapport des réviseurs de caisse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Approbation des comptes par l’assemblée générale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Désignation des réviseurs de caisse pour l’exercice 2022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Fixation de la cotisation pour l’exercice 2023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CH" sz="1400" b="1" dirty="0"/>
              <a:t>Présentation du projet de budget pour 2022 et vote par l’assemblée générale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CH" sz="1400" b="1" dirty="0"/>
              <a:t>Présentation du nouveau programme d’action</a:t>
            </a: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Discussion et divers</a:t>
            </a:r>
            <a:r>
              <a:rPr lang="fr-LU" sz="1400" b="1" dirty="0">
                <a:solidFill>
                  <a:schemeClr val="tx1"/>
                </a:solidFill>
              </a:rPr>
              <a:t>	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2193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77616" y="260648"/>
            <a:ext cx="632683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>
                <a:solidFill>
                  <a:srgbClr val="000000"/>
                </a:solidFill>
              </a:rPr>
              <a:t>ORDRE DU JOUR</a:t>
            </a:r>
          </a:p>
          <a:p>
            <a:r>
              <a:rPr lang="de-LU" sz="1800" b="1" dirty="0">
                <a:solidFill>
                  <a:srgbClr val="000000"/>
                </a:solidFill>
              </a:rPr>
              <a:t>le 23</a:t>
            </a:r>
            <a:r>
              <a:rPr lang="de-LU" b="1" dirty="0">
                <a:solidFill>
                  <a:srgbClr val="000000"/>
                </a:solidFill>
              </a:rPr>
              <a:t> </a:t>
            </a:r>
            <a:r>
              <a:rPr lang="de-LU" b="1" dirty="0" err="1">
                <a:solidFill>
                  <a:srgbClr val="000000"/>
                </a:solidFill>
              </a:rPr>
              <a:t>mars</a:t>
            </a:r>
            <a:r>
              <a:rPr lang="de-LU" b="1" dirty="0">
                <a:solidFill>
                  <a:srgbClr val="000000"/>
                </a:solidFill>
              </a:rPr>
              <a:t> 2022</a:t>
            </a:r>
            <a:endParaRPr lang="de-LU" sz="1800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187624" y="1179174"/>
            <a:ext cx="7558088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/>
            <a:endParaRPr lang="de-LU" sz="1400" dirty="0">
              <a:solidFill>
                <a:schemeClr val="tx1"/>
              </a:solidFill>
            </a:endParaRPr>
          </a:p>
          <a:p>
            <a:pPr marL="457200" indent="-457200" algn="l">
              <a:buFontTx/>
              <a:buAutoNum type="arabicPeriod"/>
            </a:pPr>
            <a:r>
              <a:rPr lang="fr-LU" sz="1400" b="1" dirty="0"/>
              <a:t>Allocution de bienvenue par le Président Steve Keipes</a:t>
            </a:r>
          </a:p>
          <a:p>
            <a:pPr marL="914400" lvl="1" indent="-457200" algn="l">
              <a:buFont typeface="Wingdings" pitchFamily="2" charset="2"/>
              <a:buNone/>
            </a:pPr>
            <a:endParaRPr lang="fr-LU" sz="1400" b="1" dirty="0">
              <a:solidFill>
                <a:srgbClr val="FF0000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d’activité par le Secrétaire général Daniel Nestler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Approbation du rapport d’activité par l’assemblée générale</a:t>
            </a:r>
          </a:p>
          <a:p>
            <a:pPr marL="914400" lvl="1" indent="-457200" algn="l">
              <a:buFont typeface="Wingdings" pitchFamily="2" charset="2"/>
              <a:buChar char="§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du Trésorier Pascal </a:t>
            </a:r>
            <a:r>
              <a:rPr lang="fr-LU" sz="1400" b="1" dirty="0" err="1"/>
              <a:t>Recken</a:t>
            </a:r>
            <a:r>
              <a:rPr lang="fr-LU" sz="1400" b="1" dirty="0"/>
              <a:t> sur les comptes 2021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des réviseurs de caisse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>
                <a:solidFill>
                  <a:srgbClr val="FF0000"/>
                </a:solidFill>
              </a:rPr>
              <a:t>Approbation des comptes par l’assemblée générale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Désignation des réviseurs de caisse pour l’exercice 2022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Fixation de la cotisation pour l’exercice 2023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CH" sz="1400" b="1" dirty="0"/>
              <a:t>Présentation du projet de budget pour 2022 et vote par l’assemblée générale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CH" sz="1400" b="1" dirty="0"/>
              <a:t>Présentation du nouveau programme d’action</a:t>
            </a: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Discussion et divers</a:t>
            </a:r>
            <a:r>
              <a:rPr lang="fr-LU" sz="1400" b="1" dirty="0">
                <a:solidFill>
                  <a:schemeClr val="tx1"/>
                </a:solidFill>
              </a:rPr>
              <a:t>	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5064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77616" y="260648"/>
            <a:ext cx="632683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>
                <a:solidFill>
                  <a:srgbClr val="000000"/>
                </a:solidFill>
              </a:rPr>
              <a:t>ORDRE DU JOUR</a:t>
            </a:r>
          </a:p>
          <a:p>
            <a:r>
              <a:rPr lang="de-LU" sz="1800" b="1" dirty="0">
                <a:solidFill>
                  <a:srgbClr val="000000"/>
                </a:solidFill>
              </a:rPr>
              <a:t>le 23</a:t>
            </a:r>
            <a:r>
              <a:rPr lang="de-LU" b="1" dirty="0">
                <a:solidFill>
                  <a:srgbClr val="000000"/>
                </a:solidFill>
              </a:rPr>
              <a:t> </a:t>
            </a:r>
            <a:r>
              <a:rPr lang="de-LU" b="1" dirty="0" err="1">
                <a:solidFill>
                  <a:srgbClr val="000000"/>
                </a:solidFill>
              </a:rPr>
              <a:t>mars</a:t>
            </a:r>
            <a:r>
              <a:rPr lang="de-LU" b="1" dirty="0">
                <a:solidFill>
                  <a:srgbClr val="000000"/>
                </a:solidFill>
              </a:rPr>
              <a:t> 2022</a:t>
            </a:r>
            <a:endParaRPr lang="de-LU" sz="1800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187624" y="1179174"/>
            <a:ext cx="7558088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/>
            <a:endParaRPr lang="de-LU" sz="1400" dirty="0">
              <a:solidFill>
                <a:schemeClr val="tx1"/>
              </a:solidFill>
            </a:endParaRPr>
          </a:p>
          <a:p>
            <a:pPr marL="457200" indent="-457200" algn="l">
              <a:buFontTx/>
              <a:buAutoNum type="arabicPeriod"/>
            </a:pPr>
            <a:r>
              <a:rPr lang="fr-LU" sz="1400" b="1" dirty="0"/>
              <a:t>Allocution de bienvenue par le Président Steve Keipes</a:t>
            </a:r>
          </a:p>
          <a:p>
            <a:pPr marL="914400" lvl="1" indent="-457200" algn="l">
              <a:buFont typeface="Wingdings" pitchFamily="2" charset="2"/>
              <a:buNone/>
            </a:pPr>
            <a:endParaRPr lang="fr-LU" sz="1400" b="1" dirty="0">
              <a:solidFill>
                <a:srgbClr val="FF0000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d’activité par le Secrétaire général Daniel Nestler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Approbation du rapport d’activité par l’assemblée générale</a:t>
            </a:r>
          </a:p>
          <a:p>
            <a:pPr marL="914400" lvl="1" indent="-457200" algn="l">
              <a:buFont typeface="Wingdings" pitchFamily="2" charset="2"/>
              <a:buChar char="§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du Trésorier Pascal </a:t>
            </a:r>
            <a:r>
              <a:rPr lang="fr-LU" sz="1400" b="1" dirty="0" err="1"/>
              <a:t>Recken</a:t>
            </a:r>
            <a:r>
              <a:rPr lang="fr-LU" sz="1400" b="1" dirty="0"/>
              <a:t> sur les comptes 2021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des réviseurs de caisse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Approbation des comptes par l’assemblée générale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>
                <a:solidFill>
                  <a:srgbClr val="FF0000"/>
                </a:solidFill>
              </a:rPr>
              <a:t>Désignation des réviseurs de caisse pour l’exercice 2022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Fixation de la cotisation pour l’exercice 2023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CH" sz="1400" b="1" dirty="0"/>
              <a:t>Présentation du projet de budget pour 2022 et vote par l’assemblée générale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CH" sz="1400" b="1" dirty="0"/>
              <a:t>Présentation du nouveau programme d’action</a:t>
            </a: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Discussion et divers</a:t>
            </a:r>
            <a:r>
              <a:rPr lang="fr-LU" sz="1400" b="1" dirty="0">
                <a:solidFill>
                  <a:schemeClr val="tx1"/>
                </a:solidFill>
              </a:rPr>
              <a:t>	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9271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77616" y="260648"/>
            <a:ext cx="632683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>
                <a:solidFill>
                  <a:srgbClr val="000000"/>
                </a:solidFill>
              </a:rPr>
              <a:t>ORDRE DU JOUR</a:t>
            </a:r>
          </a:p>
          <a:p>
            <a:r>
              <a:rPr lang="de-LU" sz="1800" b="1" dirty="0">
                <a:solidFill>
                  <a:srgbClr val="000000"/>
                </a:solidFill>
              </a:rPr>
              <a:t>le 23</a:t>
            </a:r>
            <a:r>
              <a:rPr lang="de-LU" b="1" dirty="0">
                <a:solidFill>
                  <a:srgbClr val="000000"/>
                </a:solidFill>
              </a:rPr>
              <a:t> </a:t>
            </a:r>
            <a:r>
              <a:rPr lang="de-LU" b="1" dirty="0" err="1">
                <a:solidFill>
                  <a:srgbClr val="000000"/>
                </a:solidFill>
              </a:rPr>
              <a:t>mars</a:t>
            </a:r>
            <a:r>
              <a:rPr lang="de-LU" b="1" dirty="0">
                <a:solidFill>
                  <a:srgbClr val="000000"/>
                </a:solidFill>
              </a:rPr>
              <a:t> 2022</a:t>
            </a:r>
            <a:endParaRPr lang="de-LU" sz="1800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187624" y="1179174"/>
            <a:ext cx="7558088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/>
            <a:endParaRPr lang="de-LU" sz="1400" dirty="0">
              <a:solidFill>
                <a:schemeClr val="tx1"/>
              </a:solidFill>
            </a:endParaRPr>
          </a:p>
          <a:p>
            <a:pPr marL="457200" indent="-457200" algn="l">
              <a:buFontTx/>
              <a:buAutoNum type="arabicPeriod"/>
            </a:pPr>
            <a:r>
              <a:rPr lang="fr-LU" sz="1400" b="1" dirty="0"/>
              <a:t>Allocution de bienvenue par le Président Steve Keipes</a:t>
            </a:r>
          </a:p>
          <a:p>
            <a:pPr marL="914400" lvl="1" indent="-457200" algn="l">
              <a:buFont typeface="Wingdings" pitchFamily="2" charset="2"/>
              <a:buNone/>
            </a:pPr>
            <a:endParaRPr lang="fr-LU" sz="1400" b="1" dirty="0">
              <a:solidFill>
                <a:srgbClr val="FF0000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d’activité par le Secrétaire général Daniel Nestler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Approbation du rapport d’activité par l’assemblée générale</a:t>
            </a:r>
          </a:p>
          <a:p>
            <a:pPr marL="914400" lvl="1" indent="-457200" algn="l">
              <a:buFont typeface="Wingdings" pitchFamily="2" charset="2"/>
              <a:buChar char="§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du Trésorier Pascal </a:t>
            </a:r>
            <a:r>
              <a:rPr lang="fr-LU" sz="1400" b="1" dirty="0" err="1"/>
              <a:t>Recken</a:t>
            </a:r>
            <a:r>
              <a:rPr lang="fr-LU" sz="1400" b="1" dirty="0"/>
              <a:t> sur les comptes 2021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des réviseurs de caisse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Approbation des comptes par l’assemblée générale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Désignation des réviseurs de caisse pour l’exercice 2022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>
                <a:solidFill>
                  <a:srgbClr val="FF0000"/>
                </a:solidFill>
              </a:rPr>
              <a:t>Fixation de la cotisation pour l’exercice 2023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CH" sz="1400" b="1" dirty="0"/>
              <a:t>Présentation du projet de budget pour 2022 et vote par l’assemblée générale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CH" sz="1400" b="1" dirty="0"/>
              <a:t>Présentation du nouveau programme d’action</a:t>
            </a: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Discussion et divers</a:t>
            </a:r>
            <a:r>
              <a:rPr lang="fr-LU" sz="1400" b="1" dirty="0">
                <a:solidFill>
                  <a:schemeClr val="tx1"/>
                </a:solidFill>
              </a:rPr>
              <a:t>	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7179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31640" y="198000"/>
            <a:ext cx="63268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b="1" dirty="0">
                <a:solidFill>
                  <a:srgbClr val="000000"/>
                </a:solidFill>
              </a:rPr>
              <a:t>Fixation des </a:t>
            </a:r>
            <a:r>
              <a:rPr lang="de-LU" b="1" dirty="0" err="1">
                <a:solidFill>
                  <a:srgbClr val="000000"/>
                </a:solidFill>
              </a:rPr>
              <a:t>cotisations</a:t>
            </a:r>
            <a:r>
              <a:rPr lang="de-LU" b="1" dirty="0">
                <a:solidFill>
                  <a:srgbClr val="000000"/>
                </a:solidFill>
              </a:rPr>
              <a:t> </a:t>
            </a:r>
            <a:r>
              <a:rPr lang="de-LU" b="1" dirty="0" err="1">
                <a:solidFill>
                  <a:srgbClr val="000000"/>
                </a:solidFill>
              </a:rPr>
              <a:t>pour</a:t>
            </a:r>
            <a:r>
              <a:rPr lang="de-LU" b="1" dirty="0">
                <a:solidFill>
                  <a:srgbClr val="000000"/>
                </a:solidFill>
              </a:rPr>
              <a:t> 2023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716012" y="980728"/>
            <a:ext cx="755808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/>
            <a:r>
              <a:rPr lang="fr-CH" sz="1400" b="1" dirty="0"/>
              <a:t>Situation actuelle:  (identique pour actifs et retraités)</a:t>
            </a:r>
          </a:p>
          <a:p>
            <a:pPr lvl="2"/>
            <a:endParaRPr lang="fr-CH" sz="14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dirty="0"/>
              <a:t>AGC:		18 €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CH" sz="1400" dirty="0"/>
              <a:t>CGFP:	35 €</a:t>
            </a:r>
          </a:p>
          <a:p>
            <a:pPr algn="l"/>
            <a:r>
              <a:rPr lang="fr-CH" sz="1400" dirty="0"/>
              <a:t>Total		53 €</a:t>
            </a:r>
          </a:p>
          <a:p>
            <a:pPr algn="l"/>
            <a:endParaRPr lang="fr-CH" sz="1400" dirty="0"/>
          </a:p>
          <a:p>
            <a:pPr algn="l"/>
            <a:endParaRPr lang="fr-CH" sz="1400" dirty="0"/>
          </a:p>
          <a:p>
            <a:pPr algn="l"/>
            <a:endParaRPr lang="fr-CH" sz="14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B46DE47-5434-4FEF-AF28-D4FB3B155F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6560987"/>
              </p:ext>
            </p:extLst>
          </p:nvPr>
        </p:nvGraphicFramePr>
        <p:xfrm>
          <a:off x="180000" y="2636912"/>
          <a:ext cx="6768264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2885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77616" y="260648"/>
            <a:ext cx="632683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>
                <a:solidFill>
                  <a:srgbClr val="000000"/>
                </a:solidFill>
              </a:rPr>
              <a:t>ORDRE DU JOUR</a:t>
            </a:r>
          </a:p>
          <a:p>
            <a:r>
              <a:rPr lang="de-LU" sz="1800" b="1" dirty="0">
                <a:solidFill>
                  <a:srgbClr val="000000"/>
                </a:solidFill>
              </a:rPr>
              <a:t>le 23</a:t>
            </a:r>
            <a:r>
              <a:rPr lang="de-LU" b="1" dirty="0">
                <a:solidFill>
                  <a:srgbClr val="000000"/>
                </a:solidFill>
              </a:rPr>
              <a:t> </a:t>
            </a:r>
            <a:r>
              <a:rPr lang="de-LU" b="1" dirty="0" err="1">
                <a:solidFill>
                  <a:srgbClr val="000000"/>
                </a:solidFill>
              </a:rPr>
              <a:t>mars</a:t>
            </a:r>
            <a:r>
              <a:rPr lang="de-LU" b="1" dirty="0">
                <a:solidFill>
                  <a:srgbClr val="000000"/>
                </a:solidFill>
              </a:rPr>
              <a:t> 2022</a:t>
            </a:r>
            <a:endParaRPr lang="de-LU" sz="1800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187624" y="1179174"/>
            <a:ext cx="7558088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/>
            <a:endParaRPr lang="de-LU" sz="1400" dirty="0">
              <a:solidFill>
                <a:schemeClr val="tx1"/>
              </a:solidFill>
            </a:endParaRPr>
          </a:p>
          <a:p>
            <a:pPr marL="457200" indent="-457200" algn="l">
              <a:buFontTx/>
              <a:buAutoNum type="arabicPeriod"/>
            </a:pPr>
            <a:r>
              <a:rPr lang="fr-LU" sz="1400" b="1" dirty="0">
                <a:solidFill>
                  <a:srgbClr val="FF0000"/>
                </a:solidFill>
              </a:rPr>
              <a:t>Allocution de bienvenue par le Président Steve Keipes</a:t>
            </a:r>
          </a:p>
          <a:p>
            <a:pPr marL="914400" lvl="1" indent="-457200" algn="l">
              <a:buFont typeface="Wingdings" pitchFamily="2" charset="2"/>
              <a:buNone/>
            </a:pPr>
            <a:endParaRPr lang="fr-LU" sz="1400" b="1" dirty="0">
              <a:solidFill>
                <a:srgbClr val="FF0000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d’activité par le Secrétaire général Daniel Nestler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Approbation du rapport d’activité par l’assemblée générale</a:t>
            </a:r>
          </a:p>
          <a:p>
            <a:pPr marL="914400" lvl="1" indent="-457200" algn="l">
              <a:buFont typeface="Wingdings" pitchFamily="2" charset="2"/>
              <a:buChar char="§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du Trésorier Pascal </a:t>
            </a:r>
            <a:r>
              <a:rPr lang="fr-LU" sz="1400" b="1" dirty="0" err="1"/>
              <a:t>Recken</a:t>
            </a:r>
            <a:r>
              <a:rPr lang="fr-LU" sz="1400" b="1" dirty="0"/>
              <a:t> sur les comptes 2021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des réviseurs de caisse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Approbation des comptes par l’assemblée générale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Désignation des réviseurs de caisse pour l’exercice 2022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Fixation de la cotisation pour l’exercice 2023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CH" sz="1400" b="1" dirty="0"/>
              <a:t>Présentation du projet de budget pour 2022 et vote par l’assemblée générale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CH" sz="1400" b="1" dirty="0"/>
              <a:t>Présentation du nouveau programme d’action</a:t>
            </a: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Discussion et divers</a:t>
            </a:r>
            <a:r>
              <a:rPr lang="fr-LU" sz="1400" b="1" dirty="0">
                <a:solidFill>
                  <a:schemeClr val="tx1"/>
                </a:solidFill>
              </a:rPr>
              <a:t>	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4491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31640" y="198000"/>
            <a:ext cx="63268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b="1" dirty="0">
                <a:solidFill>
                  <a:srgbClr val="000000"/>
                </a:solidFill>
              </a:rPr>
              <a:t>Fixation des </a:t>
            </a:r>
            <a:r>
              <a:rPr lang="de-LU" b="1" dirty="0" err="1">
                <a:solidFill>
                  <a:srgbClr val="000000"/>
                </a:solidFill>
              </a:rPr>
              <a:t>cotisations</a:t>
            </a:r>
            <a:r>
              <a:rPr lang="de-LU" b="1" dirty="0">
                <a:solidFill>
                  <a:srgbClr val="000000"/>
                </a:solidFill>
              </a:rPr>
              <a:t> </a:t>
            </a:r>
            <a:r>
              <a:rPr lang="de-LU" b="1" dirty="0" err="1">
                <a:solidFill>
                  <a:srgbClr val="000000"/>
                </a:solidFill>
              </a:rPr>
              <a:t>pour</a:t>
            </a:r>
            <a:r>
              <a:rPr lang="de-LU" b="1" dirty="0">
                <a:solidFill>
                  <a:srgbClr val="000000"/>
                </a:solidFill>
              </a:rPr>
              <a:t> 2023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716012" y="980728"/>
            <a:ext cx="7558088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CGFP : Augmentation de la cotisation de 35€  à 50 € pour les membres actifs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CGFP : Cotisation reste stable à 35€ pour les retraités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AGC :	Augmentation de 18 à 20 € pour tous les membres. (Augmentation de 2€)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B46DE47-5434-4FEF-AF28-D4FB3B155F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2423344"/>
              </p:ext>
            </p:extLst>
          </p:nvPr>
        </p:nvGraphicFramePr>
        <p:xfrm>
          <a:off x="180000" y="2614268"/>
          <a:ext cx="6768264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715087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31640" y="198000"/>
            <a:ext cx="63268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b="1" dirty="0">
                <a:solidFill>
                  <a:srgbClr val="000000"/>
                </a:solidFill>
              </a:rPr>
              <a:t>Fixation des </a:t>
            </a:r>
            <a:r>
              <a:rPr lang="de-LU" b="1" dirty="0" err="1">
                <a:solidFill>
                  <a:srgbClr val="000000"/>
                </a:solidFill>
              </a:rPr>
              <a:t>cotisations</a:t>
            </a:r>
            <a:r>
              <a:rPr lang="de-LU" b="1" dirty="0">
                <a:solidFill>
                  <a:srgbClr val="000000"/>
                </a:solidFill>
              </a:rPr>
              <a:t> </a:t>
            </a:r>
            <a:r>
              <a:rPr lang="de-LU" b="1" dirty="0" err="1">
                <a:solidFill>
                  <a:srgbClr val="000000"/>
                </a:solidFill>
              </a:rPr>
              <a:t>pour</a:t>
            </a:r>
            <a:r>
              <a:rPr lang="de-LU" b="1" dirty="0">
                <a:solidFill>
                  <a:srgbClr val="000000"/>
                </a:solidFill>
              </a:rPr>
              <a:t> 2023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792956" y="984667"/>
            <a:ext cx="7558088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H" sz="2000" b="1" dirty="0"/>
              <a:t>Proposition du comité 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algn="l"/>
            <a:endParaRPr lang="fr-CH" sz="1400" dirty="0"/>
          </a:p>
          <a:p>
            <a:pPr algn="l"/>
            <a:r>
              <a:rPr lang="fr-CH" sz="1400" dirty="0"/>
              <a:t>CGFP:   50 €  membres actifs 	35 € membres retraités</a:t>
            </a:r>
          </a:p>
          <a:p>
            <a:pPr algn="l"/>
            <a:r>
              <a:rPr lang="fr-CH" sz="1400" dirty="0"/>
              <a:t>AGC :   20 €  membres actifs	20 € membres retraités</a:t>
            </a:r>
          </a:p>
          <a:p>
            <a:pPr algn="l"/>
            <a:endParaRPr lang="fr-CH" sz="1400" dirty="0"/>
          </a:p>
          <a:p>
            <a:pPr algn="l"/>
            <a:r>
              <a:rPr lang="fr-CH" sz="1400" b="1" dirty="0"/>
              <a:t>TOTAL:  70 € 		55 € retraités</a:t>
            </a:r>
          </a:p>
          <a:p>
            <a:pPr algn="l"/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B46DE47-5434-4FEF-AF28-D4FB3B155F27}"/>
              </a:ext>
            </a:extLst>
          </p:cNvPr>
          <p:cNvGraphicFramePr>
            <a:graphicFrameLocks/>
          </p:cNvGraphicFramePr>
          <p:nvPr/>
        </p:nvGraphicFramePr>
        <p:xfrm>
          <a:off x="180000" y="2614268"/>
          <a:ext cx="6768264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5E6228C-8761-4BFF-AA4C-EE0DB3D9DE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7252000"/>
              </p:ext>
            </p:extLst>
          </p:nvPr>
        </p:nvGraphicFramePr>
        <p:xfrm>
          <a:off x="4319464" y="3108325"/>
          <a:ext cx="4572000" cy="2600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F5ED50BA-C1A1-417D-A1CA-28A41E43E6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1235466"/>
              </p:ext>
            </p:extLst>
          </p:nvPr>
        </p:nvGraphicFramePr>
        <p:xfrm>
          <a:off x="174076" y="3204627"/>
          <a:ext cx="4572000" cy="2600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998966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77616" y="260648"/>
            <a:ext cx="632683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>
                <a:solidFill>
                  <a:srgbClr val="000000"/>
                </a:solidFill>
              </a:rPr>
              <a:t>ORDRE DU JOUR</a:t>
            </a:r>
          </a:p>
          <a:p>
            <a:r>
              <a:rPr lang="de-LU" sz="1800" b="1" dirty="0">
                <a:solidFill>
                  <a:srgbClr val="000000"/>
                </a:solidFill>
              </a:rPr>
              <a:t>le 23</a:t>
            </a:r>
            <a:r>
              <a:rPr lang="de-LU" b="1" dirty="0">
                <a:solidFill>
                  <a:srgbClr val="000000"/>
                </a:solidFill>
              </a:rPr>
              <a:t> </a:t>
            </a:r>
            <a:r>
              <a:rPr lang="de-LU" b="1" dirty="0" err="1">
                <a:solidFill>
                  <a:srgbClr val="000000"/>
                </a:solidFill>
              </a:rPr>
              <a:t>mars</a:t>
            </a:r>
            <a:r>
              <a:rPr lang="de-LU" b="1" dirty="0">
                <a:solidFill>
                  <a:srgbClr val="000000"/>
                </a:solidFill>
              </a:rPr>
              <a:t> 2022</a:t>
            </a:r>
            <a:endParaRPr lang="de-LU" sz="1800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187624" y="1179174"/>
            <a:ext cx="7558088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/>
            <a:endParaRPr lang="de-LU" sz="1400" dirty="0">
              <a:solidFill>
                <a:schemeClr val="tx1"/>
              </a:solidFill>
            </a:endParaRPr>
          </a:p>
          <a:p>
            <a:pPr marL="457200" indent="-457200" algn="l">
              <a:buFontTx/>
              <a:buAutoNum type="arabicPeriod"/>
            </a:pPr>
            <a:r>
              <a:rPr lang="fr-LU" sz="1400" b="1" dirty="0"/>
              <a:t>Allocution de bienvenue par le Président Steve Keipes</a:t>
            </a:r>
          </a:p>
          <a:p>
            <a:pPr marL="914400" lvl="1" indent="-457200" algn="l">
              <a:buFont typeface="Wingdings" pitchFamily="2" charset="2"/>
              <a:buNone/>
            </a:pPr>
            <a:endParaRPr lang="fr-LU" sz="1400" b="1" dirty="0">
              <a:solidFill>
                <a:srgbClr val="FF0000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d’activité par le Secrétaire général Daniel Nestler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Approbation du rapport d’activité par l’assemblée générale</a:t>
            </a:r>
          </a:p>
          <a:p>
            <a:pPr marL="914400" lvl="1" indent="-457200" algn="l">
              <a:buFont typeface="Wingdings" pitchFamily="2" charset="2"/>
              <a:buChar char="§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du Trésorier Pascal </a:t>
            </a:r>
            <a:r>
              <a:rPr lang="fr-LU" sz="1400" b="1" dirty="0" err="1"/>
              <a:t>Recken</a:t>
            </a:r>
            <a:r>
              <a:rPr lang="fr-LU" sz="1400" b="1" dirty="0"/>
              <a:t> sur les comptes 2021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des réviseurs de caisse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Approbation des comptes par l’assemblée générale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Désignation des réviseurs de caisse pour l’exercice 2022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Fixation de la cotisation pour l’exercice 2023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CH" sz="1400" b="1" dirty="0">
                <a:solidFill>
                  <a:srgbClr val="FF0000"/>
                </a:solidFill>
              </a:rPr>
              <a:t>Présentation du projet de budget pour 2022 et vote par l’assemblée générale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CH" sz="1400" b="1" dirty="0"/>
              <a:t>Présentation du nouveau programme d’action</a:t>
            </a: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Discussion et divers</a:t>
            </a:r>
            <a:r>
              <a:rPr lang="fr-LU" sz="1400" b="1" dirty="0">
                <a:solidFill>
                  <a:schemeClr val="tx1"/>
                </a:solidFill>
              </a:rPr>
              <a:t>	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3555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312835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2436733" y="836712"/>
            <a:ext cx="4296164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 err="1"/>
              <a:t>Projet</a:t>
            </a:r>
            <a:r>
              <a:rPr lang="en-US" sz="3200" b="1" dirty="0"/>
              <a:t> Budget 2022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3943" y="1945488"/>
            <a:ext cx="5621744" cy="420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0302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77616" y="260648"/>
            <a:ext cx="632683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>
                <a:solidFill>
                  <a:srgbClr val="000000"/>
                </a:solidFill>
              </a:rPr>
              <a:t>ORDRE DU JOUR</a:t>
            </a:r>
          </a:p>
          <a:p>
            <a:r>
              <a:rPr lang="de-LU" sz="1800" b="1" dirty="0">
                <a:solidFill>
                  <a:srgbClr val="000000"/>
                </a:solidFill>
              </a:rPr>
              <a:t>le 23</a:t>
            </a:r>
            <a:r>
              <a:rPr lang="de-LU" b="1" dirty="0">
                <a:solidFill>
                  <a:srgbClr val="000000"/>
                </a:solidFill>
              </a:rPr>
              <a:t> </a:t>
            </a:r>
            <a:r>
              <a:rPr lang="de-LU" b="1" dirty="0" err="1">
                <a:solidFill>
                  <a:srgbClr val="000000"/>
                </a:solidFill>
              </a:rPr>
              <a:t>mars</a:t>
            </a:r>
            <a:r>
              <a:rPr lang="de-LU" b="1" dirty="0">
                <a:solidFill>
                  <a:srgbClr val="000000"/>
                </a:solidFill>
              </a:rPr>
              <a:t> 2022</a:t>
            </a:r>
            <a:endParaRPr lang="de-LU" sz="1800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187624" y="1179174"/>
            <a:ext cx="7558088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/>
            <a:endParaRPr lang="de-LU" sz="1400" dirty="0">
              <a:solidFill>
                <a:schemeClr val="tx1"/>
              </a:solidFill>
            </a:endParaRPr>
          </a:p>
          <a:p>
            <a:pPr marL="457200" indent="-457200" algn="l">
              <a:buFontTx/>
              <a:buAutoNum type="arabicPeriod"/>
            </a:pPr>
            <a:r>
              <a:rPr lang="fr-LU" sz="1400" b="1" dirty="0"/>
              <a:t>Allocution de bienvenue par le Président Steve Keipes</a:t>
            </a:r>
          </a:p>
          <a:p>
            <a:pPr marL="914400" lvl="1" indent="-457200" algn="l">
              <a:buFont typeface="Wingdings" pitchFamily="2" charset="2"/>
              <a:buNone/>
            </a:pPr>
            <a:endParaRPr lang="fr-LU" sz="1400" b="1" dirty="0">
              <a:solidFill>
                <a:srgbClr val="FF0000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d’activité par le Secrétaire général Daniel Nestler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Approbation du rapport d’activité par l’assemblée générale</a:t>
            </a:r>
          </a:p>
          <a:p>
            <a:pPr marL="914400" lvl="1" indent="-457200" algn="l">
              <a:buFont typeface="Wingdings" pitchFamily="2" charset="2"/>
              <a:buChar char="§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du Trésorier Pascal </a:t>
            </a:r>
            <a:r>
              <a:rPr lang="fr-LU" sz="1400" b="1" dirty="0" err="1"/>
              <a:t>Recken</a:t>
            </a:r>
            <a:r>
              <a:rPr lang="fr-LU" sz="1400" b="1" dirty="0"/>
              <a:t> sur les comptes 2021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des réviseurs de caisse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Approbation des comptes par l’assemblée générale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Désignation des réviseurs de caisse pour l’exercice 2022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Fixation de la cotisation pour l’exercice 2023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CH" sz="1400" b="1" dirty="0"/>
              <a:t>Présentation du projet de budget pour 2022 et vote par l’assemblée générale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CH" sz="1400" b="1" dirty="0">
                <a:solidFill>
                  <a:srgbClr val="FF0000"/>
                </a:solidFill>
              </a:rPr>
              <a:t>Présentation du nouveau programme d’action</a:t>
            </a:r>
            <a:endParaRPr lang="fr-LU" sz="1400" b="1" dirty="0">
              <a:solidFill>
                <a:srgbClr val="FF0000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Discussion et divers</a:t>
            </a:r>
            <a:r>
              <a:rPr lang="fr-LU" sz="1400" b="1" dirty="0">
                <a:solidFill>
                  <a:schemeClr val="tx1"/>
                </a:solidFill>
              </a:rPr>
              <a:t>	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4152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31640" y="198000"/>
            <a:ext cx="63268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LU" b="1" dirty="0">
                <a:solidFill>
                  <a:srgbClr val="000000"/>
                </a:solidFill>
              </a:rPr>
              <a:t>Programme </a:t>
            </a:r>
            <a:r>
              <a:rPr lang="de-LU" b="1" dirty="0" err="1">
                <a:solidFill>
                  <a:srgbClr val="000000"/>
                </a:solidFill>
              </a:rPr>
              <a:t>d‘action</a:t>
            </a:r>
            <a:r>
              <a:rPr lang="de-LU" b="1" dirty="0">
                <a:solidFill>
                  <a:srgbClr val="000000"/>
                </a:solidFill>
              </a:rPr>
              <a:t> 2022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716012" y="980728"/>
            <a:ext cx="7558088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H" sz="1600" b="1" dirty="0"/>
              <a:t>La formation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2 piliers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1400" dirty="0"/>
              <a:t>Formation pendant le stage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1400" dirty="0"/>
              <a:t>Formation continue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400" dirty="0"/>
              <a:t>L’AGC considère la formation actuelle comme trop courte et peu efficace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400" dirty="0"/>
              <a:t>Nouveau concept AGC doit être mis en œuvre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400" dirty="0"/>
              <a:t>Accès au cycle de formation en management public pour chacun qui le souhaite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400" dirty="0"/>
              <a:t>Ecole administrative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B46DE47-5434-4FEF-AF28-D4FB3B155F27}"/>
              </a:ext>
            </a:extLst>
          </p:cNvPr>
          <p:cNvGraphicFramePr>
            <a:graphicFrameLocks/>
          </p:cNvGraphicFramePr>
          <p:nvPr/>
        </p:nvGraphicFramePr>
        <p:xfrm>
          <a:off x="180000" y="2614268"/>
          <a:ext cx="6768264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58259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31640" y="198000"/>
            <a:ext cx="63268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LU" b="1" dirty="0">
                <a:solidFill>
                  <a:srgbClr val="000000"/>
                </a:solidFill>
              </a:rPr>
              <a:t>Programme </a:t>
            </a:r>
            <a:r>
              <a:rPr lang="de-LU" b="1" dirty="0" err="1">
                <a:solidFill>
                  <a:srgbClr val="000000"/>
                </a:solidFill>
              </a:rPr>
              <a:t>d‘action</a:t>
            </a:r>
            <a:r>
              <a:rPr lang="de-LU" b="1" dirty="0">
                <a:solidFill>
                  <a:srgbClr val="000000"/>
                </a:solidFill>
              </a:rPr>
              <a:t> 2022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716012" y="980728"/>
            <a:ext cx="7558088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H" sz="1600" b="1" dirty="0"/>
              <a:t>La politique salariale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l’AGC a soutenu la position de la CGFP de ne pas demander une augmentation salariale pendant la crise «</a:t>
            </a:r>
            <a:r>
              <a:rPr lang="fr-CH" sz="1400" dirty="0" err="1"/>
              <a:t>covid</a:t>
            </a:r>
            <a:r>
              <a:rPr lang="fr-CH" sz="1400" dirty="0"/>
              <a:t>»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Augmentation de la valeur du point lors du prochain Accord salarial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 err="1"/>
              <a:t>Fangeren</a:t>
            </a:r>
            <a:r>
              <a:rPr lang="fr-CH" sz="1400" dirty="0"/>
              <a:t> </a:t>
            </a:r>
            <a:r>
              <a:rPr lang="fr-CH" sz="1400" dirty="0" err="1"/>
              <a:t>ewech</a:t>
            </a:r>
            <a:r>
              <a:rPr lang="fr-CH" sz="1400" dirty="0"/>
              <a:t> </a:t>
            </a:r>
            <a:r>
              <a:rPr lang="fr-CH" sz="1400" dirty="0" err="1"/>
              <a:t>vum</a:t>
            </a:r>
            <a:r>
              <a:rPr lang="fr-CH" sz="1400" dirty="0"/>
              <a:t> </a:t>
            </a:r>
            <a:r>
              <a:rPr lang="fr-CH" sz="1400" b="1" dirty="0"/>
              <a:t>INDEX</a:t>
            </a:r>
            <a:r>
              <a:rPr lang="fr-CH" sz="1400" dirty="0"/>
              <a:t> ! – Sujet d’actualité  (tripartie)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Maintien des primes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Adaptation du barème fiscal à l’inflation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algn="l"/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B46DE47-5434-4FEF-AF28-D4FB3B155F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0198917"/>
              </p:ext>
            </p:extLst>
          </p:nvPr>
        </p:nvGraphicFramePr>
        <p:xfrm>
          <a:off x="62813" y="2564904"/>
          <a:ext cx="6768264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579812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31640" y="198000"/>
            <a:ext cx="63268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LU" b="1" dirty="0">
                <a:solidFill>
                  <a:srgbClr val="000000"/>
                </a:solidFill>
              </a:rPr>
              <a:t>Programme </a:t>
            </a:r>
            <a:r>
              <a:rPr lang="de-LU" b="1" dirty="0" err="1">
                <a:solidFill>
                  <a:srgbClr val="000000"/>
                </a:solidFill>
              </a:rPr>
              <a:t>d‘action</a:t>
            </a:r>
            <a:r>
              <a:rPr lang="de-LU" b="1" dirty="0">
                <a:solidFill>
                  <a:srgbClr val="000000"/>
                </a:solidFill>
              </a:rPr>
              <a:t> 2022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716012" y="980728"/>
            <a:ext cx="7558088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H" sz="1600" b="1" dirty="0"/>
              <a:t>Le Statut général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Sauvegarde du multilinguisme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Meilleure protection contre des décisions arbitraires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AGC défendra le statut, en concertation avec la CGFP, contre toute atteinte générale ou partielle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Opposition à la politisation progressive de le Fonction publique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algn="l"/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B46DE47-5434-4FEF-AF28-D4FB3B155F27}"/>
              </a:ext>
            </a:extLst>
          </p:cNvPr>
          <p:cNvGraphicFramePr>
            <a:graphicFrameLocks/>
          </p:cNvGraphicFramePr>
          <p:nvPr/>
        </p:nvGraphicFramePr>
        <p:xfrm>
          <a:off x="62813" y="2564904"/>
          <a:ext cx="6768264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663397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31640" y="198000"/>
            <a:ext cx="63268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LU" b="1" dirty="0">
                <a:solidFill>
                  <a:srgbClr val="000000"/>
                </a:solidFill>
              </a:rPr>
              <a:t>Programme </a:t>
            </a:r>
            <a:r>
              <a:rPr lang="de-LU" b="1" dirty="0" err="1">
                <a:solidFill>
                  <a:srgbClr val="000000"/>
                </a:solidFill>
              </a:rPr>
              <a:t>d‘action</a:t>
            </a:r>
            <a:r>
              <a:rPr lang="de-LU" b="1" dirty="0">
                <a:solidFill>
                  <a:srgbClr val="000000"/>
                </a:solidFill>
              </a:rPr>
              <a:t> 2022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716012" y="980728"/>
            <a:ext cx="7558088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H" sz="1600" b="1" dirty="0"/>
              <a:t>Les pensions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Maintien du régime transitoire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Introduction d’un régime de pension complémentaire (2</a:t>
            </a:r>
            <a:r>
              <a:rPr lang="fr-CH" sz="1400" baseline="30000" dirty="0"/>
              <a:t>ème</a:t>
            </a:r>
            <a:r>
              <a:rPr lang="fr-CH" sz="1400" dirty="0"/>
              <a:t> pilier) pour les fonctionnaires engagés après le 31/12/1998 (nouveau régime)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algn="l"/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B46DE47-5434-4FEF-AF28-D4FB3B155F27}"/>
              </a:ext>
            </a:extLst>
          </p:cNvPr>
          <p:cNvGraphicFramePr>
            <a:graphicFrameLocks/>
          </p:cNvGraphicFramePr>
          <p:nvPr/>
        </p:nvGraphicFramePr>
        <p:xfrm>
          <a:off x="62813" y="2564904"/>
          <a:ext cx="6768264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1276100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31640" y="198000"/>
            <a:ext cx="63268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LU" b="1" dirty="0">
                <a:solidFill>
                  <a:srgbClr val="000000"/>
                </a:solidFill>
              </a:rPr>
              <a:t>Programme </a:t>
            </a:r>
            <a:r>
              <a:rPr lang="de-LU" b="1" dirty="0" err="1">
                <a:solidFill>
                  <a:srgbClr val="000000"/>
                </a:solidFill>
              </a:rPr>
              <a:t>d‘action</a:t>
            </a:r>
            <a:r>
              <a:rPr lang="de-LU" b="1" dirty="0">
                <a:solidFill>
                  <a:srgbClr val="000000"/>
                </a:solidFill>
              </a:rPr>
              <a:t> 2022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716012" y="980728"/>
            <a:ext cx="7558088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LU" b="1" dirty="0"/>
              <a:t>Le rôle de l’Etat et de l’administration publique</a:t>
            </a: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Réflexions approfondies quant au rôle de l’administration publique respectivement le périmètre d’action de l’Etat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Contre la centralisation de la Fonction Publique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En faveur d’une décentralisation en faveur du public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algn="l"/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B46DE47-5434-4FEF-AF28-D4FB3B155F27}"/>
              </a:ext>
            </a:extLst>
          </p:cNvPr>
          <p:cNvGraphicFramePr>
            <a:graphicFrameLocks/>
          </p:cNvGraphicFramePr>
          <p:nvPr/>
        </p:nvGraphicFramePr>
        <p:xfrm>
          <a:off x="62813" y="2564904"/>
          <a:ext cx="6768264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01106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11560" y="980728"/>
            <a:ext cx="655272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 err="1">
                <a:solidFill>
                  <a:srgbClr val="000000"/>
                </a:solidFill>
              </a:rPr>
              <a:t>Allocution</a:t>
            </a:r>
            <a:r>
              <a:rPr lang="de-LU" sz="3200" b="1" dirty="0">
                <a:solidFill>
                  <a:srgbClr val="000000"/>
                </a:solidFill>
              </a:rPr>
              <a:t> de </a:t>
            </a:r>
            <a:r>
              <a:rPr lang="de-LU" sz="3200" b="1" dirty="0" err="1">
                <a:solidFill>
                  <a:srgbClr val="000000"/>
                </a:solidFill>
              </a:rPr>
              <a:t>bienvenue</a:t>
            </a:r>
            <a:r>
              <a:rPr lang="de-LU" sz="3200" b="1" dirty="0">
                <a:solidFill>
                  <a:srgbClr val="000000"/>
                </a:solidFill>
              </a:rPr>
              <a:t> par le </a:t>
            </a:r>
            <a:r>
              <a:rPr lang="de-LU" sz="3200" b="1" dirty="0" err="1">
                <a:solidFill>
                  <a:srgbClr val="000000"/>
                </a:solidFill>
              </a:rPr>
              <a:t>Président</a:t>
            </a:r>
            <a:r>
              <a:rPr lang="de-LU" sz="3200" b="1" dirty="0">
                <a:solidFill>
                  <a:srgbClr val="000000"/>
                </a:solidFill>
              </a:rPr>
              <a:t> Steve Keipes</a:t>
            </a:r>
            <a:endParaRPr lang="de-LU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55654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31640" y="198000"/>
            <a:ext cx="63268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LU" b="1" dirty="0">
                <a:solidFill>
                  <a:srgbClr val="000000"/>
                </a:solidFill>
              </a:rPr>
              <a:t>Programme </a:t>
            </a:r>
            <a:r>
              <a:rPr lang="de-LU" b="1" dirty="0" err="1">
                <a:solidFill>
                  <a:srgbClr val="000000"/>
                </a:solidFill>
              </a:rPr>
              <a:t>d‘action</a:t>
            </a:r>
            <a:r>
              <a:rPr lang="de-LU" b="1" dirty="0">
                <a:solidFill>
                  <a:srgbClr val="000000"/>
                </a:solidFill>
              </a:rPr>
              <a:t> 2022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716012" y="980728"/>
            <a:ext cx="7558088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H" b="1" dirty="0"/>
              <a:t>La réforme administrative</a:t>
            </a: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Continuer la Digitalisation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Améliorer l’Infrastructure (bâtiments, matériel, etc.)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Ajustement des effectifs (dans le bon groupe de traitement)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Respect de la santé et sécurité au travail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Opposition aux bureaux paysagers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algn="l"/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B46DE47-5434-4FEF-AF28-D4FB3B155F27}"/>
              </a:ext>
            </a:extLst>
          </p:cNvPr>
          <p:cNvGraphicFramePr>
            <a:graphicFrameLocks/>
          </p:cNvGraphicFramePr>
          <p:nvPr/>
        </p:nvGraphicFramePr>
        <p:xfrm>
          <a:off x="62813" y="2564904"/>
          <a:ext cx="6768264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72411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31640" y="198000"/>
            <a:ext cx="63268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LU" b="1" dirty="0">
                <a:solidFill>
                  <a:srgbClr val="000000"/>
                </a:solidFill>
              </a:rPr>
              <a:t>Programme </a:t>
            </a:r>
            <a:r>
              <a:rPr lang="de-LU" b="1" dirty="0" err="1">
                <a:solidFill>
                  <a:srgbClr val="000000"/>
                </a:solidFill>
              </a:rPr>
              <a:t>d‘action</a:t>
            </a:r>
            <a:r>
              <a:rPr lang="de-LU" b="1" dirty="0">
                <a:solidFill>
                  <a:srgbClr val="000000"/>
                </a:solidFill>
              </a:rPr>
              <a:t> 2022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902344" y="980728"/>
            <a:ext cx="7918128" cy="661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CH" b="1" dirty="0"/>
              <a:t>Les réformes de la Fonction publique</a:t>
            </a: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Maintien du mécanisme temporaire de changement de groupe de traitement («voie rapide»)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Maintien du changement de carrière direct vers le A1   (expire 2025)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Réévaluation des conditions pour éviter les décisions arbitraires en matière des changements de carrière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Amélioration de la représentation du personnel (art 36)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Epreuve d’aptitude générale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1400" dirty="0"/>
              <a:t>Equilibre entre savoir général et capacités intellectuelles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1400" dirty="0"/>
              <a:t>Taux de réussite trop élevé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1400" dirty="0"/>
              <a:t>Introduction d’un observateur (toutes les étapes!)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400" dirty="0"/>
              <a:t>Télétravail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400" dirty="0"/>
              <a:t>Evaluation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1400" dirty="0"/>
              <a:t>Trop subjectif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1400" dirty="0"/>
              <a:t>Perte de temps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1400" dirty="0"/>
              <a:t>En attente résultat groupe de travail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400" dirty="0" err="1"/>
              <a:t>Covid</a:t>
            </a:r>
            <a:r>
              <a:rPr lang="fr-CH" sz="1400" dirty="0"/>
              <a:t> Check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1400" dirty="0"/>
              <a:t>AGC invite tous les membres à se faire vacciner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1400" dirty="0"/>
              <a:t>S’oppose aux licenciements et aux peines disciplinaires dans ce contexte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400" dirty="0"/>
              <a:t>Contre l’Outsourcing (experts)</a:t>
            </a:r>
          </a:p>
          <a:p>
            <a:endParaRPr lang="fr-CH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algn="l"/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B46DE47-5434-4FEF-AF28-D4FB3B155F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1743810"/>
              </p:ext>
            </p:extLst>
          </p:nvPr>
        </p:nvGraphicFramePr>
        <p:xfrm>
          <a:off x="36184" y="2564904"/>
          <a:ext cx="6768264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06824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31640" y="198000"/>
            <a:ext cx="63268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LU" b="1" dirty="0">
                <a:solidFill>
                  <a:srgbClr val="000000"/>
                </a:solidFill>
              </a:rPr>
              <a:t>Programme </a:t>
            </a:r>
            <a:r>
              <a:rPr lang="de-LU" b="1" dirty="0" err="1">
                <a:solidFill>
                  <a:srgbClr val="000000"/>
                </a:solidFill>
              </a:rPr>
              <a:t>d‘action</a:t>
            </a:r>
            <a:r>
              <a:rPr lang="de-LU" b="1" dirty="0">
                <a:solidFill>
                  <a:srgbClr val="000000"/>
                </a:solidFill>
              </a:rPr>
              <a:t> 2022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716012" y="980728"/>
            <a:ext cx="7558088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CH" b="1" dirty="0"/>
              <a:t>Les cadres fonctionnaires</a:t>
            </a: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Défense de l’intérêt du groupe de traitement B1 et A2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CH" sz="1400" dirty="0"/>
              <a:t>Il n’est pas acceptable que les B1’s sont tous remplacés par des A1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1400" dirty="0"/>
              <a:t>Coûts Enormes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1400" dirty="0"/>
              <a:t>Aucune plus value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LU" sz="1400" dirty="0"/>
              <a:t>Nous demandons en outre que les agents du sous-groupe administratif des groupes de traitement A2 et B1 soient à chaque fois remplacés au moment de leur départ par un fonctionnaire de l’État à engager dans le même groupe de traitement afférent.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400" dirty="0"/>
          </a:p>
          <a:p>
            <a:endParaRPr lang="fr-CH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algn="l"/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CH" sz="14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B46DE47-5434-4FEF-AF28-D4FB3B155F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3932030"/>
              </p:ext>
            </p:extLst>
          </p:nvPr>
        </p:nvGraphicFramePr>
        <p:xfrm>
          <a:off x="36184" y="2564904"/>
          <a:ext cx="6768264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32424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77616" y="260648"/>
            <a:ext cx="632683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>
                <a:solidFill>
                  <a:srgbClr val="000000"/>
                </a:solidFill>
              </a:rPr>
              <a:t>ORDRE DU JOUR</a:t>
            </a:r>
          </a:p>
          <a:p>
            <a:r>
              <a:rPr lang="de-LU" sz="1800" b="1" dirty="0">
                <a:solidFill>
                  <a:srgbClr val="000000"/>
                </a:solidFill>
              </a:rPr>
              <a:t>le 23</a:t>
            </a:r>
            <a:r>
              <a:rPr lang="de-LU" b="1" dirty="0">
                <a:solidFill>
                  <a:srgbClr val="000000"/>
                </a:solidFill>
              </a:rPr>
              <a:t> </a:t>
            </a:r>
            <a:r>
              <a:rPr lang="de-LU" b="1" dirty="0" err="1">
                <a:solidFill>
                  <a:srgbClr val="000000"/>
                </a:solidFill>
              </a:rPr>
              <a:t>mars</a:t>
            </a:r>
            <a:r>
              <a:rPr lang="de-LU" b="1" dirty="0">
                <a:solidFill>
                  <a:srgbClr val="000000"/>
                </a:solidFill>
              </a:rPr>
              <a:t> 2022</a:t>
            </a:r>
            <a:endParaRPr lang="de-LU" sz="1800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187624" y="1179174"/>
            <a:ext cx="7558088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/>
            <a:endParaRPr lang="de-LU" sz="1400" dirty="0">
              <a:solidFill>
                <a:schemeClr val="tx1"/>
              </a:solidFill>
            </a:endParaRPr>
          </a:p>
          <a:p>
            <a:pPr marL="457200" indent="-457200" algn="l">
              <a:buFontTx/>
              <a:buAutoNum type="arabicPeriod"/>
            </a:pPr>
            <a:r>
              <a:rPr lang="fr-LU" sz="1400" b="1" dirty="0"/>
              <a:t>Allocution de bienvenue par le Président Steve Keipes</a:t>
            </a:r>
          </a:p>
          <a:p>
            <a:pPr marL="914400" lvl="1" indent="-457200" algn="l">
              <a:buFont typeface="Wingdings" pitchFamily="2" charset="2"/>
              <a:buNone/>
            </a:pPr>
            <a:endParaRPr lang="fr-LU" sz="1400" b="1" dirty="0">
              <a:solidFill>
                <a:srgbClr val="FF0000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d’activité par le Secrétaire général Daniel Nestler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Approbation du rapport d’activité par l’assemblée générale</a:t>
            </a:r>
          </a:p>
          <a:p>
            <a:pPr marL="914400" lvl="1" indent="-457200" algn="l">
              <a:buFont typeface="Wingdings" pitchFamily="2" charset="2"/>
              <a:buChar char="§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du Trésorier Pascal </a:t>
            </a:r>
            <a:r>
              <a:rPr lang="fr-LU" sz="1400" b="1" dirty="0" err="1"/>
              <a:t>Recken</a:t>
            </a:r>
            <a:r>
              <a:rPr lang="fr-LU" sz="1400" b="1" dirty="0"/>
              <a:t> sur les comptes 2021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des réviseurs de caisse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Approbation des comptes par l’assemblée générale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Désignation des réviseurs de caisse pour l’exercice 2022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Fixation de la cotisation pour l’exercice 2023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CH" sz="1400" b="1" dirty="0"/>
              <a:t>Présentation du projet de budget pour 2022 et vote par l’assemblée générale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CH" sz="1400" b="1" dirty="0"/>
              <a:t>Présentation du nouveau programme d’action</a:t>
            </a: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rgbClr val="FF0000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>
                <a:solidFill>
                  <a:srgbClr val="FF0000"/>
                </a:solidFill>
              </a:rPr>
              <a:t>Discussion et divers</a:t>
            </a:r>
            <a:r>
              <a:rPr lang="fr-LU" sz="1400" b="1" dirty="0">
                <a:solidFill>
                  <a:schemeClr val="tx1"/>
                </a:solidFill>
              </a:rPr>
              <a:t>	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84927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ASSOCIATION GENERALE DES CADRES – AGO 2021</a:t>
            </a: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187624" y="1700808"/>
            <a:ext cx="63268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>
                <a:solidFill>
                  <a:srgbClr val="000000"/>
                </a:solidFill>
              </a:rPr>
              <a:t>QUESTIONS ?</a:t>
            </a:r>
          </a:p>
        </p:txBody>
      </p:sp>
    </p:spTree>
    <p:extLst>
      <p:ext uri="{BB962C8B-B14F-4D97-AF65-F5344CB8AC3E}">
        <p14:creationId xmlns:p14="http://schemas.microsoft.com/office/powerpoint/2010/main" val="106197854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3563888" y="1556792"/>
            <a:ext cx="5040000" cy="3295968"/>
          </a:xfrm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Merci !</a:t>
            </a:r>
            <a:br>
              <a:rPr lang="fr-FR" dirty="0">
                <a:solidFill>
                  <a:schemeClr val="tx1"/>
                </a:solidFill>
              </a:rPr>
            </a:br>
            <a:br>
              <a:rPr lang="fr-FR" dirty="0">
                <a:solidFill>
                  <a:schemeClr val="tx1"/>
                </a:solidFill>
              </a:rPr>
            </a:br>
            <a:r>
              <a:rPr lang="fr-FR" dirty="0" err="1">
                <a:solidFill>
                  <a:schemeClr val="tx1"/>
                </a:solidFill>
              </a:rPr>
              <a:t>Gudden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Appetit</a:t>
            </a:r>
            <a:br>
              <a:rPr lang="fr-FR" dirty="0">
                <a:solidFill>
                  <a:schemeClr val="tx1"/>
                </a:solidFill>
              </a:rPr>
            </a:b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4781-ADA8-4677-8FAE-BA7821CED757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/>
              <a:t> Page </a:t>
            </a:r>
            <a:fld id="{19858401-1896-4F80-9B2B-186795E41C27}" type="slidenum">
              <a:rPr lang="fr-FR" smtClean="0"/>
              <a:pPr/>
              <a:t>45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POST Luxembourg - Confidentiel - Titre de la présentation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77616" y="260648"/>
            <a:ext cx="632683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>
                <a:solidFill>
                  <a:srgbClr val="000000"/>
                </a:solidFill>
              </a:rPr>
              <a:t>ORDRE DU JOUR</a:t>
            </a:r>
          </a:p>
          <a:p>
            <a:r>
              <a:rPr lang="de-LU" sz="1800" b="1" dirty="0">
                <a:solidFill>
                  <a:srgbClr val="000000"/>
                </a:solidFill>
              </a:rPr>
              <a:t>le 23</a:t>
            </a:r>
            <a:r>
              <a:rPr lang="de-LU" b="1" dirty="0">
                <a:solidFill>
                  <a:srgbClr val="000000"/>
                </a:solidFill>
              </a:rPr>
              <a:t> </a:t>
            </a:r>
            <a:r>
              <a:rPr lang="de-LU" b="1" dirty="0" err="1">
                <a:solidFill>
                  <a:srgbClr val="000000"/>
                </a:solidFill>
              </a:rPr>
              <a:t>mars</a:t>
            </a:r>
            <a:r>
              <a:rPr lang="de-LU" b="1" dirty="0">
                <a:solidFill>
                  <a:srgbClr val="000000"/>
                </a:solidFill>
              </a:rPr>
              <a:t> 2022</a:t>
            </a:r>
            <a:endParaRPr lang="de-LU" sz="1800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187624" y="1179174"/>
            <a:ext cx="7558088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/>
            <a:endParaRPr lang="de-LU" sz="1400" dirty="0">
              <a:solidFill>
                <a:schemeClr val="tx1"/>
              </a:solidFill>
            </a:endParaRPr>
          </a:p>
          <a:p>
            <a:pPr marL="457200" indent="-457200" algn="l">
              <a:buFontTx/>
              <a:buAutoNum type="arabicPeriod"/>
            </a:pPr>
            <a:r>
              <a:rPr lang="fr-LU" sz="1400" b="1" dirty="0"/>
              <a:t>Allocution de bienvenue par le Président Steve Keipes</a:t>
            </a:r>
          </a:p>
          <a:p>
            <a:pPr marL="914400" lvl="1" indent="-457200" algn="l">
              <a:buFont typeface="Wingdings" pitchFamily="2" charset="2"/>
              <a:buNone/>
            </a:pPr>
            <a:endParaRPr lang="fr-LU" sz="1400" b="1" dirty="0">
              <a:solidFill>
                <a:srgbClr val="FF0000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>
                <a:solidFill>
                  <a:srgbClr val="FF0000"/>
                </a:solidFill>
              </a:rPr>
              <a:t>Rapport d’activité par le Secrétaire général Daniel Nestler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Approbation du rapport d’activité par l’assemblée générale</a:t>
            </a:r>
          </a:p>
          <a:p>
            <a:pPr marL="914400" lvl="1" indent="-457200" algn="l">
              <a:buFont typeface="Wingdings" pitchFamily="2" charset="2"/>
              <a:buChar char="§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du Trésorier Pascal </a:t>
            </a:r>
            <a:r>
              <a:rPr lang="fr-LU" sz="1400" b="1" dirty="0" err="1"/>
              <a:t>Recken</a:t>
            </a:r>
            <a:r>
              <a:rPr lang="fr-LU" sz="1400" b="1" dirty="0"/>
              <a:t> sur les comptes 2021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Rapport des réviseurs de caisse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Approbation des comptes par l’assemblée générale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Désignation des réviseurs de caisse pour l’exercice 2022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Fixation de la cotisation pour l’exercice 2023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CH" sz="1400" b="1" dirty="0"/>
              <a:t>Présentation du projet de budget pour 2022 et vote par l’assemblée générale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CH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CH" sz="1400" b="1" dirty="0"/>
              <a:t>Présentation du nouveau programme d’action</a:t>
            </a:r>
            <a:endParaRPr lang="fr-LU" sz="1400" b="1" dirty="0"/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AutoNum type="arabicPeriod"/>
            </a:pPr>
            <a:r>
              <a:rPr lang="fr-LU" sz="1400" b="1" dirty="0"/>
              <a:t>Discussion et divers</a:t>
            </a:r>
            <a:r>
              <a:rPr lang="fr-LU" sz="1400" b="1" dirty="0">
                <a:solidFill>
                  <a:schemeClr val="tx1"/>
                </a:solidFill>
              </a:rPr>
              <a:t>	</a:t>
            </a:r>
          </a:p>
          <a:p>
            <a:pPr marL="457200" indent="-457200" algn="l">
              <a:buFont typeface="Wingdings" pitchFamily="2" charset="2"/>
              <a:buAutoNum type="arabicPeriod"/>
            </a:pPr>
            <a:endParaRPr lang="fr-L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607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11560" y="980728"/>
            <a:ext cx="655272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>
                <a:solidFill>
                  <a:srgbClr val="000000"/>
                </a:solidFill>
              </a:rPr>
              <a:t>Rapport </a:t>
            </a:r>
            <a:r>
              <a:rPr lang="de-LU" sz="3200" b="1" dirty="0" err="1">
                <a:solidFill>
                  <a:srgbClr val="000000"/>
                </a:solidFill>
              </a:rPr>
              <a:t>d‘activité</a:t>
            </a:r>
            <a:r>
              <a:rPr lang="de-LU" sz="3200" b="1" dirty="0">
                <a:solidFill>
                  <a:srgbClr val="000000"/>
                </a:solidFill>
              </a:rPr>
              <a:t> </a:t>
            </a:r>
          </a:p>
          <a:p>
            <a:r>
              <a:rPr lang="de-LU" sz="3200" b="1" dirty="0">
                <a:solidFill>
                  <a:srgbClr val="000000"/>
                </a:solidFill>
              </a:rPr>
              <a:t>Exercice 2021</a:t>
            </a:r>
            <a:endParaRPr lang="de-LU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695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77616" y="260648"/>
            <a:ext cx="63268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>
                <a:solidFill>
                  <a:srgbClr val="000000"/>
                </a:solidFill>
              </a:rPr>
              <a:t>Rapport </a:t>
            </a:r>
            <a:r>
              <a:rPr lang="de-LU" sz="3200" b="1" dirty="0" err="1">
                <a:solidFill>
                  <a:srgbClr val="000000"/>
                </a:solidFill>
              </a:rPr>
              <a:t>d‘activité</a:t>
            </a:r>
            <a:r>
              <a:rPr lang="de-LU" sz="3200" b="1" dirty="0">
                <a:solidFill>
                  <a:srgbClr val="000000"/>
                </a:solidFill>
              </a:rPr>
              <a:t> </a:t>
            </a:r>
          </a:p>
          <a:p>
            <a:r>
              <a:rPr lang="de-LU" sz="3200" b="1" dirty="0">
                <a:solidFill>
                  <a:srgbClr val="000000"/>
                </a:solidFill>
              </a:rPr>
              <a:t>Exercice 2021</a:t>
            </a:r>
            <a:endParaRPr lang="de-LU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827584" y="1844824"/>
            <a:ext cx="7558088" cy="6401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LU" b="1" dirty="0"/>
              <a:t>2021 en Chiffres</a:t>
            </a:r>
            <a:r>
              <a:rPr lang="fr-LU" sz="1400" b="1" dirty="0"/>
              <a:t>	</a:t>
            </a:r>
            <a:endParaRPr lang="fr-LU" sz="1400" b="1" dirty="0">
              <a:solidFill>
                <a:schemeClr val="tx1"/>
              </a:solidFill>
            </a:endParaRPr>
          </a:p>
          <a:p>
            <a:pPr algn="l"/>
            <a:endParaRPr lang="fr-LU" sz="14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LU" sz="1400" b="1" dirty="0"/>
              <a:t>   1 Assemblée générale ordinaire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1400" b="1" dirty="0"/>
              <a:t>   1 réunion pour l’envoi des invitations pour l’AGO</a:t>
            </a:r>
            <a:endParaRPr lang="fr-LU" sz="14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LU" sz="1400" b="1" dirty="0"/>
              <a:t>3 réunions du Bureau Exécutif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LU" sz="1400" b="1" dirty="0"/>
              <a:t>3 réunion du Comité Exécutif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LU" sz="1400" b="1" dirty="0"/>
              <a:t>1 réunion du Groupe de travail art. 36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LU" sz="1400" b="1" dirty="0"/>
              <a:t>1 réunion du Groupe de travail « programme d’action »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LU" sz="1400" b="1" dirty="0"/>
              <a:t>1 entrevue avec les dirigeants de la CGFP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LU" sz="1400" b="1" dirty="0"/>
              <a:t>1 vérification de caisse avec les réviseurs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LU" sz="1400" b="1" dirty="0"/>
              <a:t>3 réunions du comité Fédéral CGFP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LU" sz="1400" b="1" dirty="0"/>
              <a:t>1 Réunion du comité exécutif CGFP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LU" sz="1400" b="1" dirty="0"/>
              <a:t>2 conférences des comités CGFP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CH" sz="1400" b="1" dirty="0"/>
              <a:t>1</a:t>
            </a:r>
            <a:r>
              <a:rPr lang="fr-LU" sz="1400" b="1" dirty="0"/>
              <a:t> entrevue avec le Ministre de la Fonction publique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CH" sz="1400" b="1" dirty="0"/>
              <a:t>P</a:t>
            </a:r>
            <a:r>
              <a:rPr lang="fr-LU" sz="1400" b="1" dirty="0" err="1"/>
              <a:t>lusieurs</a:t>
            </a:r>
            <a:r>
              <a:rPr lang="fr-LU" sz="1400" b="1" dirty="0"/>
              <a:t> réunions avec les responsables de l’INAP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CH" sz="1400" b="1" dirty="0"/>
              <a:t>3</a:t>
            </a:r>
            <a:r>
              <a:rPr lang="fr-LU" sz="1400" b="1" dirty="0"/>
              <a:t> réunions du Groupe de travail « télétravail » de la CGFP</a:t>
            </a:r>
          </a:p>
          <a:p>
            <a:pPr lvl="1"/>
            <a:endParaRPr lang="fr-CH" sz="1400" b="1" dirty="0"/>
          </a:p>
          <a:p>
            <a:pPr lvl="1"/>
            <a:endParaRPr lang="fr-LU" sz="1400" b="1" dirty="0"/>
          </a:p>
          <a:p>
            <a:pPr lvl="1"/>
            <a:endParaRPr lang="fr-LU" sz="1400" b="1" dirty="0"/>
          </a:p>
          <a:p>
            <a:pPr lvl="1"/>
            <a:r>
              <a:rPr lang="fr-LU" sz="1400" b="1" dirty="0"/>
              <a:t>    &amp; Beaucoup d’emails, d’appels téléphonique, lettres…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159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77616" y="260648"/>
            <a:ext cx="63268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>
                <a:solidFill>
                  <a:srgbClr val="000000"/>
                </a:solidFill>
              </a:rPr>
              <a:t>Rapport </a:t>
            </a:r>
            <a:r>
              <a:rPr lang="de-LU" sz="3200" b="1" dirty="0" err="1">
                <a:solidFill>
                  <a:srgbClr val="000000"/>
                </a:solidFill>
              </a:rPr>
              <a:t>d‘activité</a:t>
            </a:r>
            <a:r>
              <a:rPr lang="de-LU" sz="3200" b="1" dirty="0">
                <a:solidFill>
                  <a:srgbClr val="000000"/>
                </a:solidFill>
              </a:rPr>
              <a:t> </a:t>
            </a:r>
          </a:p>
          <a:p>
            <a:r>
              <a:rPr lang="de-LU" sz="3200" b="1" dirty="0">
                <a:solidFill>
                  <a:srgbClr val="000000"/>
                </a:solidFill>
              </a:rPr>
              <a:t>Exercice 2021</a:t>
            </a:r>
            <a:endParaRPr lang="de-LU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827584" y="1844824"/>
            <a:ext cx="7558088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LU" sz="1400" b="1" dirty="0"/>
              <a:t>Dernière AGO</a:t>
            </a:r>
            <a:r>
              <a:rPr lang="fr-LU" sz="1400" b="1" dirty="0">
                <a:solidFill>
                  <a:schemeClr val="tx1"/>
                </a:solidFill>
              </a:rPr>
              <a:t> : 2 mars 2021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algn="l"/>
            <a:endParaRPr lang="fr-LU" sz="1400" b="1" dirty="0"/>
          </a:p>
          <a:p>
            <a:pPr algn="l"/>
            <a:r>
              <a:rPr lang="fr-LU" sz="1400" b="1" dirty="0">
                <a:solidFill>
                  <a:schemeClr val="tx1"/>
                </a:solidFill>
              </a:rPr>
              <a:t>Sujets dominants: </a:t>
            </a:r>
          </a:p>
          <a:p>
            <a:pPr algn="l"/>
            <a:endParaRPr lang="fr-LU" sz="14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LU" sz="1400" b="1" dirty="0"/>
              <a:t>Présentation candidats élus CHFEP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LU" sz="14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LU" sz="1400" b="1" dirty="0"/>
              <a:t>Formation générale des stagiaires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LU" sz="14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1400" b="1" dirty="0"/>
              <a:t>R</a:t>
            </a:r>
            <a:r>
              <a:rPr lang="fr-LU" sz="1400" b="1" dirty="0" err="1"/>
              <a:t>evendications</a:t>
            </a:r>
            <a:r>
              <a:rPr lang="fr-LU" sz="1400" b="1" dirty="0"/>
              <a:t> de l’AGC pour Accord Salarial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CH" sz="14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1400" b="1" dirty="0"/>
              <a:t>Elargissement Bureau fédéral CGFP</a:t>
            </a:r>
            <a:endParaRPr lang="fr-LU" sz="14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LU" sz="14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LU" sz="1400" b="1" dirty="0"/>
              <a:t>Article 36 du statut général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LU" sz="14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LU" sz="1400" b="1" dirty="0"/>
              <a:t>Corona / télétravail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445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B345-A6E4-4D77-9AB9-A30DF2164D2E}" type="datetime1">
              <a:rPr lang="fr-FR" smtClean="0"/>
              <a:pPr/>
              <a:t>23/03/2022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683568" y="6453336"/>
            <a:ext cx="5400000" cy="360040"/>
          </a:xfrm>
        </p:spPr>
        <p:txBody>
          <a:bodyPr/>
          <a:lstStyle/>
          <a:p>
            <a:r>
              <a:rPr lang="fr-FR" dirty="0"/>
              <a:t>ASSOCIATION GENERALE DES CADRES – AGO 2022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377616" y="260648"/>
            <a:ext cx="63268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LU" sz="3200" b="1" dirty="0">
                <a:solidFill>
                  <a:srgbClr val="000000"/>
                </a:solidFill>
              </a:rPr>
              <a:t>Rapport </a:t>
            </a:r>
            <a:r>
              <a:rPr lang="de-LU" sz="3200" b="1" dirty="0" err="1">
                <a:solidFill>
                  <a:srgbClr val="000000"/>
                </a:solidFill>
              </a:rPr>
              <a:t>d‘activité</a:t>
            </a:r>
            <a:r>
              <a:rPr lang="de-LU" sz="3200" b="1" dirty="0">
                <a:solidFill>
                  <a:srgbClr val="000000"/>
                </a:solidFill>
              </a:rPr>
              <a:t> </a:t>
            </a:r>
          </a:p>
          <a:p>
            <a:r>
              <a:rPr lang="de-LU" sz="3200" b="1" dirty="0">
                <a:solidFill>
                  <a:srgbClr val="000000"/>
                </a:solidFill>
              </a:rPr>
              <a:t>Exercice 2021</a:t>
            </a:r>
            <a:endParaRPr lang="de-LU" b="1" dirty="0">
              <a:solidFill>
                <a:srgbClr val="00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827584" y="1907535"/>
            <a:ext cx="7558088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LU" sz="1400" b="1" dirty="0"/>
              <a:t>11 février 2022: entrevue CGFP</a:t>
            </a: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algn="l"/>
            <a:r>
              <a:rPr lang="fr-LU" sz="1400" b="1" dirty="0">
                <a:solidFill>
                  <a:schemeClr val="tx1"/>
                </a:solidFill>
              </a:rPr>
              <a:t>Sujets:</a:t>
            </a:r>
          </a:p>
          <a:p>
            <a:pPr algn="l"/>
            <a:endParaRPr lang="fr-LU" sz="14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LU" sz="1400" b="1" dirty="0"/>
              <a:t>Réforme formation générale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1400" b="1" dirty="0">
                <a:solidFill>
                  <a:schemeClr val="tx1"/>
                </a:solidFill>
              </a:rPr>
              <a:t>P</a:t>
            </a:r>
            <a:r>
              <a:rPr lang="fr-LU" sz="1400" b="1" dirty="0" err="1">
                <a:solidFill>
                  <a:schemeClr val="tx1"/>
                </a:solidFill>
              </a:rPr>
              <a:t>rotection</a:t>
            </a:r>
            <a:r>
              <a:rPr lang="fr-LU" sz="1400" b="1" dirty="0">
                <a:solidFill>
                  <a:schemeClr val="tx1"/>
                </a:solidFill>
              </a:rPr>
              <a:t> Fonctionnaire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1400" b="1" dirty="0"/>
              <a:t>C</a:t>
            </a:r>
            <a:r>
              <a:rPr lang="fr-LU" sz="1400" b="1" dirty="0" err="1"/>
              <a:t>omment</a:t>
            </a:r>
            <a:r>
              <a:rPr lang="fr-LU" sz="1400" b="1" dirty="0"/>
              <a:t> réagir quand un fonctionnaire reçoit des ordres douteux.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1400" b="1" dirty="0">
                <a:solidFill>
                  <a:schemeClr val="tx1"/>
                </a:solidFill>
              </a:rPr>
              <a:t>R</a:t>
            </a:r>
            <a:r>
              <a:rPr lang="fr-LU" sz="1400" b="1" dirty="0" err="1">
                <a:solidFill>
                  <a:schemeClr val="tx1"/>
                </a:solidFill>
              </a:rPr>
              <a:t>eprésentation</a:t>
            </a:r>
            <a:r>
              <a:rPr lang="fr-LU" sz="1400" b="1" dirty="0">
                <a:solidFill>
                  <a:schemeClr val="tx1"/>
                </a:solidFill>
              </a:rPr>
              <a:t> </a:t>
            </a:r>
            <a:r>
              <a:rPr lang="fr-LU" sz="1400" b="1" dirty="0" err="1">
                <a:solidFill>
                  <a:schemeClr val="tx1"/>
                </a:solidFill>
              </a:rPr>
              <a:t>AGFAGouv</a:t>
            </a:r>
            <a:r>
              <a:rPr lang="fr-LU" sz="1400" b="1" dirty="0">
                <a:solidFill>
                  <a:schemeClr val="tx1"/>
                </a:solidFill>
              </a:rPr>
              <a:t> au sein de la CGFP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1400" b="1" dirty="0"/>
              <a:t>A</a:t>
            </a:r>
            <a:r>
              <a:rPr lang="fr-LU" sz="1400" b="1" dirty="0"/>
              <a:t>RT. 36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1400" b="1" dirty="0">
                <a:solidFill>
                  <a:schemeClr val="tx1"/>
                </a:solidFill>
              </a:rPr>
              <a:t>M</a:t>
            </a:r>
            <a:r>
              <a:rPr lang="fr-LU" sz="1400" b="1" dirty="0" err="1">
                <a:solidFill>
                  <a:schemeClr val="tx1"/>
                </a:solidFill>
              </a:rPr>
              <a:t>inistère</a:t>
            </a:r>
            <a:r>
              <a:rPr lang="fr-LU" sz="1400" b="1" dirty="0">
                <a:solidFill>
                  <a:schemeClr val="tx1"/>
                </a:solidFill>
              </a:rPr>
              <a:t> des transports (création de l’Administration des transports)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1400" b="1" dirty="0"/>
              <a:t>A</a:t>
            </a:r>
            <a:r>
              <a:rPr lang="fr-LU" sz="1400" b="1" dirty="0" err="1"/>
              <a:t>ccord</a:t>
            </a:r>
            <a:r>
              <a:rPr lang="fr-LU" sz="1400" b="1" dirty="0"/>
              <a:t> salarial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sz="1400" b="1" dirty="0">
                <a:solidFill>
                  <a:schemeClr val="tx1"/>
                </a:solidFill>
              </a:rPr>
              <a:t>C</a:t>
            </a:r>
            <a:r>
              <a:rPr lang="fr-LU" sz="1400" b="1">
                <a:solidFill>
                  <a:schemeClr val="tx1"/>
                </a:solidFill>
              </a:rPr>
              <a:t>HFEP</a:t>
            </a:r>
            <a:endParaRPr lang="fr-LU" sz="1400" b="1" dirty="0">
              <a:solidFill>
                <a:schemeClr val="tx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algn="l"/>
            <a:endParaRPr lang="fr-CH" sz="1400" b="1" dirty="0">
              <a:solidFill>
                <a:schemeClr val="tx1"/>
              </a:solidFill>
            </a:endParaRPr>
          </a:p>
          <a:p>
            <a:pPr algn="l"/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L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213863"/>
      </p:ext>
    </p:extLst>
  </p:cSld>
  <p:clrMapOvr>
    <a:masterClrMapping/>
  </p:clrMapOvr>
</p:sld>
</file>

<file path=ppt/theme/theme1.xml><?xml version="1.0" encoding="utf-8"?>
<a:theme xmlns:a="http://schemas.openxmlformats.org/drawingml/2006/main" name="baz_masque">
  <a:themeElements>
    <a:clrScheme name="POST LUXEMBOURG">
      <a:dk1>
        <a:srgbClr val="000000"/>
      </a:dk1>
      <a:lt1>
        <a:srgbClr val="FFFFFF"/>
      </a:lt1>
      <a:dk2>
        <a:srgbClr val="B0B2B3"/>
      </a:dk2>
      <a:lt2>
        <a:srgbClr val="FFFFFF"/>
      </a:lt2>
      <a:accent1>
        <a:srgbClr val="FFED00"/>
      </a:accent1>
      <a:accent2>
        <a:srgbClr val="1FA22E"/>
      </a:accent2>
      <a:accent3>
        <a:srgbClr val="5EC5ED"/>
      </a:accent3>
      <a:accent4>
        <a:srgbClr val="00A6D4"/>
      </a:accent4>
      <a:accent5>
        <a:srgbClr val="3E3D40"/>
      </a:accent5>
      <a:accent6>
        <a:srgbClr val="B0B2B3"/>
      </a:accent6>
      <a:hlink>
        <a:srgbClr val="000000"/>
      </a:hlink>
      <a:folHlink>
        <a:srgbClr val="000000"/>
      </a:folHlink>
    </a:clrScheme>
    <a:fontScheme name="POS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c9fddff4-900a-4cc9-8581-c5e8a0ff657d" ContentTypeId="0x01010056F9FD44D89C495589BD54766A9FFCAF" PreviousValue="false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T_DG_ApplicabilityDate xmlns="34DA1EB0-4D54-435F-8E3D-34E96D9C2656" xsi:nil="true"/>
    <k390bea7c03b40209d52f3726c20713b xmlns="34DA1EB0-4D54-435F-8E3D-34E96D9C2656">
      <Terms xmlns="http://schemas.microsoft.com/office/infopath/2007/PartnerControls"/>
    </k390bea7c03b40209d52f3726c20713b>
    <k4a0a23dbc6944648616d2af6e876883 xmlns="34DA1EB0-4D54-435F-8E3D-34E96D9C2656">
      <Terms xmlns="http://schemas.microsoft.com/office/infopath/2007/PartnerControls"/>
    </k4a0a23dbc6944648616d2af6e876883>
    <PT_DG_DocUNID xmlns="34DA1EB0-4D54-435F-8E3D-34E96D9C2656" xsi:nil="true"/>
    <PT_DG_VisibleInDocSpace xmlns="34DA1EB0-4D54-435F-8E3D-34E96D9C2656">true</PT_DG_VisibleInDocSpace>
    <f9814f7bb2224571a4773908fe85d2f0 xmlns="34DA1EB0-4D54-435F-8E3D-34E96D9C2656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</TermName>
          <TermId xmlns="http://schemas.microsoft.com/office/infopath/2007/PartnerControls">15d1c5f3-6a05-483c-b234-d3b9beba2794</TermId>
        </TermInfo>
      </Terms>
    </f9814f7bb2224571a4773908fe85d2f0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" ma:contentTypeID="0x01010056F9FD44D89C495589BD54766A9FFCAF007FBB626AE399A24BB73D21553E080230" ma:contentTypeVersion="16" ma:contentTypeDescription="" ma:contentTypeScope="" ma:versionID="e4f1cdf742315e1030d1c40264d06745">
  <xsd:schema xmlns:xsd="http://www.w3.org/2001/XMLSchema" xmlns:xs="http://www.w3.org/2001/XMLSchema" xmlns:p="http://schemas.microsoft.com/office/2006/metadata/properties" xmlns:ns2="34DA1EB0-4D54-435F-8E3D-34E96D9C2656" targetNamespace="http://schemas.microsoft.com/office/2006/metadata/properties" ma:root="true" ma:fieldsID="f9f76fef74fded725c05769d4951c655" ns2:_="">
    <xsd:import namespace="34DA1EB0-4D54-435F-8E3D-34E96D9C2656"/>
    <xsd:element name="properties">
      <xsd:complexType>
        <xsd:sequence>
          <xsd:element name="documentManagement">
            <xsd:complexType>
              <xsd:all>
                <xsd:element ref="ns2:f9814f7bb2224571a4773908fe85d2f0" minOccurs="0"/>
                <xsd:element ref="ns2:k390bea7c03b40209d52f3726c20713b" minOccurs="0"/>
                <xsd:element ref="ns2:PT_DG_ApplicabilityDate" minOccurs="0"/>
                <xsd:element ref="ns2:k4a0a23dbc6944648616d2af6e876883" minOccurs="0"/>
                <xsd:element ref="ns2:PT_DG_VisibleInDocSpace" minOccurs="0"/>
                <xsd:element ref="ns2:PT_DG_DocUN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DA1EB0-4D54-435F-8E3D-34E96D9C2656" elementFormDefault="qualified">
    <xsd:import namespace="http://schemas.microsoft.com/office/2006/documentManagement/types"/>
    <xsd:import namespace="http://schemas.microsoft.com/office/infopath/2007/PartnerControls"/>
    <xsd:element name="f9814f7bb2224571a4773908fe85d2f0" ma:index="9" nillable="true" ma:taxonomy="true" ma:internalName="PT_DG_TemplateCatTaxHTField0" ma:taxonomyFieldName="PT_DG_TemplateCat" ma:displayName="Catégorie de template" ma:indexed="true" ma:fieldId="{f9814f7b-b222-4571-a477-3908fe85d2f0}" ma:sspId="c9fddff4-900a-4cc9-8581-c5e8a0ff657d" ma:termSetId="c6f6c920-10fb-4f9e-8068-20df2511584f" ma:anchorId="196e9ee7-a6b0-423d-be9b-fa5427f632bb" ma:open="false" ma:isKeyword="false">
      <xsd:complexType>
        <xsd:sequence>
          <xsd:element ref="pc:Terms" minOccurs="0" maxOccurs="1"/>
        </xsd:sequence>
      </xsd:complexType>
    </xsd:element>
    <xsd:element name="k390bea7c03b40209d52f3726c20713b" ma:index="11" nillable="true" ma:taxonomy="true" ma:internalName="PT_DG_LanguageTaxHTField0" ma:taxonomyFieldName="PT_DG_Language" ma:displayName="Langue" ma:indexed="true" ma:fieldId="{4390bea7-c03b-4020-9d52-f3726c20713b}" ma:sspId="c9fddff4-900a-4cc9-8581-c5e8a0ff657d" ma:termSetId="79d61752-aa08-4001-b985-8c1aa6a2785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T_DG_ApplicabilityDate" ma:index="12" nillable="true" ma:displayName="Date d'applicabilité" ma:description="Date d'applicabilité" ma:indexed="true" ma:internalName="PT_DG_ApplicabilityDate">
      <xsd:simpleType>
        <xsd:restriction base="dms:DateTime"/>
      </xsd:simpleType>
    </xsd:element>
    <xsd:element name="k4a0a23dbc6944648616d2af6e876883" ma:index="14" nillable="true" ma:taxonomy="true" ma:internalName="PT_DG_ServiceTaxHTField0" ma:taxonomyFieldName="PT_DG_Service" ma:displayName="Service" ma:indexed="true" ma:fieldId="{44a0a23d-bc69-4464-8616-d2af6e876883}" ma:sspId="c9fddff4-900a-4cc9-8581-c5e8a0ff657d" ma:termSetId="50abc0b1-8c7c-4852-9298-774c40cfffe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T_DG_VisibleInDocSpace" ma:index="15" nillable="true" ma:displayName="Visible dans l'espace documentaire" ma:description="Rend visible le document dans l'espace documentaire." ma:indexed="true" ma:internalName="PT_DG_VisibleInDocSpace">
      <xsd:simpleType>
        <xsd:restriction base="dms:Boolean"/>
      </xsd:simpleType>
    </xsd:element>
    <xsd:element name="PT_DG_DocUNID" ma:index="16" nillable="true" ma:displayName="PT_DG_DocUNID" ma:description="PT_DG_DocUNID" ma:hidden="true" ma:internalName="PT_DG_DocUNID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5862F1-6B06-4D9B-8303-F755D8A49A18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09790EBE-C1EC-44C4-A2BB-9D2B0DC0B8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39F899-901A-4F91-876D-E734EAE9031C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34DA1EB0-4D54-435F-8E3D-34E96D9C2656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B5C8AAD4-FD84-4845-956C-8D11C74853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DA1EB0-4D54-435F-8E3D-34E96D9C26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Template_Post_powerpoint</Template>
  <TotalTime>0</TotalTime>
  <Words>2750</Words>
  <Application>Microsoft Office PowerPoint</Application>
  <PresentationFormat>On-screen Show (4:3)</PresentationFormat>
  <Paragraphs>749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1" baseType="lpstr">
      <vt:lpstr>Arial</vt:lpstr>
      <vt:lpstr>Calibri</vt:lpstr>
      <vt:lpstr>Tahoma</vt:lpstr>
      <vt:lpstr>Times New Roman</vt:lpstr>
      <vt:lpstr>Wingdings</vt:lpstr>
      <vt:lpstr>baz_masque</vt:lpstr>
      <vt:lpstr>ASSOCIATION GENERALE DES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Merci !  Gudden Appetit </vt:lpstr>
    </vt:vector>
  </TitlesOfParts>
  <Manager>POST LUXEMBOURG</Manager>
  <Company>Post Luxembourg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 DES CADRES</dc:title>
  <dc:subject>POST LUXEMBOURG</dc:subject>
  <dc:creator>Daniel Nestler</dc:creator>
  <cp:lastModifiedBy>Daniel Nestler</cp:lastModifiedBy>
  <cp:revision>356</cp:revision>
  <cp:lastPrinted>2015-03-13T17:31:05Z</cp:lastPrinted>
  <dcterms:created xsi:type="dcterms:W3CDTF">2015-03-07T21:58:41Z</dcterms:created>
  <dcterms:modified xsi:type="dcterms:W3CDTF">2022-03-23T14:50:44Z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0x01010056F9FD44D89C495589BD54766A9FFCAF007FBB626AE399A24BB73D21553E080230</vt:lpwstr>
  </property>
  <property fmtid="{D5CDD505-2E9C-101B-9397-08002B2CF9AE}" pid="3" name="PT_DG_TemplateCat">
    <vt:lpwstr>38</vt:lpwstr>
  </property>
  <property fmtid="{D5CDD505-2E9C-101B-9397-08002B2CF9AE}" pid="4" name="MSIP_Label_b1bd74b0-ef9f-44c3-bb7a-8ab692560687_Enabled">
    <vt:lpwstr>true</vt:lpwstr>
  </property>
  <property fmtid="{D5CDD505-2E9C-101B-9397-08002B2CF9AE}" pid="5" name="MSIP_Label_b1bd74b0-ef9f-44c3-bb7a-8ab692560687_SetDate">
    <vt:lpwstr>2022-03-22T07:08:49Z</vt:lpwstr>
  </property>
  <property fmtid="{D5CDD505-2E9C-101B-9397-08002B2CF9AE}" pid="6" name="MSIP_Label_b1bd74b0-ef9f-44c3-bb7a-8ab692560687_Method">
    <vt:lpwstr>Privileged</vt:lpwstr>
  </property>
  <property fmtid="{D5CDD505-2E9C-101B-9397-08002B2CF9AE}" pid="7" name="MSIP_Label_b1bd74b0-ef9f-44c3-bb7a-8ab692560687_Name">
    <vt:lpwstr>C1 - Document public</vt:lpwstr>
  </property>
  <property fmtid="{D5CDD505-2E9C-101B-9397-08002B2CF9AE}" pid="8" name="MSIP_Label_b1bd74b0-ef9f-44c3-bb7a-8ab692560687_SiteId">
    <vt:lpwstr>090a1bf9-58cc-49fa-8a9e-3f7b0a100fa9</vt:lpwstr>
  </property>
  <property fmtid="{D5CDD505-2E9C-101B-9397-08002B2CF9AE}" pid="9" name="MSIP_Label_b1bd74b0-ef9f-44c3-bb7a-8ab692560687_ActionId">
    <vt:lpwstr>a7420bfb-f7e8-45da-9dfb-50d669fcd41b</vt:lpwstr>
  </property>
  <property fmtid="{D5CDD505-2E9C-101B-9397-08002B2CF9AE}" pid="10" name="MSIP_Label_b1bd74b0-ef9f-44c3-bb7a-8ab692560687_ContentBits">
    <vt:lpwstr>0</vt:lpwstr>
  </property>
</Properties>
</file>