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5"/>
  </p:notesMasterIdLst>
  <p:sldIdLst>
    <p:sldId id="256" r:id="rId6"/>
    <p:sldId id="405" r:id="rId7"/>
    <p:sldId id="345" r:id="rId8"/>
    <p:sldId id="317" r:id="rId9"/>
    <p:sldId id="509" r:id="rId10"/>
    <p:sldId id="432" r:id="rId11"/>
    <p:sldId id="435" r:id="rId12"/>
    <p:sldId id="421" r:id="rId13"/>
    <p:sldId id="535"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3" r:id="rId28"/>
    <p:sldId id="534" r:id="rId29"/>
    <p:sldId id="510" r:id="rId30"/>
    <p:sldId id="289" r:id="rId31"/>
    <p:sldId id="265" r:id="rId32"/>
    <p:sldId id="291" r:id="rId33"/>
    <p:sldId id="296" r:id="rId34"/>
    <p:sldId id="413" r:id="rId35"/>
    <p:sldId id="414" r:id="rId36"/>
    <p:sldId id="412" r:id="rId37"/>
    <p:sldId id="511" r:id="rId38"/>
    <p:sldId id="512" r:id="rId39"/>
    <p:sldId id="513" r:id="rId40"/>
    <p:sldId id="485" r:id="rId41"/>
    <p:sldId id="514" r:id="rId42"/>
    <p:sldId id="515" r:id="rId43"/>
    <p:sldId id="453" r:id="rId44"/>
    <p:sldId id="516" r:id="rId45"/>
    <p:sldId id="507" r:id="rId46"/>
    <p:sldId id="517" r:id="rId47"/>
    <p:sldId id="518" r:id="rId48"/>
    <p:sldId id="257" r:id="rId49"/>
    <p:sldId id="508" r:id="rId50"/>
    <p:sldId id="262" r:id="rId51"/>
    <p:sldId id="263" r:id="rId52"/>
    <p:sldId id="323" r:id="rId53"/>
    <p:sldId id="261" r:id="rId5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Nestler" initials="DN" lastIdx="1" clrIdx="0">
    <p:extLst>
      <p:ext uri="{19B8F6BF-5375-455C-9EA6-DF929625EA0E}">
        <p15:presenceInfo xmlns:p15="http://schemas.microsoft.com/office/powerpoint/2012/main" userId="S-1-5-21-3831645042-1630103438-2319456322-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60"/>
  </p:normalViewPr>
  <p:slideViewPr>
    <p:cSldViewPr>
      <p:cViewPr varScale="1">
        <p:scale>
          <a:sx n="105" d="100"/>
          <a:sy n="105" d="100"/>
        </p:scale>
        <p:origin x="1938" y="78"/>
      </p:cViewPr>
      <p:guideLst>
        <p:guide orient="horz" pos="2160"/>
        <p:guide pos="2880"/>
        <p:guide pos="4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LU" dirty="0"/>
              <a:t>Cotisations 2022 – CGFP - AGC</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4C3-42C7-9354-A80AE7A0E15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4C3-42C7-9354-A80AE7A0E15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4C3-42C7-9354-A80AE7A0E155}"/>
              </c:ext>
            </c:extLst>
          </c:dPt>
          <c:dLbls>
            <c:dLbl>
              <c:idx val="0"/>
              <c:tx>
                <c:rich>
                  <a:bodyPr/>
                  <a:lstStyle/>
                  <a:p>
                    <a:fld id="{2BFAA733-3557-4593-BC53-BE4366F5B615}" type="CATEGORYNAME">
                      <a:rPr lang="en-US"/>
                      <a:pPr/>
                      <a:t>[CATEGORY NAME]</a:t>
                    </a:fld>
                    <a:r>
                      <a:rPr lang="en-US" baseline="0" dirty="0"/>
                      <a:t>
71.313,00 €</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C3-42C7-9354-A80AE7A0E155}"/>
                </c:ext>
              </c:extLst>
            </c:dLbl>
            <c:dLbl>
              <c:idx val="1"/>
              <c:tx>
                <c:rich>
                  <a:bodyPr/>
                  <a:lstStyle/>
                  <a:p>
                    <a:fld id="{43A3D46A-E895-47F7-85DC-C2D956C1E6E0}" type="CATEGORYNAME">
                      <a:rPr lang="en-US"/>
                      <a:pPr/>
                      <a:t>[CATEGORY NAME]</a:t>
                    </a:fld>
                    <a:r>
                      <a:rPr lang="en-US" baseline="0" dirty="0"/>
                      <a:t>
9.573,00 €</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C3-42C7-9354-A80AE7A0E155}"/>
                </c:ext>
              </c:extLst>
            </c:dLbl>
            <c:dLbl>
              <c:idx val="2"/>
              <c:tx>
                <c:rich>
                  <a:bodyPr/>
                  <a:lstStyle/>
                  <a:p>
                    <a:fld id="{58F6481D-099D-4FF4-AC29-85C0066FF1ED}" type="CATEGORYNAME">
                      <a:rPr lang="en-US" smtClean="0"/>
                      <a:pPr/>
                      <a:t>[CATEGORY NAME]</a:t>
                    </a:fld>
                    <a:r>
                      <a:rPr lang="en-US" baseline="0" dirty="0"/>
                      <a:t>:</a:t>
                    </a:r>
                  </a:p>
                  <a:p>
                    <a:r>
                      <a:rPr lang="en-US" baseline="0" dirty="0"/>
                      <a:t>61.740,00 €</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C3-42C7-9354-A80AE7A0E1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Sheet1!$A$1:$C$1</c:f>
              <c:strCache>
                <c:ptCount val="3"/>
                <c:pt idx="0">
                  <c:v>Cotisations reçues</c:v>
                </c:pt>
                <c:pt idx="1">
                  <c:v>Cotisations AGC</c:v>
                </c:pt>
                <c:pt idx="2">
                  <c:v>Cotisations CGFP</c:v>
                </c:pt>
              </c:strCache>
            </c:strRef>
          </c:cat>
          <c:val>
            <c:numRef>
              <c:f>Sheet1!$A$2:$C$2</c:f>
              <c:numCache>
                <c:formatCode>#,##0.00\ "€"</c:formatCode>
                <c:ptCount val="3"/>
                <c:pt idx="0">
                  <c:v>79847</c:v>
                </c:pt>
                <c:pt idx="1">
                  <c:v>28222</c:v>
                </c:pt>
                <c:pt idx="2">
                  <c:v>51625</c:v>
                </c:pt>
              </c:numCache>
            </c:numRef>
          </c:val>
          <c:extLst>
            <c:ext xmlns:c16="http://schemas.microsoft.com/office/drawing/2014/chart" uri="{C3380CC4-5D6E-409C-BE32-E72D297353CC}">
              <c16:uniqueId val="{00000006-F4C3-42C7-9354-A80AE7A0E15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408DD4-2848-4130-91D2-DA279B566371}" type="datetimeFigureOut">
              <a:rPr lang="fr-FR" smtClean="0"/>
              <a:pPr/>
              <a:t>21/02/2024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86E92E-1CC9-49FE-85F2-4F6117653B4D}" type="slidenum">
              <a:rPr lang="fr-FR" smtClean="0"/>
              <a:pPr/>
              <a:t>‹#›</a:t>
            </a:fld>
            <a:endParaRPr lang="fr-FR"/>
          </a:p>
        </p:txBody>
      </p:sp>
    </p:spTree>
    <p:extLst>
      <p:ext uri="{BB962C8B-B14F-4D97-AF65-F5344CB8AC3E}">
        <p14:creationId xmlns:p14="http://schemas.microsoft.com/office/powerpoint/2010/main" val="209102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a:p>
        </p:txBody>
      </p:sp>
      <p:sp>
        <p:nvSpPr>
          <p:cNvPr id="4" name="Slide Number Placeholder 3"/>
          <p:cNvSpPr>
            <a:spLocks noGrp="1"/>
          </p:cNvSpPr>
          <p:nvPr>
            <p:ph type="sldNum" sz="quarter" idx="10"/>
          </p:nvPr>
        </p:nvSpPr>
        <p:spPr/>
        <p:txBody>
          <a:bodyPr/>
          <a:lstStyle/>
          <a:p>
            <a:fld id="{864F188C-440B-4A32-A285-786D6F0B85E9}" type="slidenum">
              <a:rPr lang="fr-LU" smtClean="0"/>
              <a:t>41</a:t>
            </a:fld>
            <a:endParaRPr lang="fr-LU"/>
          </a:p>
        </p:txBody>
      </p:sp>
    </p:spTree>
    <p:extLst>
      <p:ext uri="{BB962C8B-B14F-4D97-AF65-F5344CB8AC3E}">
        <p14:creationId xmlns:p14="http://schemas.microsoft.com/office/powerpoint/2010/main" val="400341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a:p>
        </p:txBody>
      </p:sp>
      <p:sp>
        <p:nvSpPr>
          <p:cNvPr id="4" name="Slide Number Placeholder 3"/>
          <p:cNvSpPr>
            <a:spLocks noGrp="1"/>
          </p:cNvSpPr>
          <p:nvPr>
            <p:ph type="sldNum" sz="quarter" idx="10"/>
          </p:nvPr>
        </p:nvSpPr>
        <p:spPr/>
        <p:txBody>
          <a:bodyPr/>
          <a:lstStyle/>
          <a:p>
            <a:fld id="{864F188C-440B-4A32-A285-786D6F0B85E9}" type="slidenum">
              <a:rPr lang="fr-LU" smtClean="0"/>
              <a:t>43</a:t>
            </a:fld>
            <a:endParaRPr lang="fr-LU"/>
          </a:p>
        </p:txBody>
      </p:sp>
    </p:spTree>
    <p:extLst>
      <p:ext uri="{BB962C8B-B14F-4D97-AF65-F5344CB8AC3E}">
        <p14:creationId xmlns:p14="http://schemas.microsoft.com/office/powerpoint/2010/main" val="3013619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2631808"/>
            <a:ext cx="6123122" cy="4176464"/>
          </a:xfrm>
          <a:prstGeom prst="rect">
            <a:avLst/>
          </a:prstGeom>
          <a:blipFill dpi="0" rotWithShape="1">
            <a:blip r:embed="rId2">
              <a:alphaModFix amt="0"/>
            </a:blip>
            <a:srcRect/>
            <a:stretch>
              <a:fillRect/>
            </a:stretch>
          </a:blipFill>
          <a:effectLst>
            <a:outerShdw blurRad="50800" dist="50800" dir="5400000" algn="ctr" rotWithShape="0">
              <a:srgbClr val="000000">
                <a:alpha val="30000"/>
              </a:srgbClr>
            </a:outerShdw>
          </a:effectLst>
        </p:spPr>
      </p:pic>
      <p:sp>
        <p:nvSpPr>
          <p:cNvPr id="3" name="Sous-titre 2"/>
          <p:cNvSpPr>
            <a:spLocks noGrp="1"/>
          </p:cNvSpPr>
          <p:nvPr>
            <p:ph type="subTitle" idx="1"/>
          </p:nvPr>
        </p:nvSpPr>
        <p:spPr bwMode="gray">
          <a:xfrm>
            <a:off x="755576" y="2132856"/>
            <a:ext cx="8028000" cy="1080120"/>
          </a:xfrm>
        </p:spPr>
        <p:txBody>
          <a:bodyPr>
            <a:noAutofit/>
          </a:bodyPr>
          <a:lstStyle>
            <a:lvl1pPr marL="0" indent="0" algn="l">
              <a:spcAft>
                <a:spcPts val="0"/>
              </a:spcAft>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FR" dirty="0"/>
          </a:p>
        </p:txBody>
      </p:sp>
      <p:sp>
        <p:nvSpPr>
          <p:cNvPr id="20" name="Espace réservé du texte 19"/>
          <p:cNvSpPr>
            <a:spLocks noGrp="1"/>
          </p:cNvSpPr>
          <p:nvPr>
            <p:ph type="body" sz="quarter" idx="13" hasCustomPrompt="1"/>
          </p:nvPr>
        </p:nvSpPr>
        <p:spPr bwMode="gray">
          <a:xfrm>
            <a:off x="755650" y="3384000"/>
            <a:ext cx="5040000" cy="540000"/>
          </a:xfrm>
        </p:spPr>
        <p:txBody>
          <a:bodyPr>
            <a:noAutofit/>
          </a:bodyPr>
          <a:lstStyle>
            <a:lvl1pPr>
              <a:defRPr sz="1700" b="0">
                <a:solidFill>
                  <a:schemeClr val="tx1"/>
                </a:solidFill>
              </a:defRPr>
            </a:lvl1pPr>
          </a:lstStyle>
          <a:p>
            <a:pPr lvl="0"/>
            <a:r>
              <a:rPr lang="fr-FR" dirty="0"/>
              <a:t>00/00/0000</a:t>
            </a:r>
          </a:p>
        </p:txBody>
      </p:sp>
      <p:sp>
        <p:nvSpPr>
          <p:cNvPr id="11" name="Title 10"/>
          <p:cNvSpPr>
            <a:spLocks noGrp="1"/>
          </p:cNvSpPr>
          <p:nvPr>
            <p:ph type="title"/>
          </p:nvPr>
        </p:nvSpPr>
        <p:spPr/>
        <p:txBody>
          <a:bodyPr/>
          <a:lstStyle/>
          <a:p>
            <a:r>
              <a:rPr lang="en-US"/>
              <a:t>Click to edit Master title style</a:t>
            </a:r>
            <a:endParaRPr lang="fr-L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907704" y="2780928"/>
            <a:ext cx="5471417" cy="3731949"/>
          </a:xfrm>
          <a:prstGeom prst="rect">
            <a:avLst/>
          </a:prstGeom>
          <a:noFill/>
        </p:spPr>
      </p:pic>
      <p:sp>
        <p:nvSpPr>
          <p:cNvPr id="10" name="Titre 9"/>
          <p:cNvSpPr>
            <a:spLocks noGrp="1"/>
          </p:cNvSpPr>
          <p:nvPr>
            <p:ph type="title"/>
          </p:nvPr>
        </p:nvSpPr>
        <p:spPr bwMode="gray">
          <a:xfrm>
            <a:off x="755576" y="1080000"/>
            <a:ext cx="8028000" cy="2132976"/>
          </a:xfrm>
        </p:spPr>
        <p:txBody>
          <a:bodyPr>
            <a:noAutofit/>
          </a:bodyPr>
          <a:lstStyle>
            <a:lvl1pPr>
              <a:defRPr sz="4200">
                <a:solidFill>
                  <a:schemeClr val="accent5"/>
                </a:solidFill>
              </a:defRPr>
            </a:lvl1pPr>
          </a:lstStyle>
          <a:p>
            <a:r>
              <a:rPr lang="en-US"/>
              <a:t>Click to edit Master title style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p:txBody>
          <a:bodyPr/>
          <a:lstStyle>
            <a:lvl1pPr>
              <a:spcBef>
                <a:spcPts val="1000"/>
              </a:spcBef>
              <a:defRPr/>
            </a:lvl1pPr>
            <a:lvl3pPr>
              <a:defRPr>
                <a:solidFill>
                  <a:schemeClr val="accent5"/>
                </a:solidFill>
              </a:defRPr>
            </a:lvl3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Titre 6"/>
          <p:cNvSpPr>
            <a:spLocks noGrp="1"/>
          </p:cNvSpPr>
          <p:nvPr>
            <p:ph type="title"/>
          </p:nvPr>
        </p:nvSpPr>
        <p:spPr bwMode="gray"/>
        <p:txBody>
          <a:bodyPr/>
          <a:lstStyle/>
          <a:p>
            <a:r>
              <a:rPr lang="en-US"/>
              <a:t>Click to edit Master title style</a:t>
            </a:r>
            <a:endParaRPr lang="fr-FR"/>
          </a:p>
        </p:txBody>
      </p:sp>
      <p:sp>
        <p:nvSpPr>
          <p:cNvPr id="8" name="Espace réservé de la date 7"/>
          <p:cNvSpPr>
            <a:spLocks noGrp="1"/>
          </p:cNvSpPr>
          <p:nvPr>
            <p:ph type="dt" sz="half" idx="10"/>
          </p:nvPr>
        </p:nvSpPr>
        <p:spPr bwMode="gray"/>
        <p:txBody>
          <a:bodyPr/>
          <a:lstStyle/>
          <a:p>
            <a:fld id="{BE0F9C83-7227-47B6-8DBC-3AC9CCB62BF8}" type="datetime1">
              <a:rPr lang="fr-FR" smtClean="0"/>
              <a:pPr/>
              <a:t>21/02/2024</a:t>
            </a:fld>
            <a:endParaRPr lang="fr-FR" dirty="0"/>
          </a:p>
        </p:txBody>
      </p:sp>
      <p:sp>
        <p:nvSpPr>
          <p:cNvPr id="9" name="Espace réservé du numéro de diapositive 8"/>
          <p:cNvSpPr>
            <a:spLocks noGrp="1"/>
          </p:cNvSpPr>
          <p:nvPr>
            <p:ph type="sldNum" sz="quarter" idx="11"/>
          </p:nvPr>
        </p:nvSpPr>
        <p:spPr bwMode="gray"/>
        <p:txBody>
          <a:bodyPr/>
          <a:lstStyle/>
          <a:p>
            <a:r>
              <a:rPr lang="fr-FR"/>
              <a:t> Page </a:t>
            </a:r>
            <a:fld id="{19858401-1896-4F80-9B2B-186795E41C27}" type="slidenum">
              <a:rPr lang="fr-FR" smtClean="0"/>
              <a:pPr/>
              <a:t>‹#›</a:t>
            </a:fld>
            <a:endParaRPr lang="fr-FR" dirty="0"/>
          </a:p>
        </p:txBody>
      </p:sp>
      <p:sp>
        <p:nvSpPr>
          <p:cNvPr id="10" name="Espace réservé du pied de page 9"/>
          <p:cNvSpPr>
            <a:spLocks noGrp="1"/>
          </p:cNvSpPr>
          <p:nvPr>
            <p:ph type="ftr" sz="quarter" idx="12"/>
          </p:nvPr>
        </p:nvSpPr>
        <p:spPr bwMode="gray"/>
        <p:txBody>
          <a:bodyPr/>
          <a:lstStyle/>
          <a:p>
            <a:r>
              <a:rPr lang="fr-FR" dirty="0"/>
              <a:t>Association Générale des Cadres – Assemblée Générale Ordinaire 2019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57224" y="1684499"/>
            <a:ext cx="8029575" cy="304342"/>
          </a:xfrm>
        </p:spPr>
        <p:txBody>
          <a:bodyPr/>
          <a:lstStyle>
            <a:lvl1pPr>
              <a:defRPr>
                <a:solidFill>
                  <a:schemeClr val="accent5"/>
                </a:solidFill>
              </a:defRPr>
            </a:lvl1pPr>
          </a:lstStyle>
          <a:p>
            <a:pPr lvl="0"/>
            <a:r>
              <a:rPr lang="en-US"/>
              <a:t>Click to edit Master text styles</a:t>
            </a:r>
          </a:p>
        </p:txBody>
      </p:sp>
      <p:sp>
        <p:nvSpPr>
          <p:cNvPr id="7" name="Titre 6"/>
          <p:cNvSpPr>
            <a:spLocks noGrp="1"/>
          </p:cNvSpPr>
          <p:nvPr>
            <p:ph type="title"/>
          </p:nvPr>
        </p:nvSpPr>
        <p:spPr bwMode="gray"/>
        <p:txBody>
          <a:bodyPr/>
          <a:lstStyle/>
          <a:p>
            <a:r>
              <a:rPr lang="en-US"/>
              <a:t>Click to edit Master title style</a:t>
            </a:r>
            <a:endParaRPr lang="fr-FR" dirty="0"/>
          </a:p>
        </p:txBody>
      </p:sp>
      <p:sp>
        <p:nvSpPr>
          <p:cNvPr id="8" name="Espace réservé de la date 7"/>
          <p:cNvSpPr>
            <a:spLocks noGrp="1"/>
          </p:cNvSpPr>
          <p:nvPr>
            <p:ph type="dt" sz="half" idx="10"/>
          </p:nvPr>
        </p:nvSpPr>
        <p:spPr bwMode="gray"/>
        <p:txBody>
          <a:bodyPr/>
          <a:lstStyle/>
          <a:p>
            <a:fld id="{A301CDB9-0B36-49C4-AA30-7017A805B1D3}" type="datetime1">
              <a:rPr lang="fr-FR" smtClean="0"/>
              <a:pPr/>
              <a:t>21/02/2024</a:t>
            </a:fld>
            <a:endParaRPr lang="fr-FR" dirty="0"/>
          </a:p>
        </p:txBody>
      </p:sp>
      <p:sp>
        <p:nvSpPr>
          <p:cNvPr id="9" name="Espace réservé du numéro de diapositive 8"/>
          <p:cNvSpPr>
            <a:spLocks noGrp="1"/>
          </p:cNvSpPr>
          <p:nvPr>
            <p:ph type="sldNum" sz="quarter" idx="11"/>
          </p:nvPr>
        </p:nvSpPr>
        <p:spPr bwMode="gray"/>
        <p:txBody>
          <a:bodyPr/>
          <a:lstStyle/>
          <a:p>
            <a:r>
              <a:rPr lang="fr-FR"/>
              <a:t> Page </a:t>
            </a:r>
            <a:fld id="{19858401-1896-4F80-9B2B-186795E41C27}" type="slidenum">
              <a:rPr lang="fr-FR" smtClean="0"/>
              <a:pPr/>
              <a:t>‹#›</a:t>
            </a:fld>
            <a:endParaRPr lang="fr-FR" dirty="0"/>
          </a:p>
        </p:txBody>
      </p:sp>
      <p:sp>
        <p:nvSpPr>
          <p:cNvPr id="10" name="Espace réservé du pied de page 9"/>
          <p:cNvSpPr>
            <a:spLocks noGrp="1"/>
          </p:cNvSpPr>
          <p:nvPr>
            <p:ph type="ftr" sz="quarter" idx="12"/>
          </p:nvPr>
        </p:nvSpPr>
        <p:spPr bwMode="gray"/>
        <p:txBody>
          <a:bodyPr/>
          <a:lstStyle/>
          <a:p>
            <a:r>
              <a:rPr lang="fr-FR"/>
              <a:t>POST Luxembourg - Confidentiel - Titre de la présentation</a:t>
            </a:r>
            <a:endParaRPr lang="fr-FR" dirty="0"/>
          </a:p>
        </p:txBody>
      </p:sp>
      <p:sp>
        <p:nvSpPr>
          <p:cNvPr id="15" name="Espace réservé pour une image  14"/>
          <p:cNvSpPr>
            <a:spLocks noGrp="1"/>
          </p:cNvSpPr>
          <p:nvPr>
            <p:ph type="pic" sz="quarter" idx="14"/>
          </p:nvPr>
        </p:nvSpPr>
        <p:spPr bwMode="gray">
          <a:xfrm>
            <a:off x="648000" y="2062800"/>
            <a:ext cx="4644000" cy="3348000"/>
          </a:xfrm>
        </p:spPr>
        <p:txBody>
          <a:bodyPr tIns="720000" anchor="ctr" anchorCtr="0">
            <a:normAutofit/>
          </a:bodyPr>
          <a:lstStyle>
            <a:lvl1pPr algn="ctr">
              <a:defRPr sz="1300" b="0">
                <a:solidFill>
                  <a:schemeClr val="tx2"/>
                </a:solidFill>
              </a:defRPr>
            </a:lvl1pPr>
          </a:lstStyle>
          <a:p>
            <a:r>
              <a:rPr lang="en-US"/>
              <a:t>Click icon to add picture</a:t>
            </a:r>
            <a:endParaRPr lang="fr-FR" dirty="0"/>
          </a:p>
        </p:txBody>
      </p:sp>
      <p:sp>
        <p:nvSpPr>
          <p:cNvPr id="11" name="Espace réservé du contenu 2"/>
          <p:cNvSpPr>
            <a:spLocks noGrp="1"/>
          </p:cNvSpPr>
          <p:nvPr>
            <p:ph idx="15"/>
          </p:nvPr>
        </p:nvSpPr>
        <p:spPr bwMode="gray">
          <a:xfrm>
            <a:off x="5482800" y="2008800"/>
            <a:ext cx="3420000" cy="3600000"/>
          </a:xfrm>
        </p:spPr>
        <p:txBody>
          <a:bodyPr/>
          <a:lstStyle>
            <a:lvl2pPr>
              <a:spcAft>
                <a:spcPts val="2600"/>
              </a:spcAft>
              <a:defRPr/>
            </a:lvl2pPr>
            <a:lvl3pPr>
              <a:defRPr>
                <a:solidFill>
                  <a:schemeClr val="accent5"/>
                </a:solidFill>
              </a:defRPr>
            </a:lvl3pPr>
            <a:lvl4pPr>
              <a:defRPr>
                <a:solidFill>
                  <a:schemeClr val="accent5"/>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contenu 2"/>
          <p:cNvSpPr>
            <a:spLocks noGrp="1"/>
          </p:cNvSpPr>
          <p:nvPr>
            <p:ph idx="1"/>
          </p:nvPr>
        </p:nvSpPr>
        <p:spPr bwMode="gray">
          <a:xfrm>
            <a:off x="657224" y="1684499"/>
            <a:ext cx="8029575" cy="1168438"/>
          </a:xfrm>
        </p:spPr>
        <p:txBody>
          <a:bodyPr/>
          <a:lstStyle/>
          <a:p>
            <a:pPr lvl="0"/>
            <a:r>
              <a:rPr lang="en-US"/>
              <a:t>Click to edit Master text styles</a:t>
            </a:r>
          </a:p>
          <a:p>
            <a:pPr lvl="1"/>
            <a:r>
              <a:rPr lang="en-US"/>
              <a:t>Second level</a:t>
            </a:r>
          </a:p>
        </p:txBody>
      </p:sp>
      <p:sp>
        <p:nvSpPr>
          <p:cNvPr id="7" name="Titre 6"/>
          <p:cNvSpPr>
            <a:spLocks noGrp="1"/>
          </p:cNvSpPr>
          <p:nvPr>
            <p:ph type="title"/>
          </p:nvPr>
        </p:nvSpPr>
        <p:spPr bwMode="gray"/>
        <p:txBody>
          <a:bodyPr/>
          <a:lstStyle/>
          <a:p>
            <a:r>
              <a:rPr lang="en-US"/>
              <a:t>Click to edit Master title style</a:t>
            </a:r>
            <a:endParaRPr lang="fr-FR"/>
          </a:p>
        </p:txBody>
      </p:sp>
      <p:sp>
        <p:nvSpPr>
          <p:cNvPr id="12" name="Espace réservé de la date 11"/>
          <p:cNvSpPr>
            <a:spLocks noGrp="1"/>
          </p:cNvSpPr>
          <p:nvPr>
            <p:ph type="dt" sz="half" idx="10"/>
          </p:nvPr>
        </p:nvSpPr>
        <p:spPr bwMode="gray"/>
        <p:txBody>
          <a:bodyPr/>
          <a:lstStyle/>
          <a:p>
            <a:fld id="{BBECDA45-D691-439A-85CE-7230EAD8B782}" type="datetime1">
              <a:rPr lang="fr-FR" smtClean="0"/>
              <a:pPr/>
              <a:t>21/02/2024</a:t>
            </a:fld>
            <a:endParaRPr lang="fr-FR" dirty="0"/>
          </a:p>
        </p:txBody>
      </p:sp>
      <p:sp>
        <p:nvSpPr>
          <p:cNvPr id="13" name="Espace réservé du numéro de diapositive 12"/>
          <p:cNvSpPr>
            <a:spLocks noGrp="1"/>
          </p:cNvSpPr>
          <p:nvPr>
            <p:ph type="sldNum" sz="quarter" idx="11"/>
          </p:nvPr>
        </p:nvSpPr>
        <p:spPr bwMode="gray"/>
        <p:txBody>
          <a:bodyPr/>
          <a:lstStyle/>
          <a:p>
            <a:r>
              <a:rPr lang="fr-FR"/>
              <a:t> Page </a:t>
            </a:r>
            <a:fld id="{19858401-1896-4F80-9B2B-186795E41C27}" type="slidenum">
              <a:rPr lang="fr-FR" smtClean="0"/>
              <a:pPr/>
              <a:t>‹#›</a:t>
            </a:fld>
            <a:endParaRPr lang="fr-FR" dirty="0"/>
          </a:p>
        </p:txBody>
      </p:sp>
      <p:sp>
        <p:nvSpPr>
          <p:cNvPr id="14" name="Espace réservé du pied de page 13"/>
          <p:cNvSpPr>
            <a:spLocks noGrp="1"/>
          </p:cNvSpPr>
          <p:nvPr>
            <p:ph type="ftr" sz="quarter" idx="12"/>
          </p:nvPr>
        </p:nvSpPr>
        <p:spPr bwMode="gray"/>
        <p:txBody>
          <a:bodyPr/>
          <a:lstStyle/>
          <a:p>
            <a:r>
              <a:rPr lang="fr-FR"/>
              <a:t>POST Luxembourg - Confidentiel - Titre de la présentation</a:t>
            </a:r>
            <a:endParaRPr lang="fr-FR" dirty="0"/>
          </a:p>
        </p:txBody>
      </p:sp>
      <p:sp>
        <p:nvSpPr>
          <p:cNvPr id="9" name="Espace réservé du graphique 8"/>
          <p:cNvSpPr>
            <a:spLocks noGrp="1"/>
          </p:cNvSpPr>
          <p:nvPr>
            <p:ph type="chart" sz="quarter" idx="13"/>
          </p:nvPr>
        </p:nvSpPr>
        <p:spPr bwMode="gray">
          <a:xfrm>
            <a:off x="657225" y="2997200"/>
            <a:ext cx="4680000" cy="2707200"/>
          </a:xfrm>
        </p:spPr>
        <p:txBody>
          <a:bodyPr tIns="720000" anchor="ctr" anchorCtr="0"/>
          <a:lstStyle>
            <a:lvl1pPr algn="ctr">
              <a:defRPr sz="1300" b="0"/>
            </a:lvl1pPr>
          </a:lstStyle>
          <a:p>
            <a:r>
              <a:rPr lang="en-US"/>
              <a:t>Click icon to add chart</a:t>
            </a:r>
            <a:endParaRPr lang="fr-FR" dirty="0"/>
          </a:p>
        </p:txBody>
      </p:sp>
      <p:sp>
        <p:nvSpPr>
          <p:cNvPr id="15" name="Espace réservé du texte 14"/>
          <p:cNvSpPr>
            <a:spLocks noGrp="1"/>
          </p:cNvSpPr>
          <p:nvPr>
            <p:ph type="body" sz="quarter" idx="14" hasCustomPrompt="1"/>
          </p:nvPr>
        </p:nvSpPr>
        <p:spPr bwMode="gray">
          <a:xfrm>
            <a:off x="5454000" y="3204000"/>
            <a:ext cx="3240088" cy="2520000"/>
          </a:xfrm>
        </p:spPr>
        <p:txBody>
          <a:bodyPr/>
          <a:lstStyle>
            <a:lvl1pPr>
              <a:defRPr sz="800" b="0" baseline="0">
                <a:solidFill>
                  <a:schemeClr val="accent5"/>
                </a:solidFill>
              </a:defRPr>
            </a:lvl1pPr>
          </a:lstStyle>
          <a:p>
            <a:pPr lvl="0"/>
            <a:r>
              <a:rPr lang="fr-FR" dirty="0"/>
              <a:t>Texte de légende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de couverture">
    <p:bg>
      <p:bgPr>
        <a:blipFill>
          <a:blip r:embed="rId2"/>
          <a:stretch>
            <a:fillRect/>
          </a:stretch>
        </a:blipFill>
        <a:effectLst/>
      </p:bgPr>
    </p:bg>
    <p:spTree>
      <p:nvGrpSpPr>
        <p:cNvPr id="1" name=""/>
        <p:cNvGrpSpPr/>
        <p:nvPr/>
      </p:nvGrpSpPr>
      <p:grpSpPr>
        <a:xfrm>
          <a:off x="0" y="0"/>
          <a:ext cx="0" cy="0"/>
          <a:chOff x="0" y="0"/>
          <a:chExt cx="0" cy="0"/>
        </a:xfrm>
      </p:grpSpPr>
      <p:sp>
        <p:nvSpPr>
          <p:cNvPr id="10" name="Titre 9"/>
          <p:cNvSpPr>
            <a:spLocks noGrp="1"/>
          </p:cNvSpPr>
          <p:nvPr>
            <p:ph type="title"/>
          </p:nvPr>
        </p:nvSpPr>
        <p:spPr bwMode="gray">
          <a:xfrm>
            <a:off x="2016000" y="1645200"/>
            <a:ext cx="5040000" cy="3295968"/>
          </a:xfrm>
        </p:spPr>
        <p:txBody>
          <a:bodyPr>
            <a:noAutofit/>
          </a:bodyPr>
          <a:lstStyle>
            <a:lvl1pPr>
              <a:defRPr sz="4200">
                <a:solidFill>
                  <a:schemeClr val="bg1"/>
                </a:solidFill>
              </a:defRPr>
            </a:lvl1pPr>
          </a:lstStyle>
          <a:p>
            <a:r>
              <a:rPr lang="en-US" dirty="0"/>
              <a:t>Click to edit Master title style</a:t>
            </a:r>
            <a:endParaRPr lang="fr-FR" dirty="0"/>
          </a:p>
        </p:txBody>
      </p:sp>
      <p:sp>
        <p:nvSpPr>
          <p:cNvPr id="12" name="Espace réservé de la date 11"/>
          <p:cNvSpPr>
            <a:spLocks noGrp="1"/>
          </p:cNvSpPr>
          <p:nvPr>
            <p:ph type="dt" sz="half" idx="10"/>
          </p:nvPr>
        </p:nvSpPr>
        <p:spPr bwMode="gray">
          <a:xfrm>
            <a:off x="8784000" y="6498000"/>
            <a:ext cx="360000" cy="360000"/>
          </a:xfrm>
        </p:spPr>
        <p:txBody>
          <a:bodyPr anchor="ctr" anchorCtr="0"/>
          <a:lstStyle/>
          <a:p>
            <a:fld id="{FD63322C-DB95-443D-922C-858B827D0416}" type="datetime1">
              <a:rPr lang="fr-FR" smtClean="0"/>
              <a:pPr/>
              <a:t>21/02/2024</a:t>
            </a:fld>
            <a:endParaRPr lang="fr-FR" dirty="0"/>
          </a:p>
        </p:txBody>
      </p:sp>
      <p:sp>
        <p:nvSpPr>
          <p:cNvPr id="13" name="Espace réservé du numéro de diapositive 12"/>
          <p:cNvSpPr>
            <a:spLocks noGrp="1"/>
          </p:cNvSpPr>
          <p:nvPr>
            <p:ph type="sldNum" sz="quarter" idx="11"/>
          </p:nvPr>
        </p:nvSpPr>
        <p:spPr bwMode="gray">
          <a:xfrm>
            <a:off x="8784000" y="6498000"/>
            <a:ext cx="360000" cy="360000"/>
          </a:xfrm>
        </p:spPr>
        <p:txBody>
          <a:bodyPr anchor="ctr" anchorCtr="0"/>
          <a:lstStyle>
            <a:lvl1pPr algn="ctr">
              <a:defRPr sz="100">
                <a:solidFill>
                  <a:schemeClr val="bg1"/>
                </a:solidFill>
              </a:defRPr>
            </a:lvl1pPr>
          </a:lstStyle>
          <a:p>
            <a:r>
              <a:rPr lang="fr-FR" dirty="0"/>
              <a:t> Page </a:t>
            </a:r>
            <a:fld id="{19858401-1896-4F80-9B2B-186795E41C27}" type="slidenum">
              <a:rPr lang="fr-FR" smtClean="0"/>
              <a:pPr/>
              <a:t>‹#›</a:t>
            </a:fld>
            <a:endParaRPr lang="fr-FR" dirty="0"/>
          </a:p>
        </p:txBody>
      </p:sp>
      <p:sp>
        <p:nvSpPr>
          <p:cNvPr id="14" name="Espace réservé du pied de page 13"/>
          <p:cNvSpPr>
            <a:spLocks noGrp="1"/>
          </p:cNvSpPr>
          <p:nvPr>
            <p:ph type="ftr" sz="quarter" idx="12"/>
          </p:nvPr>
        </p:nvSpPr>
        <p:spPr bwMode="gray">
          <a:xfrm>
            <a:off x="8784000" y="6498000"/>
            <a:ext cx="360000" cy="360000"/>
          </a:xfrm>
        </p:spPr>
        <p:txBody>
          <a:bodyPr anchor="ctr" anchorCtr="0"/>
          <a:lstStyle>
            <a:lvl1pPr algn="ctr">
              <a:defRPr sz="100">
                <a:solidFill>
                  <a:schemeClr val="bg1"/>
                </a:solidFill>
              </a:defRPr>
            </a:lvl1pPr>
          </a:lstStyle>
          <a:p>
            <a:r>
              <a:rPr lang="fr-FR" dirty="0"/>
              <a:t>POST Luxembourg - Confidentiel - Titre de la présentation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L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LU"/>
          </a:p>
        </p:txBody>
      </p:sp>
      <p:sp>
        <p:nvSpPr>
          <p:cNvPr id="4" name="Date Placeholder 3"/>
          <p:cNvSpPr>
            <a:spLocks noGrp="1"/>
          </p:cNvSpPr>
          <p:nvPr>
            <p:ph type="dt" sz="half" idx="10"/>
          </p:nvPr>
        </p:nvSpPr>
        <p:spPr/>
        <p:txBody>
          <a:bodyPr/>
          <a:lstStyle/>
          <a:p>
            <a:r>
              <a:rPr lang="fr-FR"/>
              <a:t>24.03.2016</a:t>
            </a:r>
            <a:endParaRPr lang="fr-LU"/>
          </a:p>
        </p:txBody>
      </p:sp>
      <p:sp>
        <p:nvSpPr>
          <p:cNvPr id="5" name="Footer Placeholder 4"/>
          <p:cNvSpPr>
            <a:spLocks noGrp="1"/>
          </p:cNvSpPr>
          <p:nvPr>
            <p:ph type="ftr" sz="quarter" idx="11"/>
          </p:nvPr>
        </p:nvSpPr>
        <p:spPr/>
        <p:txBody>
          <a:bodyPr/>
          <a:lstStyle/>
          <a:p>
            <a:r>
              <a:rPr lang="fr-LU"/>
              <a:t>Association générale des cadres AGC/CGFP</a:t>
            </a:r>
          </a:p>
        </p:txBody>
      </p:sp>
      <p:sp>
        <p:nvSpPr>
          <p:cNvPr id="6" name="Slide Number Placeholder 5"/>
          <p:cNvSpPr>
            <a:spLocks noGrp="1"/>
          </p:cNvSpPr>
          <p:nvPr>
            <p:ph type="sldNum" sz="quarter" idx="12"/>
          </p:nvPr>
        </p:nvSpPr>
        <p:spPr/>
        <p:txBody>
          <a:bodyPr/>
          <a:lstStyle/>
          <a:p>
            <a:fld id="{33E8E850-BA55-42FB-BA71-DEF96CFE23E6}" type="slidenum">
              <a:rPr lang="fr-LU" smtClean="0"/>
              <a:t>‹#›</a:t>
            </a:fld>
            <a:endParaRPr lang="fr-LU"/>
          </a:p>
        </p:txBody>
      </p:sp>
    </p:spTree>
    <p:extLst>
      <p:ext uri="{BB962C8B-B14F-4D97-AF65-F5344CB8AC3E}">
        <p14:creationId xmlns:p14="http://schemas.microsoft.com/office/powerpoint/2010/main" val="233646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Date Placeholder 3"/>
          <p:cNvSpPr>
            <a:spLocks noGrp="1"/>
          </p:cNvSpPr>
          <p:nvPr>
            <p:ph type="dt" sz="half" idx="10"/>
          </p:nvPr>
        </p:nvSpPr>
        <p:spPr/>
        <p:txBody>
          <a:bodyPr/>
          <a:lstStyle/>
          <a:p>
            <a:r>
              <a:rPr lang="fr-FR"/>
              <a:t>24.03.2016</a:t>
            </a:r>
            <a:endParaRPr lang="fr-LU"/>
          </a:p>
        </p:txBody>
      </p:sp>
      <p:sp>
        <p:nvSpPr>
          <p:cNvPr id="5" name="Footer Placeholder 4"/>
          <p:cNvSpPr>
            <a:spLocks noGrp="1"/>
          </p:cNvSpPr>
          <p:nvPr>
            <p:ph type="ftr" sz="quarter" idx="11"/>
          </p:nvPr>
        </p:nvSpPr>
        <p:spPr/>
        <p:txBody>
          <a:bodyPr/>
          <a:lstStyle/>
          <a:p>
            <a:r>
              <a:rPr lang="fr-LU"/>
              <a:t>Association générale des cadres AGC/CGFP</a:t>
            </a:r>
          </a:p>
        </p:txBody>
      </p:sp>
      <p:sp>
        <p:nvSpPr>
          <p:cNvPr id="6" name="Slide Number Placeholder 5"/>
          <p:cNvSpPr>
            <a:spLocks noGrp="1"/>
          </p:cNvSpPr>
          <p:nvPr>
            <p:ph type="sldNum" sz="quarter" idx="12"/>
          </p:nvPr>
        </p:nvSpPr>
        <p:spPr/>
        <p:txBody>
          <a:bodyPr/>
          <a:lstStyle/>
          <a:p>
            <a:fld id="{33E8E850-BA55-42FB-BA71-DEF96CFE23E6}" type="slidenum">
              <a:rPr lang="fr-LU" smtClean="0"/>
              <a:t>‹#›</a:t>
            </a:fld>
            <a:endParaRPr lang="fr-LU"/>
          </a:p>
        </p:txBody>
      </p:sp>
    </p:spTree>
    <p:extLst>
      <p:ext uri="{BB962C8B-B14F-4D97-AF65-F5344CB8AC3E}">
        <p14:creationId xmlns:p14="http://schemas.microsoft.com/office/powerpoint/2010/main" val="216414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657224" y="577546"/>
            <a:ext cx="8028000" cy="864000"/>
          </a:xfrm>
          <a:prstGeom prst="rect">
            <a:avLst/>
          </a:prstGeom>
        </p:spPr>
        <p:txBody>
          <a:bodyPr vert="horz" lIns="0" tIns="0" rIns="0" bIns="0" rtlCol="0" anchor="t" anchorCtr="0">
            <a:noAutofit/>
          </a:bodyPr>
          <a:lstStyle/>
          <a:p>
            <a:r>
              <a:rPr lang="fr-FR" dirty="0"/>
              <a:t>Cliquez pour modifier le style du titre</a:t>
            </a:r>
          </a:p>
        </p:txBody>
      </p:sp>
      <p:sp>
        <p:nvSpPr>
          <p:cNvPr id="3" name="Espace réservé du texte 2"/>
          <p:cNvSpPr>
            <a:spLocks noGrp="1"/>
          </p:cNvSpPr>
          <p:nvPr>
            <p:ph type="body" idx="1"/>
          </p:nvPr>
        </p:nvSpPr>
        <p:spPr bwMode="gray">
          <a:xfrm>
            <a:off x="657224" y="1684498"/>
            <a:ext cx="8029575" cy="452596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bwMode="gray">
          <a:xfrm>
            <a:off x="0" y="6492875"/>
            <a:ext cx="360000" cy="360000"/>
          </a:xfrm>
          <a:prstGeom prst="rect">
            <a:avLst/>
          </a:prstGeom>
        </p:spPr>
        <p:txBody>
          <a:bodyPr vert="horz" lIns="0" tIns="0" rIns="0" bIns="0" rtlCol="0" anchor="ctr"/>
          <a:lstStyle>
            <a:lvl1pPr algn="ctr">
              <a:defRPr sz="100">
                <a:solidFill>
                  <a:schemeClr val="bg1"/>
                </a:solidFill>
              </a:defRPr>
            </a:lvl1pPr>
          </a:lstStyle>
          <a:p>
            <a:fld id="{68BD4000-BA83-429B-A4C3-212A6B89BF43}" type="datetime1">
              <a:rPr lang="fr-FR" smtClean="0"/>
              <a:pPr/>
              <a:t>21/02/2024</a:t>
            </a:fld>
            <a:endParaRPr lang="fr-FR" dirty="0"/>
          </a:p>
        </p:txBody>
      </p:sp>
      <p:sp>
        <p:nvSpPr>
          <p:cNvPr id="5" name="Espace réservé du pied de page 4"/>
          <p:cNvSpPr>
            <a:spLocks noGrp="1"/>
          </p:cNvSpPr>
          <p:nvPr>
            <p:ph type="ftr" sz="quarter" idx="3"/>
          </p:nvPr>
        </p:nvSpPr>
        <p:spPr bwMode="gray">
          <a:xfrm>
            <a:off x="684000" y="6300000"/>
            <a:ext cx="5400000" cy="360040"/>
          </a:xfrm>
          <a:prstGeom prst="rect">
            <a:avLst/>
          </a:prstGeom>
        </p:spPr>
        <p:txBody>
          <a:bodyPr vert="horz" lIns="0" tIns="0" rIns="0" bIns="0" rtlCol="0" anchor="t" anchorCtr="0"/>
          <a:lstStyle>
            <a:lvl1pPr algn="l">
              <a:defRPr sz="900" b="1">
                <a:solidFill>
                  <a:schemeClr val="accent5"/>
                </a:solidFill>
              </a:defRPr>
            </a:lvl1pPr>
          </a:lstStyle>
          <a:p>
            <a:r>
              <a:rPr lang="fr-FR" dirty="0"/>
              <a:t>POST Luxembourg - Confidentiel - Titre de la présentation</a:t>
            </a:r>
          </a:p>
        </p:txBody>
      </p:sp>
      <p:sp>
        <p:nvSpPr>
          <p:cNvPr id="6" name="Espace réservé du numéro de diapositive 5"/>
          <p:cNvSpPr>
            <a:spLocks noGrp="1"/>
          </p:cNvSpPr>
          <p:nvPr>
            <p:ph type="sldNum" sz="quarter" idx="4"/>
          </p:nvPr>
        </p:nvSpPr>
        <p:spPr bwMode="gray">
          <a:xfrm>
            <a:off x="6804448" y="6300000"/>
            <a:ext cx="1800000" cy="360000"/>
          </a:xfrm>
          <a:prstGeom prst="rect">
            <a:avLst/>
          </a:prstGeom>
        </p:spPr>
        <p:txBody>
          <a:bodyPr vert="horz" lIns="0" tIns="0" rIns="0" bIns="0" rtlCol="0" anchor="t" anchorCtr="0"/>
          <a:lstStyle>
            <a:lvl1pPr algn="r">
              <a:defRPr sz="900" b="1">
                <a:solidFill>
                  <a:schemeClr val="accent5"/>
                </a:solidFill>
              </a:defRPr>
            </a:lvl1pPr>
          </a:lstStyle>
          <a:p>
            <a:r>
              <a:rPr lang="fr-FR" dirty="0"/>
              <a:t> Page </a:t>
            </a:r>
            <a:fld id="{19858401-1896-4F80-9B2B-186795E41C27}"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8" r:id="rId5"/>
    <p:sldLayoutId id="2147483659" r:id="rId6"/>
    <p:sldLayoutId id="2147483660" r:id="rId7"/>
    <p:sldLayoutId id="2147483661" r:id="rId8"/>
  </p:sldLayoutIdLst>
  <p:hf hdr="0"/>
  <p:txStyles>
    <p:titleStyle>
      <a:lvl1pPr algn="l" defTabSz="914400" rtl="0" eaLnBrk="1" latinLnBrk="0" hangingPunct="1">
        <a:spcBef>
          <a:spcPct val="0"/>
        </a:spcBef>
        <a:buNone/>
        <a:defRPr sz="2700" kern="1200" cap="none" baseline="0">
          <a:solidFill>
            <a:schemeClr val="accent5"/>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defRPr sz="1500" b="1" kern="1200" baseline="0">
          <a:solidFill>
            <a:schemeClr val="accent5"/>
          </a:solidFill>
          <a:latin typeface="+mn-lt"/>
          <a:ea typeface="+mn-ea"/>
          <a:cs typeface="+mn-cs"/>
        </a:defRPr>
      </a:lvl1pPr>
      <a:lvl2pPr marL="177800" indent="-177800" algn="l" defTabSz="914400" rtl="0" eaLnBrk="1" latinLnBrk="0" hangingPunct="1">
        <a:spcBef>
          <a:spcPts val="0"/>
        </a:spcBef>
        <a:spcAft>
          <a:spcPts val="1300"/>
        </a:spcAft>
        <a:buClr>
          <a:schemeClr val="accent4"/>
        </a:buClr>
        <a:buSzPct val="100000"/>
        <a:buFont typeface="Tahoma" pitchFamily="34" charset="0"/>
        <a:buChar char="•"/>
        <a:defRPr sz="1500" kern="1200">
          <a:solidFill>
            <a:schemeClr val="accent5"/>
          </a:solidFill>
          <a:latin typeface="+mn-lt"/>
          <a:ea typeface="+mn-ea"/>
          <a:cs typeface="+mn-cs"/>
        </a:defRPr>
      </a:lvl2pPr>
      <a:lvl3pPr marL="0" indent="0" algn="l" defTabSz="914400" rtl="0" eaLnBrk="1" latinLnBrk="0" hangingPunct="1">
        <a:spcBef>
          <a:spcPts val="0"/>
        </a:spcBef>
        <a:buFont typeface="Arial" pitchFamily="34" charset="0"/>
        <a:buNone/>
        <a:defRPr sz="1300" b="0" kern="1200">
          <a:solidFill>
            <a:schemeClr val="accent5"/>
          </a:solidFill>
          <a:latin typeface="+mn-lt"/>
          <a:ea typeface="+mn-ea"/>
          <a:cs typeface="+mn-cs"/>
        </a:defRPr>
      </a:lvl3pPr>
      <a:lvl4pPr marL="0" indent="0" algn="l" defTabSz="914400" rtl="0" eaLnBrk="1" latinLnBrk="0" hangingPunct="1">
        <a:spcBef>
          <a:spcPts val="0"/>
        </a:spcBef>
        <a:buFont typeface="Arial" pitchFamily="34" charset="0"/>
        <a:buNone/>
        <a:defRPr sz="1100" kern="1200">
          <a:solidFill>
            <a:schemeClr val="accent5"/>
          </a:solidFill>
          <a:latin typeface="+mn-lt"/>
          <a:ea typeface="+mn-ea"/>
          <a:cs typeface="+mn-cs"/>
        </a:defRPr>
      </a:lvl4pPr>
      <a:lvl5pPr marL="0" indent="0" algn="l" defTabSz="914400" rtl="0" eaLnBrk="1" latinLnBrk="0" hangingPunct="1">
        <a:spcBef>
          <a:spcPts val="0"/>
        </a:spcBef>
        <a:buFont typeface="Arial" pitchFamily="34" charset="0"/>
        <a:buNone/>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5576" y="974478"/>
            <a:ext cx="8028000" cy="720000"/>
          </a:xfrm>
        </p:spPr>
        <p:txBody>
          <a:bodyPr/>
          <a:lstStyle/>
          <a:p>
            <a:pPr algn="ctr"/>
            <a:r>
              <a:rPr lang="fr-FR" sz="4200" dirty="0">
                <a:solidFill>
                  <a:schemeClr val="tx1"/>
                </a:solidFill>
              </a:rPr>
              <a:t>ASSOCIATION GENERALE DES </a:t>
            </a:r>
          </a:p>
        </p:txBody>
      </p:sp>
      <p:sp>
        <p:nvSpPr>
          <p:cNvPr id="14" name="Espace réservé du texte 13"/>
          <p:cNvSpPr>
            <a:spLocks noGrp="1"/>
          </p:cNvSpPr>
          <p:nvPr>
            <p:ph type="body" sz="quarter" idx="13"/>
          </p:nvPr>
        </p:nvSpPr>
        <p:spPr>
          <a:xfrm>
            <a:off x="755576" y="3756161"/>
            <a:ext cx="5040000" cy="540000"/>
          </a:xfrm>
        </p:spPr>
        <p:txBody>
          <a:bodyPr/>
          <a:lstStyle/>
          <a:p>
            <a:r>
              <a:rPr lang="fr-FR" dirty="0"/>
              <a:t>21/02/2024</a:t>
            </a:r>
          </a:p>
          <a:p>
            <a:endParaRPr lang="fr-FR" dirty="0"/>
          </a:p>
        </p:txBody>
      </p:sp>
      <p:sp>
        <p:nvSpPr>
          <p:cNvPr id="7" name="Titre 4"/>
          <p:cNvSpPr txBox="1">
            <a:spLocks/>
          </p:cNvSpPr>
          <p:nvPr/>
        </p:nvSpPr>
        <p:spPr bwMode="gray">
          <a:xfrm>
            <a:off x="781224" y="1705974"/>
            <a:ext cx="8028000" cy="720000"/>
          </a:xfrm>
          <a:prstGeom prst="rect">
            <a:avLst/>
          </a:prstGeom>
        </p:spPr>
        <p:txBody>
          <a:bodyPr vert="horz" lIns="0" tIns="0" rIns="0" bIns="0" rtlCol="0" anchor="t" anchorCtr="0">
            <a:noAutofit/>
          </a:bodyPr>
          <a:lstStyle>
            <a:lvl1pPr algn="l" defTabSz="914400" rtl="0" eaLnBrk="1" latinLnBrk="0" hangingPunct="1">
              <a:spcBef>
                <a:spcPct val="0"/>
              </a:spcBef>
              <a:buNone/>
              <a:defRPr sz="4200" kern="1200" cap="none" baseline="0">
                <a:solidFill>
                  <a:schemeClr val="bg1"/>
                </a:solidFill>
                <a:latin typeface="+mj-lt"/>
                <a:ea typeface="+mj-ea"/>
                <a:cs typeface="+mj-cs"/>
              </a:defRPr>
            </a:lvl1pPr>
          </a:lstStyle>
          <a:p>
            <a:pPr algn="ctr"/>
            <a:r>
              <a:rPr lang="fr-FR" dirty="0">
                <a:solidFill>
                  <a:schemeClr val="tx1"/>
                </a:solidFill>
              </a:rPr>
              <a:t>CADRES</a:t>
            </a:r>
          </a:p>
        </p:txBody>
      </p:sp>
      <p:sp>
        <p:nvSpPr>
          <p:cNvPr id="8" name="Titre 4"/>
          <p:cNvSpPr txBox="1">
            <a:spLocks/>
          </p:cNvSpPr>
          <p:nvPr/>
        </p:nvSpPr>
        <p:spPr bwMode="gray">
          <a:xfrm>
            <a:off x="755576" y="2924944"/>
            <a:ext cx="8028000" cy="720000"/>
          </a:xfrm>
          <a:prstGeom prst="rect">
            <a:avLst/>
          </a:prstGeom>
        </p:spPr>
        <p:txBody>
          <a:bodyPr vert="horz" lIns="0" tIns="0" rIns="0" bIns="0" rtlCol="0" anchor="t" anchorCtr="0">
            <a:noAutofit/>
          </a:bodyPr>
          <a:lstStyle>
            <a:lvl1pPr algn="l" defTabSz="914400" rtl="0" eaLnBrk="1" latinLnBrk="0" hangingPunct="1">
              <a:spcBef>
                <a:spcPct val="0"/>
              </a:spcBef>
              <a:buNone/>
              <a:defRPr sz="4200" kern="1200" cap="none" baseline="0">
                <a:solidFill>
                  <a:schemeClr val="bg1"/>
                </a:solidFill>
                <a:latin typeface="+mj-lt"/>
                <a:ea typeface="+mj-ea"/>
                <a:cs typeface="+mj-cs"/>
              </a:defRPr>
            </a:lvl1pPr>
          </a:lstStyle>
          <a:p>
            <a:r>
              <a:rPr lang="fr-FR" sz="2500" dirty="0">
                <a:solidFill>
                  <a:schemeClr val="tx1"/>
                </a:solidFill>
              </a:rPr>
              <a:t>Assemblée Générale Ordinaire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2024</a:t>
            </a:r>
          </a:p>
          <a:p>
            <a:endParaRPr lang="fr-FR" dirty="0"/>
          </a:p>
          <a:p>
            <a:endParaRPr lang="fr-FR" dirty="0"/>
          </a:p>
        </p:txBody>
      </p:sp>
      <p:sp>
        <p:nvSpPr>
          <p:cNvPr id="11" name="Text Box 2"/>
          <p:cNvSpPr txBox="1">
            <a:spLocks noChangeArrowheads="1"/>
          </p:cNvSpPr>
          <p:nvPr/>
        </p:nvSpPr>
        <p:spPr bwMode="auto">
          <a:xfrm>
            <a:off x="1377616" y="260648"/>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467544" y="1556792"/>
            <a:ext cx="5080929" cy="3970318"/>
          </a:xfrm>
          <a:prstGeom prst="rect">
            <a:avLst/>
          </a:prstGeom>
          <a:noFill/>
          <a:ln w="9525">
            <a:noFill/>
            <a:miter lim="800000"/>
            <a:headEnd/>
            <a:tailEnd/>
          </a:ln>
        </p:spPr>
        <p:txBody>
          <a:bodyPr wrap="square">
            <a:spAutoFit/>
          </a:bodyPr>
          <a:lstStyle/>
          <a:p>
            <a:pPr algn="l"/>
            <a:r>
              <a:rPr lang="fr-LU" sz="1400" b="1" dirty="0">
                <a:solidFill>
                  <a:schemeClr val="tx1"/>
                </a:solidFill>
              </a:rPr>
              <a:t>	Inforum numéro 53 de septembre 2023</a:t>
            </a:r>
          </a:p>
          <a:p>
            <a:pPr algn="l"/>
            <a:endParaRPr lang="fr-LU" sz="1400" b="1" dirty="0"/>
          </a:p>
          <a:p>
            <a:pPr algn="l"/>
            <a:endParaRPr lang="fr-LU" sz="1400" b="1" dirty="0">
              <a:solidFill>
                <a:schemeClr val="tx1"/>
              </a:solidFill>
            </a:endParaRPr>
          </a:p>
          <a:p>
            <a:pPr marL="742950" lvl="1" indent="-285750">
              <a:buFont typeface="Arial" panose="020B0604020202020204" pitchFamily="34" charset="0"/>
              <a:buChar char="•"/>
            </a:pPr>
            <a:r>
              <a:rPr lang="fr-LU" sz="1400" b="1" dirty="0"/>
              <a:t>Le mot du Président</a:t>
            </a:r>
          </a:p>
          <a:p>
            <a:pPr marL="742950" lvl="1" indent="-285750">
              <a:buFont typeface="Arial" panose="020B0604020202020204" pitchFamily="34" charset="0"/>
              <a:buChar char="•"/>
            </a:pPr>
            <a:r>
              <a:rPr lang="fr-LU" sz="1400" b="1" dirty="0"/>
              <a:t>Le mot du Bureau Exécutif</a:t>
            </a:r>
          </a:p>
          <a:p>
            <a:pPr marL="742950" lvl="1" indent="-285750">
              <a:buFont typeface="Arial" panose="020B0604020202020204" pitchFamily="34" charset="0"/>
              <a:buChar char="•"/>
            </a:pPr>
            <a:r>
              <a:rPr lang="fr-LU" sz="1400" b="1" dirty="0">
                <a:solidFill>
                  <a:schemeClr val="tx1"/>
                </a:solidFill>
              </a:rPr>
              <a:t>Présentation de l’AGC</a:t>
            </a:r>
          </a:p>
          <a:p>
            <a:pPr marL="742950" lvl="1" indent="-285750">
              <a:buFont typeface="Arial" panose="020B0604020202020204" pitchFamily="34" charset="0"/>
              <a:buChar char="•"/>
            </a:pPr>
            <a:r>
              <a:rPr lang="fr-LU" sz="1400" b="1" dirty="0"/>
              <a:t>Le programme d’action</a:t>
            </a:r>
          </a:p>
          <a:p>
            <a:pPr marL="742950" lvl="1" indent="-285750">
              <a:buFont typeface="Arial" panose="020B0604020202020204" pitchFamily="34" charset="0"/>
              <a:buChar char="•"/>
            </a:pPr>
            <a:r>
              <a:rPr lang="fr-LU" sz="1400" b="1" dirty="0">
                <a:solidFill>
                  <a:schemeClr val="tx1"/>
                </a:solidFill>
              </a:rPr>
              <a:t>Lettre aux partis politiques</a:t>
            </a:r>
          </a:p>
          <a:p>
            <a:pPr marL="742950" lvl="1" indent="-285750">
              <a:buFont typeface="Arial" panose="020B0604020202020204" pitchFamily="34" charset="0"/>
              <a:buChar char="•"/>
            </a:pPr>
            <a:r>
              <a:rPr lang="fr-LU" sz="1400" b="1" dirty="0"/>
              <a:t>Réponses des partis politiques</a:t>
            </a:r>
          </a:p>
          <a:p>
            <a:pPr marL="742950" lvl="1" indent="-285750">
              <a:buFont typeface="Arial" panose="020B0604020202020204" pitchFamily="34" charset="0"/>
              <a:buChar char="•"/>
            </a:pPr>
            <a:r>
              <a:rPr lang="fr-LU" sz="1400" b="1" dirty="0">
                <a:solidFill>
                  <a:schemeClr val="tx1"/>
                </a:solidFill>
              </a:rPr>
              <a:t>Le coin du persifleur</a:t>
            </a: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pic>
        <p:nvPicPr>
          <p:cNvPr id="3" name="Picture 2">
            <a:extLst>
              <a:ext uri="{FF2B5EF4-FFF2-40B4-BE49-F238E27FC236}">
                <a16:creationId xmlns:a16="http://schemas.microsoft.com/office/drawing/2014/main" id="{A7B0EDB3-FD6C-6A13-DAC2-943F6B38A076}"/>
              </a:ext>
            </a:extLst>
          </p:cNvPr>
          <p:cNvPicPr>
            <a:picLocks noChangeAspect="1"/>
          </p:cNvPicPr>
          <p:nvPr/>
        </p:nvPicPr>
        <p:blipFill>
          <a:blip r:embed="rId2"/>
          <a:stretch>
            <a:fillRect/>
          </a:stretch>
        </p:blipFill>
        <p:spPr>
          <a:xfrm>
            <a:off x="5548473" y="1447800"/>
            <a:ext cx="3488023" cy="4918704"/>
          </a:xfrm>
          <a:prstGeom prst="rect">
            <a:avLst/>
          </a:prstGeom>
        </p:spPr>
      </p:pic>
    </p:spTree>
    <p:extLst>
      <p:ext uri="{BB962C8B-B14F-4D97-AF65-F5344CB8AC3E}">
        <p14:creationId xmlns:p14="http://schemas.microsoft.com/office/powerpoint/2010/main" val="368096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2024</a:t>
            </a:r>
          </a:p>
          <a:p>
            <a:endParaRPr lang="fr-FR" dirty="0"/>
          </a:p>
          <a:p>
            <a:endParaRPr lang="fr-FR" dirty="0"/>
          </a:p>
        </p:txBody>
      </p:sp>
      <p:sp>
        <p:nvSpPr>
          <p:cNvPr id="11" name="Text Box 2"/>
          <p:cNvSpPr txBox="1">
            <a:spLocks noChangeArrowheads="1"/>
          </p:cNvSpPr>
          <p:nvPr/>
        </p:nvSpPr>
        <p:spPr bwMode="auto">
          <a:xfrm>
            <a:off x="1377616" y="260648"/>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431540" y="1617986"/>
            <a:ext cx="8280920" cy="5047536"/>
          </a:xfrm>
          <a:prstGeom prst="rect">
            <a:avLst/>
          </a:prstGeom>
          <a:noFill/>
          <a:ln w="9525">
            <a:noFill/>
            <a:miter lim="800000"/>
            <a:headEnd/>
            <a:tailEnd/>
          </a:ln>
        </p:spPr>
        <p:txBody>
          <a:bodyPr wrap="square">
            <a:spAutoFit/>
          </a:bodyPr>
          <a:lstStyle/>
          <a:p>
            <a:pPr algn="l"/>
            <a:r>
              <a:rPr lang="fr-LU" sz="1400" b="1" dirty="0">
                <a:solidFill>
                  <a:schemeClr val="tx1"/>
                </a:solidFill>
              </a:rPr>
              <a:t>Réponses des parties politiques:</a:t>
            </a:r>
          </a:p>
          <a:p>
            <a:pPr algn="l"/>
            <a:endParaRPr lang="fr-LU" sz="1400" b="1" dirty="0">
              <a:solidFill>
                <a:schemeClr val="tx1"/>
              </a:solidFill>
            </a:endParaRPr>
          </a:p>
          <a:p>
            <a:pPr algn="l"/>
            <a:r>
              <a:rPr lang="fr-LU" sz="1400" b="1" dirty="0">
                <a:solidFill>
                  <a:schemeClr val="tx1"/>
                </a:solidFill>
              </a:rPr>
              <a:t>Les partis suivants ont répondu correctement aux questions:</a:t>
            </a:r>
          </a:p>
          <a:p>
            <a:pPr algn="l"/>
            <a:endParaRPr lang="fr-LU" sz="1400" b="1" dirty="0"/>
          </a:p>
          <a:p>
            <a:pPr algn="l"/>
            <a:endParaRPr lang="fr-LU" sz="1400" b="1" dirty="0"/>
          </a:p>
          <a:p>
            <a:pPr algn="l"/>
            <a:endParaRPr lang="fr-LU" sz="1400" b="1" dirty="0">
              <a:solidFill>
                <a:schemeClr val="tx1"/>
              </a:solidFill>
            </a:endParaRPr>
          </a:p>
          <a:p>
            <a:pPr lvl="1"/>
            <a:endParaRPr lang="fr-LU" sz="1400" b="1" dirty="0">
              <a:solidFill>
                <a:schemeClr val="tx1"/>
              </a:solidFill>
            </a:endParaRPr>
          </a:p>
          <a:p>
            <a:pPr marL="457200" indent="-457200" algn="l">
              <a:buFont typeface="Arial" panose="020B0604020202020204" pitchFamily="34" charset="0"/>
              <a:buChar char="•"/>
            </a:pPr>
            <a:endParaRPr lang="fr-LU" sz="1400" b="1" dirty="0"/>
          </a:p>
          <a:p>
            <a:pPr algn="l"/>
            <a:r>
              <a:rPr lang="fr-LU" sz="1400" b="1" dirty="0">
                <a:solidFill>
                  <a:schemeClr val="tx1"/>
                </a:solidFill>
              </a:rPr>
              <a:t>Le parti suivant n’a pas répondu du tout, malgré plusieurs rappels:</a:t>
            </a:r>
          </a:p>
          <a:p>
            <a:pPr algn="l"/>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algn="l"/>
            <a:r>
              <a:rPr lang="fr-LU" sz="1400" b="1" dirty="0">
                <a:solidFill>
                  <a:schemeClr val="tx1"/>
                </a:solidFill>
              </a:rPr>
              <a:t>Le parti suivant nous a accueilli pour une réunion intéressante, mais n’a pas concrètement répondu aux questions. Une réponse générale supposant répondre a tout nous a été envoyée.</a:t>
            </a:r>
          </a:p>
          <a:p>
            <a:pPr algn="l"/>
            <a:endParaRPr lang="fr-LU" sz="1400" b="1" dirty="0"/>
          </a:p>
          <a:p>
            <a:pPr algn="l"/>
            <a:endParaRPr lang="fr-LU" sz="1400" b="1" dirty="0">
              <a:solidFill>
                <a:schemeClr val="tx1"/>
              </a:solidFill>
            </a:endParaRPr>
          </a:p>
          <a:p>
            <a:pPr algn="l"/>
            <a:endParaRPr lang="fr-LU" sz="1400" b="1" dirty="0"/>
          </a:p>
          <a:p>
            <a:pPr algn="l"/>
            <a:endParaRPr lang="fr-LU" sz="1400" b="1" dirty="0">
              <a:solidFill>
                <a:schemeClr val="tx1"/>
              </a:solidFill>
            </a:endParaRPr>
          </a:p>
          <a:p>
            <a:pPr algn="l"/>
            <a:endParaRPr lang="fr-LU" sz="1400" b="1" dirty="0"/>
          </a:p>
          <a:p>
            <a:pPr algn="l"/>
            <a:endParaRPr lang="fr-LU" sz="1400" b="1" dirty="0">
              <a:solidFill>
                <a:schemeClr val="tx1"/>
              </a:solidFill>
            </a:endParaRPr>
          </a:p>
        </p:txBody>
      </p:sp>
      <p:pic>
        <p:nvPicPr>
          <p:cNvPr id="2" name="Picture 1">
            <a:extLst>
              <a:ext uri="{FF2B5EF4-FFF2-40B4-BE49-F238E27FC236}">
                <a16:creationId xmlns:a16="http://schemas.microsoft.com/office/drawing/2014/main" id="{FC3E534E-0A2D-FADB-717F-3C9D6D346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41" y="2492896"/>
            <a:ext cx="714375" cy="474345"/>
          </a:xfrm>
          <a:prstGeom prst="rect">
            <a:avLst/>
          </a:prstGeom>
        </p:spPr>
      </p:pic>
      <p:pic>
        <p:nvPicPr>
          <p:cNvPr id="4" name="Picture 3">
            <a:extLst>
              <a:ext uri="{FF2B5EF4-FFF2-40B4-BE49-F238E27FC236}">
                <a16:creationId xmlns:a16="http://schemas.microsoft.com/office/drawing/2014/main" id="{D235F395-1FE8-E73D-577C-AEA735D763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401455"/>
            <a:ext cx="657225" cy="657225"/>
          </a:xfrm>
          <a:prstGeom prst="rect">
            <a:avLst/>
          </a:prstGeom>
          <a:noFill/>
          <a:ln>
            <a:noFill/>
          </a:ln>
        </p:spPr>
      </p:pic>
      <p:pic>
        <p:nvPicPr>
          <p:cNvPr id="5" name="Picture 4">
            <a:extLst>
              <a:ext uri="{FF2B5EF4-FFF2-40B4-BE49-F238E27FC236}">
                <a16:creationId xmlns:a16="http://schemas.microsoft.com/office/drawing/2014/main" id="{467BA826-B59C-9F08-E730-BB8AA37059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917" y="2348693"/>
            <a:ext cx="970915" cy="771525"/>
          </a:xfrm>
          <a:prstGeom prst="rect">
            <a:avLst/>
          </a:prstGeom>
        </p:spPr>
      </p:pic>
      <p:pic>
        <p:nvPicPr>
          <p:cNvPr id="7" name="Picture 6">
            <a:extLst>
              <a:ext uri="{FF2B5EF4-FFF2-40B4-BE49-F238E27FC236}">
                <a16:creationId xmlns:a16="http://schemas.microsoft.com/office/drawing/2014/main" id="{07551000-898E-642B-CC15-634701135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822" y="2492896"/>
            <a:ext cx="789528" cy="471902"/>
          </a:xfrm>
          <a:prstGeom prst="rect">
            <a:avLst/>
          </a:prstGeom>
        </p:spPr>
      </p:pic>
      <p:pic>
        <p:nvPicPr>
          <p:cNvPr id="8" name="Picture 7" descr="A green rectangle with white text&#10;&#10;Description automatically generated">
            <a:extLst>
              <a:ext uri="{FF2B5EF4-FFF2-40B4-BE49-F238E27FC236}">
                <a16:creationId xmlns:a16="http://schemas.microsoft.com/office/drawing/2014/main" id="{B28E728E-E8EE-428F-7AC4-5F424E26BA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5159" y="2383056"/>
            <a:ext cx="893682" cy="709987"/>
          </a:xfrm>
          <a:prstGeom prst="rect">
            <a:avLst/>
          </a:prstGeom>
        </p:spPr>
      </p:pic>
      <p:pic>
        <p:nvPicPr>
          <p:cNvPr id="14" name="Picture 13">
            <a:extLst>
              <a:ext uri="{FF2B5EF4-FFF2-40B4-BE49-F238E27FC236}">
                <a16:creationId xmlns:a16="http://schemas.microsoft.com/office/drawing/2014/main" id="{50488F5B-9FB1-310E-6178-D9B875612C5D}"/>
              </a:ext>
            </a:extLst>
          </p:cNvPr>
          <p:cNvPicPr>
            <a:picLocks noChangeAspect="1"/>
          </p:cNvPicPr>
          <p:nvPr/>
        </p:nvPicPr>
        <p:blipFill>
          <a:blip r:embed="rId7"/>
          <a:stretch>
            <a:fillRect/>
          </a:stretch>
        </p:blipFill>
        <p:spPr>
          <a:xfrm>
            <a:off x="571232" y="3703456"/>
            <a:ext cx="904424" cy="876596"/>
          </a:xfrm>
          <a:prstGeom prst="rect">
            <a:avLst/>
          </a:prstGeom>
        </p:spPr>
      </p:pic>
      <p:pic>
        <p:nvPicPr>
          <p:cNvPr id="15" name="Picture 14">
            <a:extLst>
              <a:ext uri="{FF2B5EF4-FFF2-40B4-BE49-F238E27FC236}">
                <a16:creationId xmlns:a16="http://schemas.microsoft.com/office/drawing/2014/main" id="{E42F3612-3AF1-9959-190F-5CA47E54EA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393" y="5463950"/>
            <a:ext cx="922302" cy="709266"/>
          </a:xfrm>
          <a:prstGeom prst="rect">
            <a:avLst/>
          </a:prstGeom>
        </p:spPr>
      </p:pic>
    </p:spTree>
    <p:extLst>
      <p:ext uri="{BB962C8B-B14F-4D97-AF65-F5344CB8AC3E}">
        <p14:creationId xmlns:p14="http://schemas.microsoft.com/office/powerpoint/2010/main" val="364363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19" name="Picture 18">
            <a:extLst>
              <a:ext uri="{FF2B5EF4-FFF2-40B4-BE49-F238E27FC236}">
                <a16:creationId xmlns:a16="http://schemas.microsoft.com/office/drawing/2014/main" id="{58D1B1C5-4024-315C-F2FA-A39F07D0F4BA}"/>
              </a:ext>
            </a:extLst>
          </p:cNvPr>
          <p:cNvPicPr>
            <a:picLocks noChangeAspect="1"/>
          </p:cNvPicPr>
          <p:nvPr/>
        </p:nvPicPr>
        <p:blipFill>
          <a:blip r:embed="rId2"/>
          <a:stretch>
            <a:fillRect/>
          </a:stretch>
        </p:blipFill>
        <p:spPr>
          <a:xfrm>
            <a:off x="1547231" y="0"/>
            <a:ext cx="6049537" cy="6858000"/>
          </a:xfrm>
          <a:prstGeom prst="rect">
            <a:avLst/>
          </a:prstGeom>
        </p:spPr>
      </p:pic>
    </p:spTree>
    <p:extLst>
      <p:ext uri="{BB962C8B-B14F-4D97-AF65-F5344CB8AC3E}">
        <p14:creationId xmlns:p14="http://schemas.microsoft.com/office/powerpoint/2010/main" val="67728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3" name="Picture 2">
            <a:extLst>
              <a:ext uri="{FF2B5EF4-FFF2-40B4-BE49-F238E27FC236}">
                <a16:creationId xmlns:a16="http://schemas.microsoft.com/office/drawing/2014/main" id="{63FD3E2B-2585-7BED-42C2-79738188D33D}"/>
              </a:ext>
            </a:extLst>
          </p:cNvPr>
          <p:cNvPicPr>
            <a:picLocks noChangeAspect="1"/>
          </p:cNvPicPr>
          <p:nvPr/>
        </p:nvPicPr>
        <p:blipFill>
          <a:blip r:embed="rId2"/>
          <a:stretch>
            <a:fillRect/>
          </a:stretch>
        </p:blipFill>
        <p:spPr>
          <a:xfrm>
            <a:off x="1476375" y="42862"/>
            <a:ext cx="6191250" cy="6772275"/>
          </a:xfrm>
          <a:prstGeom prst="rect">
            <a:avLst/>
          </a:prstGeom>
        </p:spPr>
      </p:pic>
    </p:spTree>
    <p:extLst>
      <p:ext uri="{BB962C8B-B14F-4D97-AF65-F5344CB8AC3E}">
        <p14:creationId xmlns:p14="http://schemas.microsoft.com/office/powerpoint/2010/main" val="215005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4" name="Picture 3">
            <a:extLst>
              <a:ext uri="{FF2B5EF4-FFF2-40B4-BE49-F238E27FC236}">
                <a16:creationId xmlns:a16="http://schemas.microsoft.com/office/drawing/2014/main" id="{1D38C085-E452-1C45-56A4-255169BF50FA}"/>
              </a:ext>
            </a:extLst>
          </p:cNvPr>
          <p:cNvPicPr>
            <a:picLocks noChangeAspect="1"/>
          </p:cNvPicPr>
          <p:nvPr/>
        </p:nvPicPr>
        <p:blipFill>
          <a:blip r:embed="rId2"/>
          <a:stretch>
            <a:fillRect/>
          </a:stretch>
        </p:blipFill>
        <p:spPr>
          <a:xfrm>
            <a:off x="1275073" y="548680"/>
            <a:ext cx="6429375" cy="5362575"/>
          </a:xfrm>
          <a:prstGeom prst="rect">
            <a:avLst/>
          </a:prstGeom>
        </p:spPr>
      </p:pic>
    </p:spTree>
    <p:extLst>
      <p:ext uri="{BB962C8B-B14F-4D97-AF65-F5344CB8AC3E}">
        <p14:creationId xmlns:p14="http://schemas.microsoft.com/office/powerpoint/2010/main" val="18104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3" name="Picture 2">
            <a:extLst>
              <a:ext uri="{FF2B5EF4-FFF2-40B4-BE49-F238E27FC236}">
                <a16:creationId xmlns:a16="http://schemas.microsoft.com/office/drawing/2014/main" id="{CD587CA8-7350-58EB-E302-6FF4FD60D8D2}"/>
              </a:ext>
            </a:extLst>
          </p:cNvPr>
          <p:cNvPicPr>
            <a:picLocks noChangeAspect="1"/>
          </p:cNvPicPr>
          <p:nvPr/>
        </p:nvPicPr>
        <p:blipFill>
          <a:blip r:embed="rId2"/>
          <a:stretch>
            <a:fillRect/>
          </a:stretch>
        </p:blipFill>
        <p:spPr>
          <a:xfrm>
            <a:off x="1524000" y="509587"/>
            <a:ext cx="6096000" cy="5838825"/>
          </a:xfrm>
          <a:prstGeom prst="rect">
            <a:avLst/>
          </a:prstGeom>
        </p:spPr>
      </p:pic>
    </p:spTree>
    <p:extLst>
      <p:ext uri="{BB962C8B-B14F-4D97-AF65-F5344CB8AC3E}">
        <p14:creationId xmlns:p14="http://schemas.microsoft.com/office/powerpoint/2010/main" val="109293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4" name="Picture 3">
            <a:extLst>
              <a:ext uri="{FF2B5EF4-FFF2-40B4-BE49-F238E27FC236}">
                <a16:creationId xmlns:a16="http://schemas.microsoft.com/office/drawing/2014/main" id="{8590849D-5A2B-DCF7-FE4C-691C5B967042}"/>
              </a:ext>
            </a:extLst>
          </p:cNvPr>
          <p:cNvPicPr>
            <a:picLocks noChangeAspect="1"/>
          </p:cNvPicPr>
          <p:nvPr/>
        </p:nvPicPr>
        <p:blipFill>
          <a:blip r:embed="rId2"/>
          <a:stretch>
            <a:fillRect/>
          </a:stretch>
        </p:blipFill>
        <p:spPr>
          <a:xfrm>
            <a:off x="1457325" y="404664"/>
            <a:ext cx="6229350" cy="5133975"/>
          </a:xfrm>
          <a:prstGeom prst="rect">
            <a:avLst/>
          </a:prstGeom>
        </p:spPr>
      </p:pic>
    </p:spTree>
    <p:extLst>
      <p:ext uri="{BB962C8B-B14F-4D97-AF65-F5344CB8AC3E}">
        <p14:creationId xmlns:p14="http://schemas.microsoft.com/office/powerpoint/2010/main" val="41556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3" name="Picture 2">
            <a:extLst>
              <a:ext uri="{FF2B5EF4-FFF2-40B4-BE49-F238E27FC236}">
                <a16:creationId xmlns:a16="http://schemas.microsoft.com/office/drawing/2014/main" id="{D2B05319-1433-33CA-5EBD-52DCC17861D1}"/>
              </a:ext>
            </a:extLst>
          </p:cNvPr>
          <p:cNvPicPr>
            <a:picLocks noChangeAspect="1"/>
          </p:cNvPicPr>
          <p:nvPr/>
        </p:nvPicPr>
        <p:blipFill>
          <a:blip r:embed="rId2"/>
          <a:stretch>
            <a:fillRect/>
          </a:stretch>
        </p:blipFill>
        <p:spPr>
          <a:xfrm>
            <a:off x="1907704" y="44624"/>
            <a:ext cx="5708968" cy="6858000"/>
          </a:xfrm>
          <a:prstGeom prst="rect">
            <a:avLst/>
          </a:prstGeom>
        </p:spPr>
      </p:pic>
    </p:spTree>
    <p:extLst>
      <p:ext uri="{BB962C8B-B14F-4D97-AF65-F5344CB8AC3E}">
        <p14:creationId xmlns:p14="http://schemas.microsoft.com/office/powerpoint/2010/main" val="416260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4" name="Picture 3">
            <a:extLst>
              <a:ext uri="{FF2B5EF4-FFF2-40B4-BE49-F238E27FC236}">
                <a16:creationId xmlns:a16="http://schemas.microsoft.com/office/drawing/2014/main" id="{87F8795A-EF30-960A-C920-416903C371F0}"/>
              </a:ext>
            </a:extLst>
          </p:cNvPr>
          <p:cNvPicPr>
            <a:picLocks noChangeAspect="1"/>
          </p:cNvPicPr>
          <p:nvPr/>
        </p:nvPicPr>
        <p:blipFill>
          <a:blip r:embed="rId2"/>
          <a:stretch>
            <a:fillRect/>
          </a:stretch>
        </p:blipFill>
        <p:spPr>
          <a:xfrm>
            <a:off x="1376362" y="290512"/>
            <a:ext cx="6391275" cy="6276975"/>
          </a:xfrm>
          <a:prstGeom prst="rect">
            <a:avLst/>
          </a:prstGeom>
        </p:spPr>
      </p:pic>
    </p:spTree>
    <p:extLst>
      <p:ext uri="{BB962C8B-B14F-4D97-AF65-F5344CB8AC3E}">
        <p14:creationId xmlns:p14="http://schemas.microsoft.com/office/powerpoint/2010/main" val="414381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3" name="Picture 2">
            <a:extLst>
              <a:ext uri="{FF2B5EF4-FFF2-40B4-BE49-F238E27FC236}">
                <a16:creationId xmlns:a16="http://schemas.microsoft.com/office/drawing/2014/main" id="{6C45A083-AB42-4B14-EBDC-0EC44A893685}"/>
              </a:ext>
            </a:extLst>
          </p:cNvPr>
          <p:cNvPicPr>
            <a:picLocks noChangeAspect="1"/>
          </p:cNvPicPr>
          <p:nvPr/>
        </p:nvPicPr>
        <p:blipFill>
          <a:blip r:embed="rId2"/>
          <a:stretch>
            <a:fillRect/>
          </a:stretch>
        </p:blipFill>
        <p:spPr>
          <a:xfrm>
            <a:off x="1457325" y="620688"/>
            <a:ext cx="6229350" cy="5057775"/>
          </a:xfrm>
          <a:prstGeom prst="rect">
            <a:avLst/>
          </a:prstGeom>
        </p:spPr>
      </p:pic>
    </p:spTree>
    <p:extLst>
      <p:ext uri="{BB962C8B-B14F-4D97-AF65-F5344CB8AC3E}">
        <p14:creationId xmlns:p14="http://schemas.microsoft.com/office/powerpoint/2010/main" val="266774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560" y="980728"/>
            <a:ext cx="6552728" cy="861774"/>
          </a:xfrm>
          <a:prstGeom prst="rect">
            <a:avLst/>
          </a:prstGeom>
          <a:noFill/>
          <a:ln w="9525">
            <a:noFill/>
            <a:miter lim="800000"/>
            <a:headEnd/>
            <a:tailEnd/>
          </a:ln>
        </p:spPr>
        <p:txBody>
          <a:bodyPr wrap="square">
            <a:spAutoFit/>
          </a:bodyPr>
          <a:lstStyle/>
          <a:p>
            <a:r>
              <a:rPr lang="de-LU" sz="3200" b="1" dirty="0" err="1">
                <a:solidFill>
                  <a:srgbClr val="000000"/>
                </a:solidFill>
              </a:rPr>
              <a:t>Assemblée</a:t>
            </a:r>
            <a:r>
              <a:rPr lang="de-LU" sz="3200" b="1" dirty="0">
                <a:solidFill>
                  <a:srgbClr val="000000"/>
                </a:solidFill>
              </a:rPr>
              <a:t> </a:t>
            </a:r>
            <a:r>
              <a:rPr lang="de-LU" sz="3200" b="1" dirty="0" err="1">
                <a:solidFill>
                  <a:srgbClr val="000000"/>
                </a:solidFill>
              </a:rPr>
              <a:t>Générale</a:t>
            </a:r>
            <a:r>
              <a:rPr lang="de-LU" sz="3200" b="1" dirty="0">
                <a:solidFill>
                  <a:srgbClr val="000000"/>
                </a:solidFill>
              </a:rPr>
              <a:t> </a:t>
            </a:r>
            <a:r>
              <a:rPr lang="de-LU" sz="3200" b="1" dirty="0" err="1">
                <a:solidFill>
                  <a:srgbClr val="000000"/>
                </a:solidFill>
              </a:rPr>
              <a:t>Ordinaire</a:t>
            </a:r>
            <a:endParaRPr lang="de-LU" sz="3200" b="1" dirty="0">
              <a:solidFill>
                <a:srgbClr val="000000"/>
              </a:solidFill>
            </a:endParaRPr>
          </a:p>
          <a:p>
            <a:r>
              <a:rPr lang="de-LU" sz="1800" b="1" dirty="0">
                <a:solidFill>
                  <a:srgbClr val="000000"/>
                </a:solidFill>
              </a:rPr>
              <a:t>le 21 </a:t>
            </a:r>
            <a:r>
              <a:rPr lang="de-LU" sz="1800" b="1" dirty="0" err="1">
                <a:solidFill>
                  <a:srgbClr val="000000"/>
                </a:solidFill>
              </a:rPr>
              <a:t>février</a:t>
            </a:r>
            <a:r>
              <a:rPr lang="de-LU" sz="1800" b="1" dirty="0">
                <a:solidFill>
                  <a:srgbClr val="000000"/>
                </a:solidFill>
              </a:rPr>
              <a:t> 2024</a:t>
            </a:r>
          </a:p>
        </p:txBody>
      </p:sp>
    </p:spTree>
    <p:extLst>
      <p:ext uri="{BB962C8B-B14F-4D97-AF65-F5344CB8AC3E}">
        <p14:creationId xmlns:p14="http://schemas.microsoft.com/office/powerpoint/2010/main" val="25357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4" name="Picture 3">
            <a:extLst>
              <a:ext uri="{FF2B5EF4-FFF2-40B4-BE49-F238E27FC236}">
                <a16:creationId xmlns:a16="http://schemas.microsoft.com/office/drawing/2014/main" id="{6B14E106-FCB3-E660-7B85-D21BDC0570FD}"/>
              </a:ext>
            </a:extLst>
          </p:cNvPr>
          <p:cNvPicPr>
            <a:picLocks noChangeAspect="1"/>
          </p:cNvPicPr>
          <p:nvPr/>
        </p:nvPicPr>
        <p:blipFill>
          <a:blip r:embed="rId2"/>
          <a:stretch>
            <a:fillRect/>
          </a:stretch>
        </p:blipFill>
        <p:spPr>
          <a:xfrm>
            <a:off x="1484623" y="476672"/>
            <a:ext cx="6219825" cy="5381625"/>
          </a:xfrm>
          <a:prstGeom prst="rect">
            <a:avLst/>
          </a:prstGeom>
        </p:spPr>
      </p:pic>
    </p:spTree>
    <p:extLst>
      <p:ext uri="{BB962C8B-B14F-4D97-AF65-F5344CB8AC3E}">
        <p14:creationId xmlns:p14="http://schemas.microsoft.com/office/powerpoint/2010/main" val="341731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3" name="Picture 2">
            <a:extLst>
              <a:ext uri="{FF2B5EF4-FFF2-40B4-BE49-F238E27FC236}">
                <a16:creationId xmlns:a16="http://schemas.microsoft.com/office/drawing/2014/main" id="{E6E7C35D-D744-4E50-CA62-214D678F9B76}"/>
              </a:ext>
            </a:extLst>
          </p:cNvPr>
          <p:cNvPicPr>
            <a:picLocks noChangeAspect="1"/>
          </p:cNvPicPr>
          <p:nvPr/>
        </p:nvPicPr>
        <p:blipFill>
          <a:blip r:embed="rId2"/>
          <a:stretch>
            <a:fillRect/>
          </a:stretch>
        </p:blipFill>
        <p:spPr>
          <a:xfrm>
            <a:off x="1691680" y="116632"/>
            <a:ext cx="6123214" cy="6858000"/>
          </a:xfrm>
          <a:prstGeom prst="rect">
            <a:avLst/>
          </a:prstGeom>
        </p:spPr>
      </p:pic>
    </p:spTree>
    <p:extLst>
      <p:ext uri="{BB962C8B-B14F-4D97-AF65-F5344CB8AC3E}">
        <p14:creationId xmlns:p14="http://schemas.microsoft.com/office/powerpoint/2010/main" val="167007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pic>
        <p:nvPicPr>
          <p:cNvPr id="4" name="Picture 3">
            <a:extLst>
              <a:ext uri="{FF2B5EF4-FFF2-40B4-BE49-F238E27FC236}">
                <a16:creationId xmlns:a16="http://schemas.microsoft.com/office/drawing/2014/main" id="{B10F6708-A3BD-D412-306D-9C7F5A8A4CFE}"/>
              </a:ext>
            </a:extLst>
          </p:cNvPr>
          <p:cNvPicPr>
            <a:picLocks noChangeAspect="1"/>
          </p:cNvPicPr>
          <p:nvPr/>
        </p:nvPicPr>
        <p:blipFill>
          <a:blip r:embed="rId2"/>
          <a:stretch>
            <a:fillRect/>
          </a:stretch>
        </p:blipFill>
        <p:spPr>
          <a:xfrm>
            <a:off x="1481137" y="171450"/>
            <a:ext cx="6181725" cy="6515100"/>
          </a:xfrm>
          <a:prstGeom prst="rect">
            <a:avLst/>
          </a:prstGeom>
        </p:spPr>
      </p:pic>
    </p:spTree>
    <p:extLst>
      <p:ext uri="{BB962C8B-B14F-4D97-AF65-F5344CB8AC3E}">
        <p14:creationId xmlns:p14="http://schemas.microsoft.com/office/powerpoint/2010/main" val="1433546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2024</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827584" y="1844824"/>
            <a:ext cx="7558088" cy="4832092"/>
          </a:xfrm>
          <a:prstGeom prst="rect">
            <a:avLst/>
          </a:prstGeom>
          <a:noFill/>
          <a:ln w="9525">
            <a:noFill/>
            <a:miter lim="800000"/>
            <a:headEnd/>
            <a:tailEnd/>
          </a:ln>
        </p:spPr>
        <p:txBody>
          <a:bodyPr>
            <a:spAutoFit/>
          </a:bodyPr>
          <a:lstStyle/>
          <a:p>
            <a:pPr lvl="1"/>
            <a:r>
              <a:rPr lang="fr-LU" sz="1400" b="1" dirty="0"/>
              <a:t>Lettre envoyée le 17 janvier 2024 au ministre de la Fonction publique	</a:t>
            </a:r>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r>
              <a:rPr lang="fr-LU" sz="1400" b="1" dirty="0"/>
              <a:t>Revendications en matière de formation, qui a été réduite de 640 heures en 1999 à seulement 90 heures à l’heure actuelle</a:t>
            </a:r>
          </a:p>
          <a:p>
            <a:pPr marL="285750" indent="-285750" algn="l">
              <a:buFont typeface="Arial" panose="020B0604020202020204" pitchFamily="34" charset="0"/>
              <a:buChar char="•"/>
            </a:pPr>
            <a:r>
              <a:rPr lang="fr-LU" sz="1400" b="1" dirty="0"/>
              <a:t>Exemple de formation actuelle de 18 heures:</a:t>
            </a:r>
          </a:p>
          <a:p>
            <a:pPr marL="742950" lvl="1" indent="-285750">
              <a:buFont typeface="Arial" panose="020B0604020202020204" pitchFamily="34" charset="0"/>
              <a:buChar char="•"/>
            </a:pPr>
            <a:r>
              <a:rPr lang="fr-LU" sz="1400" b="1" dirty="0"/>
              <a:t>Cours de l’histoire du Grand-Duché de Luxembourg</a:t>
            </a:r>
          </a:p>
          <a:p>
            <a:pPr marL="742950" lvl="1" indent="-285750">
              <a:buFont typeface="Arial" panose="020B0604020202020204" pitchFamily="34" charset="0"/>
              <a:buChar char="•"/>
            </a:pPr>
            <a:r>
              <a:rPr lang="fr-LU" sz="1400" b="1" dirty="0"/>
              <a:t>Les éléments constitutifs de l’Etat luxembourgeois</a:t>
            </a:r>
          </a:p>
          <a:p>
            <a:pPr marL="742950" lvl="1" indent="-285750">
              <a:buFont typeface="Arial" panose="020B0604020202020204" pitchFamily="34" charset="0"/>
              <a:buChar char="•"/>
            </a:pPr>
            <a:r>
              <a:rPr lang="fr-LU" sz="1400" b="1" dirty="0"/>
              <a:t>Le système institutionnel luxembourgeois</a:t>
            </a:r>
          </a:p>
          <a:p>
            <a:pPr marL="742950" lvl="1" indent="-285750">
              <a:buFont typeface="Arial" panose="020B0604020202020204" pitchFamily="34" charset="0"/>
              <a:buChar char="•"/>
            </a:pPr>
            <a:r>
              <a:rPr lang="fr-LU" sz="1400" b="1" dirty="0"/>
              <a:t>Introduction générale au droit luxembourgeois</a:t>
            </a:r>
          </a:p>
          <a:p>
            <a:pPr marL="285750" indent="-285750" algn="l">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r>
              <a:rPr lang="fr-LU" sz="1400" b="1" dirty="0">
                <a:solidFill>
                  <a:schemeClr val="tx1"/>
                </a:solidFill>
              </a:rPr>
              <a:t>Propositions concrètes d’amélioration de formation</a:t>
            </a:r>
          </a:p>
          <a:p>
            <a:pPr marL="285750" indent="-285750" algn="l">
              <a:buFont typeface="Arial" panose="020B0604020202020204" pitchFamily="34" charset="0"/>
              <a:buChar char="•"/>
            </a:pPr>
            <a:r>
              <a:rPr lang="fr-LU" sz="1400" b="1" dirty="0"/>
              <a:t>Le recrutement excessif d’Employés de l’Etat</a:t>
            </a:r>
          </a:p>
          <a:p>
            <a:pPr marL="285750" indent="-285750" algn="l">
              <a:buFont typeface="Arial" panose="020B0604020202020204" pitchFamily="34" charset="0"/>
              <a:buChar char="•"/>
            </a:pPr>
            <a:r>
              <a:rPr lang="fr-LU" sz="1400" b="1" dirty="0">
                <a:solidFill>
                  <a:schemeClr val="tx1"/>
                </a:solidFill>
              </a:rPr>
              <a:t>Changement</a:t>
            </a:r>
            <a:r>
              <a:rPr lang="fr-LU" sz="1400" b="1" dirty="0"/>
              <a:t>s de carrière</a:t>
            </a:r>
            <a:endParaRPr lang="fr-LU" sz="1400" b="1" dirty="0">
              <a:solidFill>
                <a:schemeClr val="tx1"/>
              </a:solidFill>
            </a:endParaRPr>
          </a:p>
          <a:p>
            <a:pPr algn="l"/>
            <a:endParaRPr lang="fr-LU" sz="1400" b="1" dirty="0">
              <a:solidFill>
                <a:schemeClr val="tx1"/>
              </a:solidFill>
            </a:endParaRPr>
          </a:p>
          <a:p>
            <a:pPr algn="l"/>
            <a:r>
              <a:rPr lang="fr-LU" sz="1400" b="1" dirty="0">
                <a:solidFill>
                  <a:srgbClr val="FF0000"/>
                </a:solidFill>
              </a:rPr>
              <a:t>Une entrevue avec M. Wilmes est prévue le 29 avril</a:t>
            </a: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331270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2024</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827584" y="1844824"/>
            <a:ext cx="7558088" cy="3539430"/>
          </a:xfrm>
          <a:prstGeom prst="rect">
            <a:avLst/>
          </a:prstGeom>
          <a:noFill/>
          <a:ln w="9525">
            <a:noFill/>
            <a:miter lim="800000"/>
            <a:headEnd/>
            <a:tailEnd/>
          </a:ln>
        </p:spPr>
        <p:txBody>
          <a:bodyPr>
            <a:spAutoFit/>
          </a:bodyPr>
          <a:lstStyle/>
          <a:p>
            <a:pPr marL="88900" lvl="1"/>
            <a:r>
              <a:rPr lang="fr-LU" sz="1400" b="1" dirty="0"/>
              <a:t>Lettre conjointe AGC/AGITE envoyée au ministre de la Fonction publique le 17 janvier 2024:</a:t>
            </a:r>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r>
              <a:rPr lang="fr-LU" sz="1400" b="1" dirty="0"/>
              <a:t>Revendication unique: augmentation du traitement de fin de carrière de deux biennales pour la carrière A2.</a:t>
            </a:r>
          </a:p>
          <a:p>
            <a:pPr marL="285750" indent="-285750" algn="l">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endParaRPr lang="fr-LU" sz="1400" b="1" dirty="0"/>
          </a:p>
          <a:p>
            <a:pPr marL="285750" indent="-285750" algn="l">
              <a:buFont typeface="Arial" panose="020B0604020202020204" pitchFamily="34" charset="0"/>
              <a:buChar char="•"/>
            </a:pPr>
            <a:endParaRPr lang="fr-LU" sz="1400" b="1" dirty="0">
              <a:solidFill>
                <a:schemeClr val="tx1"/>
              </a:solidFill>
            </a:endParaRPr>
          </a:p>
          <a:p>
            <a:pPr algn="l"/>
            <a:r>
              <a:rPr lang="fr-LU" sz="1400" b="1" dirty="0">
                <a:solidFill>
                  <a:srgbClr val="FF0000"/>
                </a:solidFill>
              </a:rPr>
              <a:t>Une entrevue avec M. Wilmes est prévue le 19 avril</a:t>
            </a: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56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solidFill>
                  <a:srgbClr val="FF0000"/>
                </a:solidFill>
              </a:rPr>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22941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560" y="980728"/>
            <a:ext cx="6552728" cy="1077218"/>
          </a:xfrm>
          <a:prstGeom prst="rect">
            <a:avLst/>
          </a:prstGeom>
          <a:noFill/>
          <a:ln w="9525">
            <a:noFill/>
            <a:miter lim="800000"/>
            <a:headEnd/>
            <a:tailEnd/>
          </a:ln>
        </p:spPr>
        <p:txBody>
          <a:bodyPr wrap="square">
            <a:spAutoFit/>
          </a:bodyPr>
          <a:lstStyle/>
          <a:p>
            <a:r>
              <a:rPr lang="de-LU" sz="3200" b="1" dirty="0">
                <a:solidFill>
                  <a:srgbClr val="000000"/>
                </a:solidFill>
              </a:rPr>
              <a:t>Le </a:t>
            </a:r>
            <a:r>
              <a:rPr lang="de-LU" sz="3200" b="1" dirty="0" err="1">
                <a:solidFill>
                  <a:srgbClr val="000000"/>
                </a:solidFill>
              </a:rPr>
              <a:t>bilan</a:t>
            </a:r>
            <a:r>
              <a:rPr lang="de-LU" sz="3200" b="1" dirty="0">
                <a:solidFill>
                  <a:srgbClr val="000000"/>
                </a:solidFill>
              </a:rPr>
              <a:t> </a:t>
            </a:r>
            <a:r>
              <a:rPr lang="de-LU" sz="3200" b="1" dirty="0" err="1">
                <a:solidFill>
                  <a:srgbClr val="000000"/>
                </a:solidFill>
              </a:rPr>
              <a:t>financier</a:t>
            </a:r>
            <a:r>
              <a:rPr lang="de-LU" sz="3200" b="1" dirty="0">
                <a:solidFill>
                  <a:srgbClr val="000000"/>
                </a:solidFill>
              </a:rPr>
              <a:t> de </a:t>
            </a:r>
            <a:r>
              <a:rPr lang="de-LU" sz="3200" b="1" dirty="0" err="1">
                <a:solidFill>
                  <a:srgbClr val="000000"/>
                </a:solidFill>
              </a:rPr>
              <a:t>l‘AGC</a:t>
            </a:r>
            <a:endParaRPr lang="de-LU" sz="3200" b="1" dirty="0">
              <a:solidFill>
                <a:srgbClr val="000000"/>
              </a:solidFill>
            </a:endParaRPr>
          </a:p>
          <a:p>
            <a:r>
              <a:rPr lang="de-LU" sz="3200" b="1" dirty="0">
                <a:solidFill>
                  <a:srgbClr val="000000"/>
                </a:solidFill>
              </a:rPr>
              <a:t>Exercice 2023</a:t>
            </a:r>
            <a:endParaRPr lang="de-LU" sz="1800" b="1" dirty="0">
              <a:solidFill>
                <a:srgbClr val="000000"/>
              </a:solidFill>
            </a:endParaRPr>
          </a:p>
        </p:txBody>
      </p:sp>
    </p:spTree>
    <p:extLst>
      <p:ext uri="{BB962C8B-B14F-4D97-AF65-F5344CB8AC3E}">
        <p14:creationId xmlns:p14="http://schemas.microsoft.com/office/powerpoint/2010/main" val="139393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2024</a:t>
            </a:r>
          </a:p>
        </p:txBody>
      </p:sp>
      <p:sp>
        <p:nvSpPr>
          <p:cNvPr id="28" name="Text Box 2"/>
          <p:cNvSpPr txBox="1">
            <a:spLocks noChangeArrowheads="1"/>
          </p:cNvSpPr>
          <p:nvPr/>
        </p:nvSpPr>
        <p:spPr bwMode="auto">
          <a:xfrm>
            <a:off x="1144991" y="500926"/>
            <a:ext cx="6400800" cy="707886"/>
          </a:xfrm>
          <a:prstGeom prst="rect">
            <a:avLst/>
          </a:prstGeom>
          <a:noFill/>
          <a:ln w="38100">
            <a:solidFill>
              <a:schemeClr val="tx1"/>
            </a:solidFill>
            <a:miter lim="800000"/>
            <a:headEnd/>
            <a:tailEnd/>
          </a:ln>
        </p:spPr>
        <p:txBody>
          <a:bodyPr>
            <a:spAutoFit/>
          </a:bodyPr>
          <a:lstStyle/>
          <a:p>
            <a:pPr algn="ctr"/>
            <a:r>
              <a:rPr lang="en-US" sz="4000" b="1" dirty="0" err="1">
                <a:latin typeface="Times New Roman" pitchFamily="18" charset="0"/>
              </a:rPr>
              <a:t>Actif</a:t>
            </a:r>
            <a:r>
              <a:rPr lang="en-US" sz="4000" b="1" dirty="0">
                <a:latin typeface="Times New Roman" pitchFamily="18" charset="0"/>
              </a:rPr>
              <a:t> au début de </a:t>
            </a:r>
            <a:r>
              <a:rPr lang="en-US" sz="4000" b="1" dirty="0" err="1">
                <a:latin typeface="Times New Roman" pitchFamily="18" charset="0"/>
              </a:rPr>
              <a:t>l’exercice</a:t>
            </a:r>
            <a:endParaRPr lang="en-GB" sz="2000" b="1" dirty="0">
              <a:latin typeface="Times New Roman" pitchFamily="18" charset="0"/>
            </a:endParaRPr>
          </a:p>
        </p:txBody>
      </p:sp>
      <p:sp>
        <p:nvSpPr>
          <p:cNvPr id="31" name="Text Box 6"/>
          <p:cNvSpPr txBox="1">
            <a:spLocks noChangeArrowheads="1"/>
          </p:cNvSpPr>
          <p:nvPr/>
        </p:nvSpPr>
        <p:spPr bwMode="auto">
          <a:xfrm>
            <a:off x="1144991" y="3074939"/>
            <a:ext cx="6470135" cy="584775"/>
          </a:xfrm>
          <a:prstGeom prst="rect">
            <a:avLst/>
          </a:prstGeom>
          <a:noFill/>
          <a:ln w="9525">
            <a:noFill/>
            <a:miter lim="800000"/>
            <a:headEnd/>
            <a:tailEnd/>
          </a:ln>
        </p:spPr>
        <p:txBody>
          <a:bodyPr wrap="square">
            <a:spAutoFit/>
          </a:bodyPr>
          <a:lstStyle/>
          <a:p>
            <a:pPr algn="l"/>
            <a:r>
              <a:rPr lang="en-US" sz="3200" b="1" dirty="0" err="1"/>
              <a:t>Raiffeisen</a:t>
            </a:r>
            <a:r>
              <a:rPr lang="en-US" sz="3200" b="1" dirty="0"/>
              <a:t> c.c.	    99.568,85</a:t>
            </a:r>
          </a:p>
        </p:txBody>
      </p:sp>
      <p:sp>
        <p:nvSpPr>
          <p:cNvPr id="33" name="Text Box 5"/>
          <p:cNvSpPr txBox="1">
            <a:spLocks noChangeArrowheads="1"/>
          </p:cNvSpPr>
          <p:nvPr/>
        </p:nvSpPr>
        <p:spPr bwMode="auto">
          <a:xfrm>
            <a:off x="1134406" y="2313654"/>
            <a:ext cx="6480720" cy="584775"/>
          </a:xfrm>
          <a:prstGeom prst="rect">
            <a:avLst/>
          </a:prstGeom>
          <a:noFill/>
          <a:ln w="9525">
            <a:noFill/>
            <a:miter lim="800000"/>
            <a:headEnd/>
            <a:tailEnd/>
          </a:ln>
        </p:spPr>
        <p:txBody>
          <a:bodyPr wrap="square">
            <a:spAutoFit/>
          </a:bodyPr>
          <a:lstStyle/>
          <a:p>
            <a:pPr algn="l"/>
            <a:r>
              <a:rPr lang="fr-LU" sz="3200" b="1" dirty="0"/>
              <a:t>BCEE </a:t>
            </a:r>
            <a:r>
              <a:rPr lang="fr-LU" sz="3200" b="1" dirty="0" err="1"/>
              <a:t>c.c</a:t>
            </a:r>
            <a:r>
              <a:rPr lang="fr-LU" sz="3200" b="1" dirty="0"/>
              <a:t>.		    93.944,71</a:t>
            </a:r>
            <a:endParaRPr lang="en-US" sz="3200" b="1" dirty="0"/>
          </a:p>
        </p:txBody>
      </p:sp>
      <p:sp>
        <p:nvSpPr>
          <p:cNvPr id="34" name="Text Box 4"/>
          <p:cNvSpPr txBox="1">
            <a:spLocks noChangeArrowheads="1"/>
          </p:cNvSpPr>
          <p:nvPr/>
        </p:nvSpPr>
        <p:spPr bwMode="auto">
          <a:xfrm>
            <a:off x="1135368" y="1620460"/>
            <a:ext cx="6450383" cy="584775"/>
          </a:xfrm>
          <a:prstGeom prst="rect">
            <a:avLst/>
          </a:prstGeom>
          <a:noFill/>
          <a:ln w="9525">
            <a:noFill/>
            <a:miter lim="800000"/>
            <a:headEnd/>
            <a:tailEnd/>
          </a:ln>
        </p:spPr>
        <p:txBody>
          <a:bodyPr wrap="square">
            <a:spAutoFit/>
          </a:bodyPr>
          <a:lstStyle/>
          <a:p>
            <a:pPr algn="l"/>
            <a:r>
              <a:rPr lang="en-US" sz="3200" b="1" dirty="0"/>
              <a:t>CCP				  132.217,96  </a:t>
            </a:r>
          </a:p>
        </p:txBody>
      </p:sp>
      <p:sp>
        <p:nvSpPr>
          <p:cNvPr id="35" name="Line 9"/>
          <p:cNvSpPr>
            <a:spLocks noChangeShapeType="1"/>
          </p:cNvSpPr>
          <p:nvPr/>
        </p:nvSpPr>
        <p:spPr bwMode="auto">
          <a:xfrm flipV="1">
            <a:off x="5107324" y="4075846"/>
            <a:ext cx="2409092" cy="4560"/>
          </a:xfrm>
          <a:prstGeom prst="line">
            <a:avLst/>
          </a:prstGeom>
          <a:noFill/>
          <a:ln w="57150">
            <a:solidFill>
              <a:schemeClr val="tx1"/>
            </a:solidFill>
            <a:round/>
            <a:headEnd/>
            <a:tailEnd/>
          </a:ln>
        </p:spPr>
        <p:txBody>
          <a:bodyPr wrap="none" anchor="ctr"/>
          <a:lstStyle/>
          <a:p>
            <a:endParaRPr lang="en-US"/>
          </a:p>
        </p:txBody>
      </p:sp>
      <p:sp>
        <p:nvSpPr>
          <p:cNvPr id="36" name="Text Box 10"/>
          <p:cNvSpPr txBox="1">
            <a:spLocks noChangeArrowheads="1"/>
          </p:cNvSpPr>
          <p:nvPr/>
        </p:nvSpPr>
        <p:spPr bwMode="auto">
          <a:xfrm>
            <a:off x="5058757" y="4391793"/>
            <a:ext cx="2526994" cy="584775"/>
          </a:xfrm>
          <a:prstGeom prst="rect">
            <a:avLst/>
          </a:prstGeom>
          <a:noFill/>
          <a:ln w="38100">
            <a:solidFill>
              <a:schemeClr val="tx1"/>
            </a:solidFill>
            <a:miter lim="800000"/>
            <a:headEnd/>
            <a:tailEnd/>
          </a:ln>
        </p:spPr>
        <p:txBody>
          <a:bodyPr wrap="square">
            <a:spAutoFit/>
          </a:bodyPr>
          <a:lstStyle/>
          <a:p>
            <a:pPr algn="l">
              <a:defRPr/>
            </a:pPr>
            <a:r>
              <a:rPr lang="en-US" sz="3200" b="1" dirty="0">
                <a:effectLst>
                  <a:outerShdw blurRad="38100" dist="38100" dir="2700000" algn="tl">
                    <a:srgbClr val="000000"/>
                  </a:outerShdw>
                </a:effectLst>
              </a:rPr>
              <a:t>325.731,52</a:t>
            </a:r>
          </a:p>
        </p:txBody>
      </p:sp>
    </p:spTree>
    <p:extLst>
      <p:ext uri="{BB962C8B-B14F-4D97-AF65-F5344CB8AC3E}">
        <p14:creationId xmlns:p14="http://schemas.microsoft.com/office/powerpoint/2010/main" val="24653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2024</a:t>
            </a:r>
          </a:p>
        </p:txBody>
      </p:sp>
      <p:sp>
        <p:nvSpPr>
          <p:cNvPr id="12" name="Rectangle 3"/>
          <p:cNvSpPr>
            <a:spLocks noChangeArrowheads="1"/>
          </p:cNvSpPr>
          <p:nvPr/>
        </p:nvSpPr>
        <p:spPr bwMode="auto">
          <a:xfrm>
            <a:off x="2622425" y="918040"/>
            <a:ext cx="3810000" cy="914400"/>
          </a:xfrm>
          <a:prstGeom prst="rect">
            <a:avLst/>
          </a:prstGeom>
          <a:solidFill>
            <a:schemeClr val="bg1"/>
          </a:solidFill>
          <a:ln w="9525">
            <a:solidFill>
              <a:schemeClr val="tx1"/>
            </a:solidFill>
            <a:miter lim="800000"/>
            <a:headEnd/>
            <a:tailEnd/>
          </a:ln>
        </p:spPr>
        <p:txBody>
          <a:bodyPr wrap="none" anchor="ctr"/>
          <a:lstStyle/>
          <a:p>
            <a:pPr algn="ctr"/>
            <a:r>
              <a:rPr lang="en-US" sz="3200" b="1" dirty="0"/>
              <a:t>I. RECETTES</a:t>
            </a:r>
            <a:endParaRPr lang="en-US" sz="3200" dirty="0"/>
          </a:p>
        </p:txBody>
      </p:sp>
      <p:pic>
        <p:nvPicPr>
          <p:cNvPr id="2" name="Picture 1"/>
          <p:cNvPicPr>
            <a:picLocks noChangeAspect="1"/>
          </p:cNvPicPr>
          <p:nvPr/>
        </p:nvPicPr>
        <p:blipFill>
          <a:blip r:embed="rId2"/>
          <a:stretch>
            <a:fillRect/>
          </a:stretch>
        </p:blipFill>
        <p:spPr>
          <a:xfrm>
            <a:off x="1129690" y="3411910"/>
            <a:ext cx="6795469" cy="1308619"/>
          </a:xfrm>
          <a:prstGeom prst="rect">
            <a:avLst/>
          </a:prstGeom>
        </p:spPr>
      </p:pic>
    </p:spTree>
    <p:extLst>
      <p:ext uri="{BB962C8B-B14F-4D97-AF65-F5344CB8AC3E}">
        <p14:creationId xmlns:p14="http://schemas.microsoft.com/office/powerpoint/2010/main" val="362868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2023</a:t>
            </a:r>
          </a:p>
        </p:txBody>
      </p:sp>
      <p:sp>
        <p:nvSpPr>
          <p:cNvPr id="16" name="Rectangle 2"/>
          <p:cNvSpPr>
            <a:spLocks noChangeArrowheads="1"/>
          </p:cNvSpPr>
          <p:nvPr/>
        </p:nvSpPr>
        <p:spPr bwMode="auto">
          <a:xfrm>
            <a:off x="2499928" y="620688"/>
            <a:ext cx="3810000" cy="914400"/>
          </a:xfrm>
          <a:prstGeom prst="rect">
            <a:avLst/>
          </a:prstGeom>
          <a:solidFill>
            <a:schemeClr val="bg1"/>
          </a:solidFill>
          <a:ln w="9525">
            <a:solidFill>
              <a:srgbClr val="336600"/>
            </a:solidFill>
            <a:miter lim="800000"/>
            <a:headEnd/>
            <a:tailEnd/>
          </a:ln>
        </p:spPr>
        <p:txBody>
          <a:bodyPr wrap="none" anchor="ctr"/>
          <a:lstStyle/>
          <a:p>
            <a:pPr algn="ctr"/>
            <a:r>
              <a:rPr lang="en-US" sz="3200" b="1" dirty="0">
                <a:solidFill>
                  <a:srgbClr val="FF0000"/>
                </a:solidFill>
              </a:rPr>
              <a:t>II. DÉPENSES</a:t>
            </a:r>
            <a:endParaRPr lang="en-US" sz="3200" dirty="0">
              <a:solidFill>
                <a:srgbClr val="336600"/>
              </a:solidFill>
            </a:endParaRPr>
          </a:p>
        </p:txBody>
      </p:sp>
      <p:pic>
        <p:nvPicPr>
          <p:cNvPr id="2" name="Picture 1"/>
          <p:cNvPicPr>
            <a:picLocks noChangeAspect="1"/>
          </p:cNvPicPr>
          <p:nvPr/>
        </p:nvPicPr>
        <p:blipFill>
          <a:blip r:embed="rId2"/>
          <a:stretch>
            <a:fillRect/>
          </a:stretch>
        </p:blipFill>
        <p:spPr>
          <a:xfrm>
            <a:off x="1066702" y="2252930"/>
            <a:ext cx="6676451" cy="3329228"/>
          </a:xfrm>
          <a:prstGeom prst="rect">
            <a:avLst/>
          </a:prstGeom>
        </p:spPr>
      </p:pic>
    </p:spTree>
    <p:extLst>
      <p:ext uri="{BB962C8B-B14F-4D97-AF65-F5344CB8AC3E}">
        <p14:creationId xmlns:p14="http://schemas.microsoft.com/office/powerpoint/2010/main" val="360445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solidFill>
                  <a:srgbClr val="FF0000"/>
                </a:solidFill>
              </a:rPr>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57844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2024</a:t>
            </a:r>
          </a:p>
        </p:txBody>
      </p:sp>
      <p:sp>
        <p:nvSpPr>
          <p:cNvPr id="28" name="Text Box 2"/>
          <p:cNvSpPr txBox="1">
            <a:spLocks noChangeArrowheads="1"/>
          </p:cNvSpPr>
          <p:nvPr/>
        </p:nvSpPr>
        <p:spPr bwMode="auto">
          <a:xfrm>
            <a:off x="1144991" y="500926"/>
            <a:ext cx="6400800" cy="707886"/>
          </a:xfrm>
          <a:prstGeom prst="rect">
            <a:avLst/>
          </a:prstGeom>
          <a:noFill/>
          <a:ln w="38100">
            <a:solidFill>
              <a:schemeClr val="tx1"/>
            </a:solidFill>
            <a:miter lim="800000"/>
            <a:headEnd/>
            <a:tailEnd/>
          </a:ln>
        </p:spPr>
        <p:txBody>
          <a:bodyPr>
            <a:spAutoFit/>
          </a:bodyPr>
          <a:lstStyle/>
          <a:p>
            <a:pPr algn="ctr"/>
            <a:r>
              <a:rPr lang="en-US" sz="4000" b="1" dirty="0" err="1">
                <a:latin typeface="Times New Roman" pitchFamily="18" charset="0"/>
              </a:rPr>
              <a:t>Actif</a:t>
            </a:r>
            <a:r>
              <a:rPr lang="en-US" sz="4000" b="1" dirty="0">
                <a:latin typeface="Times New Roman" pitchFamily="18" charset="0"/>
              </a:rPr>
              <a:t> à la fin de </a:t>
            </a:r>
            <a:r>
              <a:rPr lang="en-US" sz="4000" b="1" dirty="0" err="1">
                <a:latin typeface="Times New Roman" pitchFamily="18" charset="0"/>
              </a:rPr>
              <a:t>l’exercice</a:t>
            </a:r>
            <a:endParaRPr lang="en-GB" sz="2000" b="1" dirty="0">
              <a:latin typeface="Times New Roman" pitchFamily="18" charset="0"/>
            </a:endParaRPr>
          </a:p>
        </p:txBody>
      </p:sp>
      <p:sp>
        <p:nvSpPr>
          <p:cNvPr id="31" name="Text Box 6"/>
          <p:cNvSpPr txBox="1">
            <a:spLocks noChangeArrowheads="1"/>
          </p:cNvSpPr>
          <p:nvPr/>
        </p:nvSpPr>
        <p:spPr bwMode="auto">
          <a:xfrm>
            <a:off x="1094920" y="3145302"/>
            <a:ext cx="6578230" cy="584775"/>
          </a:xfrm>
          <a:prstGeom prst="rect">
            <a:avLst/>
          </a:prstGeom>
          <a:noFill/>
          <a:ln w="9525">
            <a:noFill/>
            <a:miter lim="800000"/>
            <a:headEnd/>
            <a:tailEnd/>
          </a:ln>
        </p:spPr>
        <p:txBody>
          <a:bodyPr wrap="square">
            <a:spAutoFit/>
          </a:bodyPr>
          <a:lstStyle/>
          <a:p>
            <a:pPr algn="l"/>
            <a:r>
              <a:rPr lang="en-US" sz="3200" b="1" dirty="0" err="1"/>
              <a:t>Raiffeisen</a:t>
            </a:r>
            <a:r>
              <a:rPr lang="en-US" sz="3200" b="1" dirty="0"/>
              <a:t> c.c.	     99.242,25</a:t>
            </a:r>
          </a:p>
        </p:txBody>
      </p:sp>
      <p:sp>
        <p:nvSpPr>
          <p:cNvPr id="33" name="Text Box 5"/>
          <p:cNvSpPr txBox="1">
            <a:spLocks noChangeArrowheads="1"/>
          </p:cNvSpPr>
          <p:nvPr/>
        </p:nvSpPr>
        <p:spPr bwMode="auto">
          <a:xfrm>
            <a:off x="1094920" y="2382881"/>
            <a:ext cx="6635322" cy="584775"/>
          </a:xfrm>
          <a:prstGeom prst="rect">
            <a:avLst/>
          </a:prstGeom>
          <a:noFill/>
          <a:ln w="9525">
            <a:noFill/>
            <a:miter lim="800000"/>
            <a:headEnd/>
            <a:tailEnd/>
          </a:ln>
        </p:spPr>
        <p:txBody>
          <a:bodyPr wrap="square">
            <a:spAutoFit/>
          </a:bodyPr>
          <a:lstStyle/>
          <a:p>
            <a:pPr algn="l"/>
            <a:r>
              <a:rPr lang="fr-LU" sz="3200" b="1" dirty="0"/>
              <a:t>BCEE </a:t>
            </a:r>
            <a:r>
              <a:rPr lang="fr-LU" sz="3200" b="1" dirty="0" err="1"/>
              <a:t>c.c</a:t>
            </a:r>
            <a:r>
              <a:rPr lang="fr-LU" sz="3200" b="1" dirty="0"/>
              <a:t>.	           102.262,70</a:t>
            </a:r>
            <a:endParaRPr lang="en-US" sz="3200" b="1" dirty="0"/>
          </a:p>
        </p:txBody>
      </p:sp>
      <p:sp>
        <p:nvSpPr>
          <p:cNvPr id="34" name="Text Box 4"/>
          <p:cNvSpPr txBox="1">
            <a:spLocks noChangeArrowheads="1"/>
          </p:cNvSpPr>
          <p:nvPr/>
        </p:nvSpPr>
        <p:spPr bwMode="auto">
          <a:xfrm>
            <a:off x="1135368" y="1622941"/>
            <a:ext cx="6537782" cy="584775"/>
          </a:xfrm>
          <a:prstGeom prst="rect">
            <a:avLst/>
          </a:prstGeom>
          <a:noFill/>
          <a:ln w="9525">
            <a:noFill/>
            <a:miter lim="800000"/>
            <a:headEnd/>
            <a:tailEnd/>
          </a:ln>
        </p:spPr>
        <p:txBody>
          <a:bodyPr wrap="square">
            <a:spAutoFit/>
          </a:bodyPr>
          <a:lstStyle/>
          <a:p>
            <a:pPr algn="l"/>
            <a:r>
              <a:rPr lang="en-US" sz="3200" b="1" dirty="0"/>
              <a:t>CCP				   109.275,11  </a:t>
            </a:r>
          </a:p>
        </p:txBody>
      </p:sp>
      <p:sp>
        <p:nvSpPr>
          <p:cNvPr id="35" name="Line 9"/>
          <p:cNvSpPr>
            <a:spLocks noChangeShapeType="1"/>
          </p:cNvSpPr>
          <p:nvPr/>
        </p:nvSpPr>
        <p:spPr bwMode="auto">
          <a:xfrm flipV="1">
            <a:off x="5107323" y="4080406"/>
            <a:ext cx="2478427" cy="0"/>
          </a:xfrm>
          <a:prstGeom prst="line">
            <a:avLst/>
          </a:prstGeom>
          <a:noFill/>
          <a:ln w="57150">
            <a:solidFill>
              <a:schemeClr val="tx1"/>
            </a:solidFill>
            <a:round/>
            <a:headEnd/>
            <a:tailEnd/>
          </a:ln>
        </p:spPr>
        <p:txBody>
          <a:bodyPr wrap="none" anchor="ctr"/>
          <a:lstStyle/>
          <a:p>
            <a:endParaRPr lang="en-US"/>
          </a:p>
        </p:txBody>
      </p:sp>
      <p:sp>
        <p:nvSpPr>
          <p:cNvPr id="36" name="Text Box 10"/>
          <p:cNvSpPr txBox="1">
            <a:spLocks noChangeArrowheads="1"/>
          </p:cNvSpPr>
          <p:nvPr/>
        </p:nvSpPr>
        <p:spPr bwMode="auto">
          <a:xfrm>
            <a:off x="5058757" y="4391793"/>
            <a:ext cx="2526994" cy="584775"/>
          </a:xfrm>
          <a:prstGeom prst="rect">
            <a:avLst/>
          </a:prstGeom>
          <a:noFill/>
          <a:ln w="38100">
            <a:solidFill>
              <a:schemeClr val="tx1"/>
            </a:solidFill>
            <a:miter lim="800000"/>
            <a:headEnd/>
            <a:tailEnd/>
          </a:ln>
        </p:spPr>
        <p:txBody>
          <a:bodyPr wrap="square">
            <a:spAutoFit/>
          </a:bodyPr>
          <a:lstStyle/>
          <a:p>
            <a:pPr algn="l">
              <a:defRPr/>
            </a:pPr>
            <a:r>
              <a:rPr lang="en-US" sz="3200" b="1" dirty="0">
                <a:effectLst>
                  <a:outerShdw blurRad="38100" dist="38100" dir="2700000" algn="tl">
                    <a:srgbClr val="000000"/>
                  </a:outerShdw>
                </a:effectLst>
              </a:rPr>
              <a:t>310.780,06</a:t>
            </a:r>
          </a:p>
        </p:txBody>
      </p:sp>
    </p:spTree>
    <p:extLst>
      <p:ext uri="{BB962C8B-B14F-4D97-AF65-F5344CB8AC3E}">
        <p14:creationId xmlns:p14="http://schemas.microsoft.com/office/powerpoint/2010/main" val="365888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a:xfrm>
            <a:off x="683568" y="6312835"/>
            <a:ext cx="5400000" cy="360040"/>
          </a:xfrm>
        </p:spPr>
        <p:txBody>
          <a:bodyPr/>
          <a:lstStyle/>
          <a:p>
            <a:r>
              <a:rPr lang="fr-FR" dirty="0"/>
              <a:t>ASSOCIATION GENERALE DES CADRES – AGO 2024</a:t>
            </a:r>
          </a:p>
        </p:txBody>
      </p:sp>
      <p:sp>
        <p:nvSpPr>
          <p:cNvPr id="12" name="Rectangle 3"/>
          <p:cNvSpPr>
            <a:spLocks noChangeArrowheads="1"/>
          </p:cNvSpPr>
          <p:nvPr/>
        </p:nvSpPr>
        <p:spPr bwMode="auto">
          <a:xfrm>
            <a:off x="2566166" y="836712"/>
            <a:ext cx="3810000" cy="914400"/>
          </a:xfrm>
          <a:prstGeom prst="rect">
            <a:avLst/>
          </a:prstGeom>
          <a:solidFill>
            <a:schemeClr val="bg1"/>
          </a:solidFill>
          <a:ln w="9525">
            <a:solidFill>
              <a:schemeClr val="tx1"/>
            </a:solidFill>
            <a:miter lim="800000"/>
            <a:headEnd/>
            <a:tailEnd/>
          </a:ln>
        </p:spPr>
        <p:txBody>
          <a:bodyPr wrap="none" anchor="ctr"/>
          <a:lstStyle/>
          <a:p>
            <a:pPr algn="ctr"/>
            <a:r>
              <a:rPr lang="en-US" sz="3200" b="1" dirty="0"/>
              <a:t>DECOMPTE</a:t>
            </a:r>
          </a:p>
        </p:txBody>
      </p:sp>
      <p:pic>
        <p:nvPicPr>
          <p:cNvPr id="2" name="Picture 1"/>
          <p:cNvPicPr>
            <a:picLocks noChangeAspect="1"/>
          </p:cNvPicPr>
          <p:nvPr/>
        </p:nvPicPr>
        <p:blipFill>
          <a:blip r:embed="rId2"/>
          <a:stretch>
            <a:fillRect/>
          </a:stretch>
        </p:blipFill>
        <p:spPr>
          <a:xfrm>
            <a:off x="729046" y="2350764"/>
            <a:ext cx="7484240" cy="1776614"/>
          </a:xfrm>
          <a:prstGeom prst="rect">
            <a:avLst/>
          </a:prstGeom>
        </p:spPr>
      </p:pic>
      <p:pic>
        <p:nvPicPr>
          <p:cNvPr id="3" name="Picture 2"/>
          <p:cNvPicPr>
            <a:picLocks noChangeAspect="1"/>
          </p:cNvPicPr>
          <p:nvPr/>
        </p:nvPicPr>
        <p:blipFill>
          <a:blip r:embed="rId3"/>
          <a:stretch>
            <a:fillRect/>
          </a:stretch>
        </p:blipFill>
        <p:spPr>
          <a:xfrm>
            <a:off x="729046" y="4727030"/>
            <a:ext cx="7484240" cy="1010831"/>
          </a:xfrm>
          <a:prstGeom prst="rect">
            <a:avLst/>
          </a:prstGeom>
        </p:spPr>
      </p:pic>
    </p:spTree>
    <p:extLst>
      <p:ext uri="{BB962C8B-B14F-4D97-AF65-F5344CB8AC3E}">
        <p14:creationId xmlns:p14="http://schemas.microsoft.com/office/powerpoint/2010/main" val="3953911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2023</a:t>
            </a:r>
          </a:p>
          <a:p>
            <a:endParaRPr lang="fr-FR" dirty="0"/>
          </a:p>
        </p:txBody>
      </p:sp>
      <p:sp>
        <p:nvSpPr>
          <p:cNvPr id="8" name="Text Box 1121"/>
          <p:cNvSpPr txBox="1">
            <a:spLocks noChangeArrowheads="1"/>
          </p:cNvSpPr>
          <p:nvPr/>
        </p:nvSpPr>
        <p:spPr bwMode="auto">
          <a:xfrm>
            <a:off x="990600" y="1905000"/>
            <a:ext cx="1295400" cy="641350"/>
          </a:xfrm>
          <a:prstGeom prst="rect">
            <a:avLst/>
          </a:prstGeom>
          <a:noFill/>
          <a:ln w="9525">
            <a:noFill/>
            <a:miter lim="800000"/>
            <a:headEnd/>
            <a:tailEnd/>
          </a:ln>
          <a:effectLst>
            <a:outerShdw dist="563972" dir="14049741" sx="125000" sy="125000" algn="tl" rotWithShape="0">
              <a:srgbClr val="C7DFD3"/>
            </a:outerShdw>
          </a:effectLst>
        </p:spPr>
        <p:txBody>
          <a:bodyPr>
            <a:spAutoFit/>
          </a:bodyPr>
          <a:lstStyle/>
          <a:p>
            <a:pPr>
              <a:spcBef>
                <a:spcPct val="50000"/>
              </a:spcBef>
              <a:defRPr/>
            </a:pPr>
            <a:endParaRPr lang="de-DE"/>
          </a:p>
        </p:txBody>
      </p:sp>
      <p:graphicFrame>
        <p:nvGraphicFramePr>
          <p:cNvPr id="11" name="Chart 10"/>
          <p:cNvGraphicFramePr>
            <a:graphicFrameLocks/>
          </p:cNvGraphicFramePr>
          <p:nvPr/>
        </p:nvGraphicFramePr>
        <p:xfrm>
          <a:off x="986296" y="908720"/>
          <a:ext cx="7186103"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9974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solidFill>
                  <a:srgbClr val="FF0000"/>
                </a:solidFill>
              </a:rPr>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849750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solidFill>
                  <a:srgbClr val="FF0000"/>
                </a:solidFill>
              </a:rPr>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1574159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solidFill>
                  <a:srgbClr val="FF0000"/>
                </a:solidFill>
              </a:rPr>
              <a:t>Présentation et vote du projet de budget pour l’exercice 2024 </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2995816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a:xfrm>
            <a:off x="683568" y="6312835"/>
            <a:ext cx="5400000" cy="360040"/>
          </a:xfrm>
        </p:spPr>
        <p:txBody>
          <a:bodyPr/>
          <a:lstStyle/>
          <a:p>
            <a:r>
              <a:rPr lang="fr-FR" dirty="0"/>
              <a:t>ASSOCIATION GENERALE DES CADRES – AGO 2024</a:t>
            </a:r>
          </a:p>
        </p:txBody>
      </p:sp>
      <p:sp>
        <p:nvSpPr>
          <p:cNvPr id="12" name="Rectangle 3"/>
          <p:cNvSpPr>
            <a:spLocks noChangeArrowheads="1"/>
          </p:cNvSpPr>
          <p:nvPr/>
        </p:nvSpPr>
        <p:spPr bwMode="auto">
          <a:xfrm>
            <a:off x="2436733" y="836712"/>
            <a:ext cx="4296164" cy="914400"/>
          </a:xfrm>
          <a:prstGeom prst="rect">
            <a:avLst/>
          </a:prstGeom>
          <a:solidFill>
            <a:schemeClr val="bg1"/>
          </a:solidFill>
          <a:ln w="9525">
            <a:solidFill>
              <a:schemeClr val="tx1"/>
            </a:solidFill>
            <a:miter lim="800000"/>
            <a:headEnd/>
            <a:tailEnd/>
          </a:ln>
        </p:spPr>
        <p:txBody>
          <a:bodyPr wrap="none" anchor="ctr"/>
          <a:lstStyle/>
          <a:p>
            <a:pPr algn="ctr"/>
            <a:r>
              <a:rPr lang="en-US" sz="3200" b="1" dirty="0" err="1"/>
              <a:t>Projet</a:t>
            </a:r>
            <a:r>
              <a:rPr lang="en-US" sz="3200" b="1" dirty="0"/>
              <a:t> Budget 2024</a:t>
            </a:r>
          </a:p>
        </p:txBody>
      </p:sp>
      <p:pic>
        <p:nvPicPr>
          <p:cNvPr id="2" name="Picture 1"/>
          <p:cNvPicPr>
            <a:picLocks noChangeAspect="1"/>
          </p:cNvPicPr>
          <p:nvPr/>
        </p:nvPicPr>
        <p:blipFill>
          <a:blip r:embed="rId2"/>
          <a:stretch>
            <a:fillRect/>
          </a:stretch>
        </p:blipFill>
        <p:spPr>
          <a:xfrm>
            <a:off x="1599236" y="1858407"/>
            <a:ext cx="5971157" cy="4347133"/>
          </a:xfrm>
          <a:prstGeom prst="rect">
            <a:avLst/>
          </a:prstGeom>
        </p:spPr>
      </p:pic>
    </p:spTree>
    <p:extLst>
      <p:ext uri="{BB962C8B-B14F-4D97-AF65-F5344CB8AC3E}">
        <p14:creationId xmlns:p14="http://schemas.microsoft.com/office/powerpoint/2010/main" val="47203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 </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solidFill>
                  <a:srgbClr val="FF0000"/>
                </a:solidFill>
              </a:rPr>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200086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 </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solidFill>
                  <a:srgbClr val="FF0000"/>
                </a:solidFill>
              </a:rPr>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237125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7245424"/>
            <a:ext cx="5400000" cy="360040"/>
          </a:xfrm>
        </p:spPr>
        <p:txBody>
          <a:bodyPr/>
          <a:lstStyle/>
          <a:p>
            <a:r>
              <a:rPr lang="fr-FR" dirty="0"/>
              <a:t>ASSOCIATION GENERALE DES CADRES – AGO 2021</a:t>
            </a:r>
          </a:p>
          <a:p>
            <a:endParaRPr lang="fr-FR" dirty="0"/>
          </a:p>
        </p:txBody>
      </p:sp>
      <p:sp>
        <p:nvSpPr>
          <p:cNvPr id="11" name="Text Box 2"/>
          <p:cNvSpPr txBox="1">
            <a:spLocks noChangeArrowheads="1"/>
          </p:cNvSpPr>
          <p:nvPr/>
        </p:nvSpPr>
        <p:spPr bwMode="auto">
          <a:xfrm>
            <a:off x="1377616" y="260648"/>
            <a:ext cx="6326832" cy="1077218"/>
          </a:xfrm>
          <a:prstGeom prst="rect">
            <a:avLst/>
          </a:prstGeom>
          <a:noFill/>
          <a:ln w="9525">
            <a:noFill/>
            <a:miter lim="800000"/>
            <a:headEnd/>
            <a:tailEnd/>
          </a:ln>
        </p:spPr>
        <p:txBody>
          <a:bodyPr wrap="square">
            <a:spAutoFit/>
          </a:bodyPr>
          <a:lstStyle/>
          <a:p>
            <a:r>
              <a:rPr lang="de-LU" sz="3200" b="1" dirty="0" err="1">
                <a:solidFill>
                  <a:srgbClr val="000000"/>
                </a:solidFill>
              </a:rPr>
              <a:t>Elections</a:t>
            </a:r>
            <a:r>
              <a:rPr lang="de-LU" sz="3200" b="1" dirty="0">
                <a:solidFill>
                  <a:srgbClr val="000000"/>
                </a:solidFill>
              </a:rPr>
              <a:t> </a:t>
            </a:r>
            <a:r>
              <a:rPr lang="de-LU" sz="3200" b="1" dirty="0" err="1">
                <a:solidFill>
                  <a:srgbClr val="000000"/>
                </a:solidFill>
              </a:rPr>
              <a:t>pour</a:t>
            </a:r>
            <a:r>
              <a:rPr lang="de-LU" sz="3200" b="1" dirty="0">
                <a:solidFill>
                  <a:srgbClr val="000000"/>
                </a:solidFill>
              </a:rPr>
              <a:t> le </a:t>
            </a:r>
            <a:r>
              <a:rPr lang="de-LU" sz="3200" b="1" dirty="0" err="1">
                <a:solidFill>
                  <a:srgbClr val="000000"/>
                </a:solidFill>
              </a:rPr>
              <a:t>comité</a:t>
            </a:r>
            <a:r>
              <a:rPr lang="de-LU" sz="3200" b="1" dirty="0">
                <a:solidFill>
                  <a:srgbClr val="000000"/>
                </a:solidFill>
              </a:rPr>
              <a:t> exécutif 2024</a:t>
            </a:r>
            <a:endParaRPr lang="de-LU" b="1" dirty="0">
              <a:solidFill>
                <a:srgbClr val="000000"/>
              </a:solidFill>
            </a:endParaRPr>
          </a:p>
        </p:txBody>
      </p:sp>
      <p:sp>
        <p:nvSpPr>
          <p:cNvPr id="12" name="Text Box 3"/>
          <p:cNvSpPr txBox="1">
            <a:spLocks noChangeArrowheads="1"/>
          </p:cNvSpPr>
          <p:nvPr/>
        </p:nvSpPr>
        <p:spPr bwMode="auto">
          <a:xfrm>
            <a:off x="827584" y="1844824"/>
            <a:ext cx="7992888" cy="7509748"/>
          </a:xfrm>
          <a:prstGeom prst="rect">
            <a:avLst/>
          </a:prstGeom>
          <a:noFill/>
          <a:ln w="9525">
            <a:noFill/>
            <a:miter lim="800000"/>
            <a:headEnd/>
            <a:tailEnd/>
          </a:ln>
        </p:spPr>
        <p:txBody>
          <a:bodyPr wrap="square">
            <a:spAutoFit/>
          </a:bodyPr>
          <a:lstStyle/>
          <a:p>
            <a:pPr lvl="1"/>
            <a:r>
              <a:rPr lang="fr-LU" sz="2000" b="1" dirty="0"/>
              <a:t>		Les candidats:</a:t>
            </a:r>
            <a:endParaRPr lang="fr-LU" sz="2000" b="1" dirty="0">
              <a:solidFill>
                <a:schemeClr val="tx1"/>
              </a:solidFill>
            </a:endParaRP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mj-lt"/>
              <a:buAutoNum type="arabicPeriod"/>
            </a:pPr>
            <a:r>
              <a:rPr lang="fr-LU" sz="1400" b="1" dirty="0"/>
              <a:t>DEMUTH Elisabeth		Contrôle médical de la sécurité sociale</a:t>
            </a:r>
          </a:p>
          <a:p>
            <a:pPr marL="457200" indent="-457200">
              <a:buFont typeface="+mj-lt"/>
              <a:buAutoNum type="arabicPeriod"/>
            </a:pPr>
            <a:r>
              <a:rPr lang="fr-LU" sz="1400" b="1" dirty="0"/>
              <a:t>DENNEWALD Georges		Retraité</a:t>
            </a:r>
          </a:p>
          <a:p>
            <a:pPr marL="457200" indent="-457200">
              <a:buFont typeface="+mj-lt"/>
              <a:buAutoNum type="arabicPeriod"/>
            </a:pPr>
            <a:r>
              <a:rPr lang="fr-LU" sz="1400" b="1" dirty="0"/>
              <a:t>EICHERS Gilbert		Adm. des Contributions directes</a:t>
            </a:r>
          </a:p>
          <a:p>
            <a:pPr marL="457200" indent="-457200">
              <a:buFont typeface="+mj-lt"/>
              <a:buAutoNum type="arabicPeriod"/>
            </a:pPr>
            <a:r>
              <a:rPr lang="fr-LU" sz="1400" b="1" dirty="0"/>
              <a:t>FECK Claude			POST</a:t>
            </a:r>
          </a:p>
          <a:p>
            <a:pPr marL="457200" indent="-457200" algn="l">
              <a:buFont typeface="+mj-lt"/>
              <a:buAutoNum type="arabicPeriod"/>
            </a:pPr>
            <a:r>
              <a:rPr lang="fr-LU" sz="1400" b="1" dirty="0"/>
              <a:t>FELGEN Maryse		Adm. des Contributions directes</a:t>
            </a:r>
          </a:p>
          <a:p>
            <a:pPr marL="457200" indent="-457200">
              <a:buFont typeface="+mj-lt"/>
              <a:buAutoNum type="arabicPeriod"/>
            </a:pPr>
            <a:r>
              <a:rPr lang="fr-LU" sz="1400" b="1" dirty="0"/>
              <a:t>FEYEREISEN Marc		Education	</a:t>
            </a:r>
          </a:p>
          <a:p>
            <a:pPr marL="457200" indent="-457200">
              <a:buFont typeface="+mj-lt"/>
              <a:buAutoNum type="arabicPeriod"/>
            </a:pPr>
            <a:r>
              <a:rPr lang="fr-LU" sz="1400" b="1" dirty="0"/>
              <a:t>HANSEN Guy			Adm. des Contributions directes</a:t>
            </a:r>
          </a:p>
          <a:p>
            <a:pPr marL="457200" indent="-457200">
              <a:buFont typeface="+mj-lt"/>
              <a:buAutoNum type="arabicPeriod"/>
            </a:pPr>
            <a:r>
              <a:rPr lang="fr-LU" sz="1400" b="1" dirty="0"/>
              <a:t>KAISER Joachim		Adm. des Contributions directes</a:t>
            </a:r>
          </a:p>
          <a:p>
            <a:pPr marL="457200" indent="-457200">
              <a:buFont typeface="+mj-lt"/>
              <a:buAutoNum type="arabicPeriod"/>
            </a:pPr>
            <a:r>
              <a:rPr lang="fr-LU" sz="1400" b="1" dirty="0"/>
              <a:t>KAYL Marc			Justice</a:t>
            </a:r>
          </a:p>
          <a:p>
            <a:pPr marL="457200" indent="-457200">
              <a:buFont typeface="+mj-lt"/>
              <a:buAutoNum type="arabicPeriod"/>
            </a:pPr>
            <a:r>
              <a:rPr lang="fr-LU" sz="1400" b="1" dirty="0"/>
              <a:t>KEIPES Steve			Adm. Des Douanes et Accises</a:t>
            </a:r>
          </a:p>
          <a:p>
            <a:pPr marL="457200" indent="-457200">
              <a:buFont typeface="+mj-lt"/>
              <a:buAutoNum type="arabicPeriod"/>
            </a:pPr>
            <a:r>
              <a:rPr lang="fr-LU" sz="1400" b="1" dirty="0"/>
              <a:t>LENTZ Charles			Retraité</a:t>
            </a:r>
          </a:p>
          <a:p>
            <a:pPr marL="457200" indent="-457200">
              <a:buFont typeface="+mj-lt"/>
              <a:buAutoNum type="arabicPeriod"/>
            </a:pPr>
            <a:r>
              <a:rPr lang="fr-LU" sz="1400" b="1" dirty="0"/>
              <a:t>LUCIANI Lynn			Adm. Des Douanes et Accises</a:t>
            </a:r>
          </a:p>
          <a:p>
            <a:pPr marL="457200" indent="-457200">
              <a:buFont typeface="+mj-lt"/>
              <a:buAutoNum type="arabicPeriod"/>
            </a:pPr>
            <a:r>
              <a:rPr lang="fr-LU" sz="1400" b="1" dirty="0"/>
              <a:t>MALL Christian			Enregistrement, Domaines et TVA</a:t>
            </a:r>
          </a:p>
          <a:p>
            <a:pPr marL="457200" indent="-457200">
              <a:buFont typeface="+mj-lt"/>
              <a:buAutoNum type="arabicPeriod"/>
            </a:pPr>
            <a:r>
              <a:rPr lang="fr-LU" sz="1400" b="1" dirty="0"/>
              <a:t>NESTLER Daniel		POST</a:t>
            </a:r>
          </a:p>
          <a:p>
            <a:pPr marL="457200" indent="-457200">
              <a:buFont typeface="+mj-lt"/>
              <a:buAutoNum type="arabicPeriod"/>
            </a:pPr>
            <a:r>
              <a:rPr lang="fr-LU" sz="1400" b="1" dirty="0"/>
              <a:t>SIUDA Stéphanie		Enregistrement, Domaines et TVA</a:t>
            </a:r>
          </a:p>
          <a:p>
            <a:pPr marL="457200" indent="-457200">
              <a:buFont typeface="+mj-lt"/>
              <a:buAutoNum type="arabicPeriod"/>
            </a:pPr>
            <a:r>
              <a:rPr lang="fr-LU" sz="1400" b="1" dirty="0"/>
              <a:t>RECKEN Pascal			Enregistrement, Domaines et TVA</a:t>
            </a:r>
          </a:p>
          <a:p>
            <a:pPr marL="457200" indent="-457200">
              <a:buFont typeface="+mj-lt"/>
              <a:buAutoNum type="arabicPeriod"/>
            </a:pPr>
            <a:r>
              <a:rPr lang="fr-LU" sz="1400" b="1" dirty="0"/>
              <a:t>THILL Irène			Retraitée</a:t>
            </a:r>
          </a:p>
          <a:p>
            <a:pPr marL="457200" indent="-457200">
              <a:buFont typeface="+mj-lt"/>
              <a:buAutoNum type="arabicPeriod"/>
            </a:pPr>
            <a:r>
              <a:rPr lang="fr-LU" sz="1400" b="1" dirty="0"/>
              <a:t>WOLFF Romain			Enregistrement, Domaines et TVA</a:t>
            </a:r>
          </a:p>
          <a:p>
            <a:pPr marL="457200" indent="-457200">
              <a:buFont typeface="+mj-lt"/>
              <a:buAutoNum type="arabicPeriod"/>
            </a:pPr>
            <a:r>
              <a:rPr lang="fr-LU" sz="1400" b="1" dirty="0"/>
              <a:t>ZIMMER Laurent		Justice</a:t>
            </a:r>
          </a:p>
          <a:p>
            <a:pPr marL="457200" indent="-457200">
              <a:buFont typeface="+mj-lt"/>
              <a:buAutoNum type="arabicPeriod"/>
            </a:pPr>
            <a:endParaRPr lang="fr-LU" sz="1400" b="1" dirty="0"/>
          </a:p>
          <a:p>
            <a:pPr marL="457200" indent="-457200">
              <a:buFont typeface="+mj-lt"/>
              <a:buAutoNum type="arabicPeriod"/>
            </a:pPr>
            <a:endParaRPr lang="fr-LU" sz="1400" b="1" dirty="0"/>
          </a:p>
          <a:p>
            <a:pPr marL="457200" indent="-457200">
              <a:buFont typeface="+mj-lt"/>
              <a:buAutoNum type="arabicPeriod"/>
            </a:pPr>
            <a:endParaRPr lang="fr-LU" sz="1400" b="1" dirty="0"/>
          </a:p>
          <a:p>
            <a:pPr marL="457200" indent="-457200">
              <a:buFont typeface="+mj-lt"/>
              <a:buAutoNum type="arabicPeriod"/>
            </a:pPr>
            <a:endParaRPr lang="fr-LU" sz="1400" b="1" dirty="0"/>
          </a:p>
          <a:p>
            <a:pPr marL="457200" indent="-457200">
              <a:buFont typeface="+mj-lt"/>
              <a:buAutoNum type="arabicPeriod"/>
            </a:pPr>
            <a:endParaRPr lang="fr-LU" sz="1400" b="1" dirty="0"/>
          </a:p>
          <a:p>
            <a:pPr marL="457200" indent="-457200">
              <a:buFont typeface="+mj-lt"/>
              <a:buAutoNum type="arabicPeriod"/>
            </a:pPr>
            <a:endParaRPr lang="fr-LU" sz="1400" b="1" dirty="0"/>
          </a:p>
          <a:p>
            <a:pPr marL="457200" indent="-457200" algn="l">
              <a:buFont typeface="+mj-lt"/>
              <a:buAutoNum type="arabicPeriod"/>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307960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560" y="980728"/>
            <a:ext cx="6552728" cy="1077218"/>
          </a:xfrm>
          <a:prstGeom prst="rect">
            <a:avLst/>
          </a:prstGeom>
          <a:noFill/>
          <a:ln w="9525">
            <a:noFill/>
            <a:miter lim="800000"/>
            <a:headEnd/>
            <a:tailEnd/>
          </a:ln>
        </p:spPr>
        <p:txBody>
          <a:bodyPr wrap="square">
            <a:spAutoFit/>
          </a:bodyPr>
          <a:lstStyle/>
          <a:p>
            <a:r>
              <a:rPr lang="de-LU" sz="3200" b="1" dirty="0" err="1">
                <a:solidFill>
                  <a:srgbClr val="000000"/>
                </a:solidFill>
              </a:rPr>
              <a:t>Allocution</a:t>
            </a:r>
            <a:r>
              <a:rPr lang="de-LU" sz="3200" b="1" dirty="0">
                <a:solidFill>
                  <a:srgbClr val="000000"/>
                </a:solidFill>
              </a:rPr>
              <a:t> de </a:t>
            </a:r>
            <a:r>
              <a:rPr lang="de-LU" sz="3200" b="1" dirty="0" err="1">
                <a:solidFill>
                  <a:srgbClr val="000000"/>
                </a:solidFill>
              </a:rPr>
              <a:t>bienvenue</a:t>
            </a:r>
            <a:r>
              <a:rPr lang="de-LU" sz="3200" b="1" dirty="0">
                <a:solidFill>
                  <a:srgbClr val="000000"/>
                </a:solidFill>
              </a:rPr>
              <a:t> par le </a:t>
            </a:r>
            <a:r>
              <a:rPr lang="de-LU" sz="3200" b="1" dirty="0" err="1">
                <a:solidFill>
                  <a:srgbClr val="000000"/>
                </a:solidFill>
              </a:rPr>
              <a:t>Président</a:t>
            </a:r>
            <a:r>
              <a:rPr lang="de-LU" sz="3200" b="1" dirty="0">
                <a:solidFill>
                  <a:srgbClr val="000000"/>
                </a:solidFill>
              </a:rPr>
              <a:t> Steve Keipes</a:t>
            </a:r>
            <a:endParaRPr lang="de-LU" sz="1800" b="1" dirty="0">
              <a:solidFill>
                <a:srgbClr val="000000"/>
              </a:solidFill>
            </a:endParaRPr>
          </a:p>
        </p:txBody>
      </p:sp>
    </p:spTree>
    <p:extLst>
      <p:ext uri="{BB962C8B-B14F-4D97-AF65-F5344CB8AC3E}">
        <p14:creationId xmlns:p14="http://schemas.microsoft.com/office/powerpoint/2010/main" val="3926556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 </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solidFill>
                  <a:srgbClr val="FF0000"/>
                </a:solidFill>
              </a:rPr>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2090409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6977" y="2552700"/>
            <a:ext cx="6400800" cy="1752600"/>
          </a:xfrm>
        </p:spPr>
        <p:txBody>
          <a:bodyPr>
            <a:normAutofit/>
          </a:bodyPr>
          <a:lstStyle/>
          <a:p>
            <a:r>
              <a:rPr lang="fr-LU" dirty="0">
                <a:solidFill>
                  <a:schemeClr val="tx1">
                    <a:lumMod val="50000"/>
                    <a:lumOff val="50000"/>
                  </a:schemeClr>
                </a:solidFill>
              </a:rPr>
              <a:t>Proposition et vote de modifications à apporter aux statuts</a:t>
            </a:r>
          </a:p>
          <a:p>
            <a:endParaRPr lang="fr-LU" dirty="0">
              <a:solidFill>
                <a:schemeClr val="tx1">
                  <a:lumMod val="50000"/>
                  <a:lumOff val="50000"/>
                </a:schemeClr>
              </a:solidFill>
            </a:endParaRPr>
          </a:p>
          <a:p>
            <a:endParaRPr lang="fr-LU" dirty="0">
              <a:solidFill>
                <a:schemeClr val="tx1">
                  <a:lumMod val="50000"/>
                  <a:lumOff val="50000"/>
                </a:schemeClr>
              </a:solidFill>
            </a:endParaRPr>
          </a:p>
          <a:p>
            <a:r>
              <a:rPr lang="fr-LU" dirty="0">
                <a:solidFill>
                  <a:schemeClr val="tx1">
                    <a:lumMod val="50000"/>
                    <a:lumOff val="50000"/>
                  </a:schemeClr>
                </a:solidFill>
              </a:rPr>
              <a:t>Le quorum nécessaire n’est pas atteint.</a:t>
            </a:r>
          </a:p>
        </p:txBody>
      </p:sp>
      <p:sp>
        <p:nvSpPr>
          <p:cNvPr id="5" name="Footer Placeholder 4"/>
          <p:cNvSpPr>
            <a:spLocks noGrp="1"/>
          </p:cNvSpPr>
          <p:nvPr>
            <p:ph type="ftr" sz="quarter" idx="11"/>
          </p:nvPr>
        </p:nvSpPr>
        <p:spPr/>
        <p:txBody>
          <a:bodyPr/>
          <a:lstStyle/>
          <a:p>
            <a:r>
              <a:rPr lang="fr-LU" dirty="0"/>
              <a:t>Association générale des cadres AGC/CGFP</a:t>
            </a:r>
          </a:p>
        </p:txBody>
      </p:sp>
      <p:pic>
        <p:nvPicPr>
          <p:cNvPr id="8" name="Picture 7" descr="Banner"/>
          <p:cNvPicPr/>
          <p:nvPr/>
        </p:nvPicPr>
        <p:blipFill>
          <a:blip r:embed="rId3">
            <a:extLst>
              <a:ext uri="{28A0092B-C50C-407E-A947-70E740481C1C}">
                <a14:useLocalDpi xmlns:a14="http://schemas.microsoft.com/office/drawing/2010/main" val="0"/>
              </a:ext>
            </a:extLst>
          </a:blip>
          <a:srcRect/>
          <a:stretch>
            <a:fillRect/>
          </a:stretch>
        </p:blipFill>
        <p:spPr bwMode="auto">
          <a:xfrm>
            <a:off x="1216977" y="476672"/>
            <a:ext cx="6710045" cy="1057910"/>
          </a:xfrm>
          <a:prstGeom prst="rect">
            <a:avLst/>
          </a:prstGeom>
          <a:noFill/>
          <a:ln>
            <a:noFill/>
          </a:ln>
        </p:spPr>
      </p:pic>
    </p:spTree>
    <p:extLst>
      <p:ext uri="{BB962C8B-B14F-4D97-AF65-F5344CB8AC3E}">
        <p14:creationId xmlns:p14="http://schemas.microsoft.com/office/powerpoint/2010/main" val="27036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 </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solidFill>
                  <a:srgbClr val="FF0000"/>
                </a:solidFill>
              </a:rPr>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642296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LU" dirty="0">
                <a:solidFill>
                  <a:schemeClr val="bg1">
                    <a:lumMod val="65000"/>
                  </a:schemeClr>
                </a:solidFill>
              </a:rPr>
              <a:t>Assemblée générale extraordinaire</a:t>
            </a:r>
            <a:br>
              <a:rPr lang="fr-LU" dirty="0">
                <a:solidFill>
                  <a:schemeClr val="bg1">
                    <a:lumMod val="65000"/>
                  </a:schemeClr>
                </a:solidFill>
              </a:rPr>
            </a:br>
            <a:r>
              <a:rPr lang="fr-LU" dirty="0">
                <a:solidFill>
                  <a:schemeClr val="bg1">
                    <a:lumMod val="65000"/>
                  </a:schemeClr>
                </a:solidFill>
              </a:rPr>
              <a:t>du 21 février 2024</a:t>
            </a:r>
          </a:p>
        </p:txBody>
      </p:sp>
      <p:sp>
        <p:nvSpPr>
          <p:cNvPr id="3" name="Subtitle 2"/>
          <p:cNvSpPr>
            <a:spLocks noGrp="1"/>
          </p:cNvSpPr>
          <p:nvPr>
            <p:ph type="subTitle" idx="1"/>
          </p:nvPr>
        </p:nvSpPr>
        <p:spPr/>
        <p:txBody>
          <a:bodyPr>
            <a:normAutofit/>
          </a:bodyPr>
          <a:lstStyle/>
          <a:p>
            <a:r>
              <a:rPr lang="fr-LU" dirty="0">
                <a:solidFill>
                  <a:schemeClr val="tx1">
                    <a:lumMod val="50000"/>
                    <a:lumOff val="50000"/>
                  </a:schemeClr>
                </a:solidFill>
              </a:rPr>
              <a:t>Proposition et vote de modifications à apporter aux statuts</a:t>
            </a:r>
          </a:p>
        </p:txBody>
      </p:sp>
      <p:sp>
        <p:nvSpPr>
          <p:cNvPr id="5" name="Footer Placeholder 4"/>
          <p:cNvSpPr>
            <a:spLocks noGrp="1"/>
          </p:cNvSpPr>
          <p:nvPr>
            <p:ph type="ftr" sz="quarter" idx="11"/>
          </p:nvPr>
        </p:nvSpPr>
        <p:spPr/>
        <p:txBody>
          <a:bodyPr/>
          <a:lstStyle/>
          <a:p>
            <a:r>
              <a:rPr lang="fr-LU" dirty="0"/>
              <a:t>Association générale des cadres AGC/CGFP</a:t>
            </a:r>
          </a:p>
        </p:txBody>
      </p:sp>
      <p:pic>
        <p:nvPicPr>
          <p:cNvPr id="8" name="Picture 7" descr="Banner"/>
          <p:cNvPicPr/>
          <p:nvPr/>
        </p:nvPicPr>
        <p:blipFill>
          <a:blip r:embed="rId3">
            <a:extLst>
              <a:ext uri="{28A0092B-C50C-407E-A947-70E740481C1C}">
                <a14:useLocalDpi xmlns:a14="http://schemas.microsoft.com/office/drawing/2010/main" val="0"/>
              </a:ext>
            </a:extLst>
          </a:blip>
          <a:srcRect/>
          <a:stretch>
            <a:fillRect/>
          </a:stretch>
        </p:blipFill>
        <p:spPr bwMode="auto">
          <a:xfrm>
            <a:off x="1216977" y="476672"/>
            <a:ext cx="6710045" cy="1057910"/>
          </a:xfrm>
          <a:prstGeom prst="rect">
            <a:avLst/>
          </a:prstGeom>
          <a:noFill/>
          <a:ln>
            <a:noFill/>
          </a:ln>
        </p:spPr>
      </p:pic>
    </p:spTree>
    <p:extLst>
      <p:ext uri="{BB962C8B-B14F-4D97-AF65-F5344CB8AC3E}">
        <p14:creationId xmlns:p14="http://schemas.microsoft.com/office/powerpoint/2010/main" val="94025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fr-LU" sz="1400" dirty="0">
                <a:solidFill>
                  <a:schemeClr val="bg1">
                    <a:lumMod val="50000"/>
                  </a:schemeClr>
                </a:solidFill>
              </a:rPr>
              <a:t>Modifications statutaires proposées lors de l’assemblée générale extraordinaire du 21 février 2024</a:t>
            </a: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fr-CH" sz="2400" dirty="0"/>
              <a:t>Les modifications statutaires proposées comprennent plusieurs volets:</a:t>
            </a:r>
            <a:endParaRPr lang="fr-LU" sz="2400" dirty="0"/>
          </a:p>
          <a:p>
            <a:pPr marL="0" indent="0">
              <a:buNone/>
            </a:pPr>
            <a:r>
              <a:rPr lang="fr-CH" sz="2400" dirty="0"/>
              <a:t> </a:t>
            </a:r>
            <a:endParaRPr lang="fr-LU" sz="2400" dirty="0"/>
          </a:p>
          <a:p>
            <a:pPr lvl="0"/>
            <a:r>
              <a:rPr lang="fr-CH" sz="2400" dirty="0"/>
              <a:t>Adaptation à la nouvelle terminologie se rapportant à la rubrique «Douanes»</a:t>
            </a:r>
            <a:endParaRPr lang="fr-LU" sz="2400" dirty="0"/>
          </a:p>
          <a:p>
            <a:pPr lvl="0"/>
            <a:r>
              <a:rPr lang="fr-CH" sz="2400" dirty="0"/>
              <a:t>Représentation des agents du groupe de traitement B1, sous-groupe technique</a:t>
            </a:r>
            <a:endParaRPr lang="fr-LU" sz="2400" dirty="0"/>
          </a:p>
          <a:p>
            <a:pPr lvl="0"/>
            <a:r>
              <a:rPr lang="fr-CH" sz="2400" dirty="0"/>
              <a:t>Représentation partielle des agents du groupe de traitement A2, sous-groupe scientifique et technique</a:t>
            </a:r>
            <a:endParaRPr lang="fr-LU" sz="2400" dirty="0"/>
          </a:p>
          <a:p>
            <a:pPr lvl="0"/>
            <a:endParaRPr lang="fr-LU" sz="2400" dirty="0"/>
          </a:p>
        </p:txBody>
      </p:sp>
      <p:sp>
        <p:nvSpPr>
          <p:cNvPr id="5" name="Footer Placeholder 4"/>
          <p:cNvSpPr>
            <a:spLocks noGrp="1"/>
          </p:cNvSpPr>
          <p:nvPr>
            <p:ph type="ftr" sz="quarter" idx="11"/>
          </p:nvPr>
        </p:nvSpPr>
        <p:spPr/>
        <p:txBody>
          <a:bodyPr/>
          <a:lstStyle/>
          <a:p>
            <a:r>
              <a:rPr lang="fr-LU"/>
              <a:t>Association générale des cadres AGC/CGFP</a:t>
            </a:r>
          </a:p>
        </p:txBody>
      </p:sp>
    </p:spTree>
    <p:extLst>
      <p:ext uri="{BB962C8B-B14F-4D97-AF65-F5344CB8AC3E}">
        <p14:creationId xmlns:p14="http://schemas.microsoft.com/office/powerpoint/2010/main" val="294228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fr-LU" sz="1400" dirty="0">
                <a:solidFill>
                  <a:schemeClr val="bg1">
                    <a:lumMod val="50000"/>
                  </a:schemeClr>
                </a:solidFill>
              </a:rPr>
              <a:t>Modifications statutaires proposées lors de l’assemblée générale extraordinaire du 21 février 2024</a:t>
            </a:r>
          </a:p>
        </p:txBody>
      </p:sp>
      <p:sp>
        <p:nvSpPr>
          <p:cNvPr id="3" name="Content Placeholder 2"/>
          <p:cNvSpPr>
            <a:spLocks noGrp="1"/>
          </p:cNvSpPr>
          <p:nvPr>
            <p:ph idx="1"/>
          </p:nvPr>
        </p:nvSpPr>
        <p:spPr>
          <a:xfrm>
            <a:off x="457200" y="980728"/>
            <a:ext cx="8229600" cy="5145435"/>
          </a:xfrm>
        </p:spPr>
        <p:txBody>
          <a:bodyPr>
            <a:normAutofit fontScale="85000" lnSpcReduction="10000"/>
          </a:bodyPr>
          <a:lstStyle/>
          <a:p>
            <a:pPr marL="0" indent="0">
              <a:buNone/>
            </a:pPr>
            <a:r>
              <a:rPr lang="fr-FR" sz="2000" b="1" u="sng" dirty="0"/>
              <a:t>Affiliation</a:t>
            </a:r>
            <a:endParaRPr lang="fr-LU" sz="2000" dirty="0"/>
          </a:p>
          <a:p>
            <a:pPr marL="0" indent="0">
              <a:buNone/>
            </a:pPr>
            <a:r>
              <a:rPr lang="fr-FR" sz="2000" b="1" dirty="0"/>
              <a:t> </a:t>
            </a:r>
            <a:endParaRPr lang="fr-LU" sz="2000" dirty="0"/>
          </a:p>
          <a:p>
            <a:pPr marL="0" indent="0">
              <a:buNone/>
            </a:pPr>
            <a:r>
              <a:rPr lang="fr-FR" sz="2000" b="1" dirty="0"/>
              <a:t>Art. 5</a:t>
            </a:r>
            <a:r>
              <a:rPr lang="fr-FR" sz="2000" dirty="0"/>
              <a:t> Peuvent être affiliés les agents</a:t>
            </a:r>
            <a:endParaRPr lang="fr-LU" sz="2000" dirty="0"/>
          </a:p>
          <a:p>
            <a:pPr marL="457200" lvl="0" indent="-457200">
              <a:buFont typeface="+mj-lt"/>
              <a:buAutoNum type="alphaLcParenR"/>
            </a:pPr>
            <a:r>
              <a:rPr lang="fr-FR" sz="2000" dirty="0"/>
              <a:t>des sous-groupes administratif</a:t>
            </a:r>
            <a:r>
              <a:rPr lang="fr-FR" sz="2000" b="1" u="sng" dirty="0"/>
              <a:t>, technique </a:t>
            </a:r>
            <a:r>
              <a:rPr lang="fr-FR" sz="2000" dirty="0"/>
              <a:t>et à attributions particulières du groupe B1 de la catégorie B </a:t>
            </a:r>
            <a:r>
              <a:rPr lang="fr-FR" sz="2000" strike="sngStrike" dirty="0"/>
              <a:t>des</a:t>
            </a:r>
            <a:r>
              <a:rPr lang="fr-FR" sz="2000" dirty="0"/>
              <a:t> </a:t>
            </a:r>
            <a:r>
              <a:rPr lang="fr-FR" sz="2000" b="1" u="sng" dirty="0"/>
              <a:t>de la</a:t>
            </a:r>
            <a:r>
              <a:rPr lang="fr-FR" sz="2000" dirty="0"/>
              <a:t> rubrique</a:t>
            </a:r>
            <a:r>
              <a:rPr lang="fr-FR" sz="2000" strike="sngStrike" dirty="0"/>
              <a:t>s</a:t>
            </a:r>
            <a:r>
              <a:rPr lang="fr-FR" sz="2000" dirty="0"/>
              <a:t> « Administration générale » et </a:t>
            </a:r>
            <a:r>
              <a:rPr lang="fr-FR" sz="2000" b="1" u="sng" dirty="0"/>
              <a:t>du sous-groupe des douanes du groupe B1 de la catégorie B de la rubrique</a:t>
            </a:r>
            <a:r>
              <a:rPr lang="fr-FR" sz="2000" dirty="0"/>
              <a:t> « Douanes »</a:t>
            </a:r>
            <a:r>
              <a:rPr lang="fr-FR" sz="2000" strike="sngStrike" dirty="0"/>
              <a:t>, ainsi que de l’ancienne carrière de l’informaticien diplômé</a:t>
            </a:r>
            <a:endParaRPr lang="fr-LU" sz="2000" strike="sngStrike" dirty="0"/>
          </a:p>
          <a:p>
            <a:pPr marL="0" indent="0">
              <a:buNone/>
            </a:pPr>
            <a:r>
              <a:rPr lang="fr-FR" sz="2000" dirty="0"/>
              <a:t>(…)</a:t>
            </a:r>
          </a:p>
          <a:p>
            <a:pPr marL="0" indent="0">
              <a:buNone/>
            </a:pPr>
            <a:endParaRPr lang="fr-LU" sz="2000" dirty="0"/>
          </a:p>
          <a:p>
            <a:pPr marL="457200" indent="-457200">
              <a:buFont typeface="+mj-lt"/>
              <a:buAutoNum type="arabicPeriod"/>
            </a:pPr>
            <a:r>
              <a:rPr lang="fr-CH" sz="2000" i="1" dirty="0"/>
              <a:t>Après concertation avec la FGEC, les agents du sous-groupe technique du groupe de traitement B1 seront également représentés par l’AGC. Une étroite collaboration entre les deux associations sera mise en place.</a:t>
            </a:r>
            <a:endParaRPr lang="fr-LU" sz="2000" dirty="0"/>
          </a:p>
          <a:p>
            <a:pPr marL="457200" indent="-457200">
              <a:buFont typeface="+mj-lt"/>
              <a:buAutoNum type="arabicPeriod"/>
            </a:pPr>
            <a:r>
              <a:rPr lang="fr-CH" sz="2000" i="1" dirty="0"/>
              <a:t>Étant donné que la rubrique «Douanes» a adopté sa propre terminologie, le texte de l’article a été modifié pour en rendre compte.</a:t>
            </a:r>
            <a:endParaRPr lang="fr-LU" sz="2000" dirty="0"/>
          </a:p>
        </p:txBody>
      </p:sp>
      <p:sp>
        <p:nvSpPr>
          <p:cNvPr id="5" name="Footer Placeholder 4"/>
          <p:cNvSpPr>
            <a:spLocks noGrp="1"/>
          </p:cNvSpPr>
          <p:nvPr>
            <p:ph type="ftr" sz="quarter" idx="11"/>
          </p:nvPr>
        </p:nvSpPr>
        <p:spPr/>
        <p:txBody>
          <a:bodyPr/>
          <a:lstStyle/>
          <a:p>
            <a:r>
              <a:rPr lang="fr-LU"/>
              <a:t>Association générale des cadres AGC/CGFP</a:t>
            </a:r>
          </a:p>
        </p:txBody>
      </p:sp>
    </p:spTree>
    <p:extLst>
      <p:ext uri="{BB962C8B-B14F-4D97-AF65-F5344CB8AC3E}">
        <p14:creationId xmlns:p14="http://schemas.microsoft.com/office/powerpoint/2010/main" val="2353405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fr-LU" sz="1400" dirty="0">
                <a:solidFill>
                  <a:schemeClr val="bg1">
                    <a:lumMod val="50000"/>
                  </a:schemeClr>
                </a:solidFill>
              </a:rPr>
              <a:t>Modifications statutaires proposées lors de l’assemblée générale extraordinaire du 21 février 2024</a:t>
            </a:r>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r>
              <a:rPr lang="fr-FR" sz="2000" b="1" u="sng" dirty="0"/>
              <a:t>Affiliation</a:t>
            </a:r>
            <a:endParaRPr lang="fr-LU" sz="2000" dirty="0"/>
          </a:p>
          <a:p>
            <a:pPr marL="0" indent="0">
              <a:buNone/>
            </a:pPr>
            <a:r>
              <a:rPr lang="fr-FR" sz="2000" b="1" dirty="0"/>
              <a:t> </a:t>
            </a:r>
            <a:endParaRPr lang="fr-LU" sz="2000" dirty="0"/>
          </a:p>
          <a:p>
            <a:pPr marL="0" indent="0">
              <a:buNone/>
            </a:pPr>
            <a:r>
              <a:rPr lang="fr-FR" sz="2000" b="1" dirty="0"/>
              <a:t>Art. 5</a:t>
            </a:r>
            <a:r>
              <a:rPr lang="fr-FR" sz="2000" dirty="0"/>
              <a:t> Peuvent être affiliés les agents</a:t>
            </a:r>
            <a:endParaRPr lang="fr-LU" sz="2000" dirty="0"/>
          </a:p>
          <a:p>
            <a:pPr marL="457200" lvl="0" indent="-457200">
              <a:buFont typeface="+mj-lt"/>
              <a:buAutoNum type="alphaLcParenR"/>
            </a:pPr>
            <a:r>
              <a:rPr lang="fr-FR" sz="2000" dirty="0"/>
              <a:t>(…)</a:t>
            </a:r>
            <a:endParaRPr lang="fr-LU" sz="2000" dirty="0"/>
          </a:p>
          <a:p>
            <a:pPr marL="457200" lvl="0" indent="-457200">
              <a:buFont typeface="+mj-lt"/>
              <a:buAutoNum type="alphaLcParenR"/>
            </a:pPr>
            <a:r>
              <a:rPr lang="fr-FR" sz="2000" dirty="0"/>
              <a:t>du sous-groupe administratif du groupe A2 de la catégorie A de</a:t>
            </a:r>
            <a:r>
              <a:rPr lang="fr-FR" sz="2000" strike="sngStrike" dirty="0"/>
              <a:t>s</a:t>
            </a:r>
            <a:r>
              <a:rPr lang="fr-FR" sz="2000" dirty="0"/>
              <a:t> </a:t>
            </a:r>
            <a:r>
              <a:rPr lang="fr-FR" sz="2000" b="1" u="sng" dirty="0"/>
              <a:t>de la</a:t>
            </a:r>
            <a:r>
              <a:rPr lang="fr-FR" sz="2000" dirty="0"/>
              <a:t> rubrique</a:t>
            </a:r>
            <a:r>
              <a:rPr lang="fr-FR" sz="2000" strike="sngStrike" dirty="0"/>
              <a:t>s</a:t>
            </a:r>
            <a:r>
              <a:rPr lang="fr-FR" sz="2000" dirty="0"/>
              <a:t> « Administration générale » et </a:t>
            </a:r>
            <a:r>
              <a:rPr lang="fr-FR" sz="2000" b="1" u="sng" dirty="0"/>
              <a:t>du sous-groupe des douanes du groupe A2 de la catégorie A de la rubrique</a:t>
            </a:r>
            <a:r>
              <a:rPr lang="fr-FR" sz="2000" dirty="0"/>
              <a:t> « Douanes »</a:t>
            </a:r>
            <a:endParaRPr lang="fr-LU" sz="2000" dirty="0"/>
          </a:p>
          <a:p>
            <a:pPr marL="0" indent="0">
              <a:buNone/>
            </a:pPr>
            <a:r>
              <a:rPr lang="fr-FR" sz="2000" dirty="0"/>
              <a:t>(…)</a:t>
            </a:r>
          </a:p>
          <a:p>
            <a:pPr marL="0" indent="0">
              <a:buNone/>
            </a:pPr>
            <a:r>
              <a:rPr lang="fr-FR" sz="2000" dirty="0"/>
              <a:t> </a:t>
            </a:r>
            <a:endParaRPr lang="fr-LU" sz="2000" dirty="0"/>
          </a:p>
          <a:p>
            <a:pPr marL="0" indent="0">
              <a:buNone/>
            </a:pPr>
            <a:r>
              <a:rPr lang="fr-CH" sz="2000" i="1" dirty="0"/>
              <a:t>Étant donné que la rubrique «Douanes» a adopté sa propre terminologie, le texte de l’article a été modifié pour en rendre compte.</a:t>
            </a:r>
            <a:endParaRPr lang="fr-LU" sz="2000" dirty="0"/>
          </a:p>
        </p:txBody>
      </p:sp>
      <p:sp>
        <p:nvSpPr>
          <p:cNvPr id="5" name="Footer Placeholder 4"/>
          <p:cNvSpPr>
            <a:spLocks noGrp="1"/>
          </p:cNvSpPr>
          <p:nvPr>
            <p:ph type="ftr" sz="quarter" idx="11"/>
          </p:nvPr>
        </p:nvSpPr>
        <p:spPr/>
        <p:txBody>
          <a:bodyPr/>
          <a:lstStyle/>
          <a:p>
            <a:r>
              <a:rPr lang="fr-LU"/>
              <a:t>Association générale des cadres AGC/CGFP</a:t>
            </a:r>
          </a:p>
        </p:txBody>
      </p:sp>
    </p:spTree>
    <p:extLst>
      <p:ext uri="{BB962C8B-B14F-4D97-AF65-F5344CB8AC3E}">
        <p14:creationId xmlns:p14="http://schemas.microsoft.com/office/powerpoint/2010/main" val="1018063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fr-LU" sz="1400" dirty="0">
                <a:solidFill>
                  <a:schemeClr val="bg1">
                    <a:lumMod val="50000"/>
                  </a:schemeClr>
                </a:solidFill>
              </a:rPr>
              <a:t>Modifications statutaires proposées lors de l’assemblée générale extraordinaire du 21 février 2024</a:t>
            </a:r>
          </a:p>
        </p:txBody>
      </p:sp>
      <p:sp>
        <p:nvSpPr>
          <p:cNvPr id="3" name="Content Placeholder 2"/>
          <p:cNvSpPr>
            <a:spLocks noGrp="1"/>
          </p:cNvSpPr>
          <p:nvPr>
            <p:ph idx="1"/>
          </p:nvPr>
        </p:nvSpPr>
        <p:spPr>
          <a:xfrm>
            <a:off x="457200" y="980728"/>
            <a:ext cx="8229600" cy="5145435"/>
          </a:xfrm>
        </p:spPr>
        <p:txBody>
          <a:bodyPr>
            <a:normAutofit fontScale="77500" lnSpcReduction="20000"/>
          </a:bodyPr>
          <a:lstStyle/>
          <a:p>
            <a:pPr marL="0" indent="0">
              <a:buNone/>
            </a:pPr>
            <a:r>
              <a:rPr lang="fr-FR" sz="2000" b="1" u="sng" dirty="0"/>
              <a:t>Affiliation</a:t>
            </a:r>
            <a:endParaRPr lang="fr-LU" sz="2000" dirty="0"/>
          </a:p>
          <a:p>
            <a:pPr marL="0" indent="0">
              <a:buNone/>
            </a:pPr>
            <a:r>
              <a:rPr lang="fr-FR" sz="2000" b="1" dirty="0"/>
              <a:t> </a:t>
            </a:r>
            <a:endParaRPr lang="fr-LU" sz="2000" dirty="0"/>
          </a:p>
          <a:p>
            <a:pPr marL="0" indent="0">
              <a:buNone/>
            </a:pPr>
            <a:r>
              <a:rPr lang="fr-FR" sz="2000" b="1" dirty="0"/>
              <a:t>Art. 5</a:t>
            </a:r>
            <a:r>
              <a:rPr lang="fr-FR" sz="2000" dirty="0"/>
              <a:t> Peuvent être affiliés les agents</a:t>
            </a:r>
            <a:endParaRPr lang="fr-LU" sz="2000" dirty="0"/>
          </a:p>
          <a:p>
            <a:pPr marL="457200" lvl="0" indent="-457200">
              <a:buFont typeface="+mj-lt"/>
              <a:buAutoNum type="alphaLcParenR"/>
            </a:pPr>
            <a:r>
              <a:rPr lang="fr-FR" sz="2000" dirty="0"/>
              <a:t>(…)</a:t>
            </a:r>
            <a:endParaRPr lang="fr-LU" sz="2000" dirty="0"/>
          </a:p>
          <a:p>
            <a:pPr marL="457200" lvl="0" indent="-457200">
              <a:buFont typeface="+mj-lt"/>
              <a:buAutoNum type="alphaLcParenR"/>
            </a:pPr>
            <a:r>
              <a:rPr lang="fr-FR" sz="2000" dirty="0"/>
              <a:t>(…)</a:t>
            </a:r>
          </a:p>
          <a:p>
            <a:pPr marL="457200" lvl="0" indent="-457200">
              <a:buFont typeface="+mj-lt"/>
              <a:buAutoNum type="alphaLcParenR"/>
            </a:pPr>
            <a:r>
              <a:rPr lang="fr-FR" sz="2000" b="1" u="sng" dirty="0"/>
              <a:t>du sous-groupe scientifique et technique du groupe A2 de la catégorie A de la rubrique « Administration générale » qui ont fait usage d’un mécanisme de changement de groupe de traitement</a:t>
            </a:r>
            <a:endParaRPr lang="fr-LU" sz="2000" b="1" u="sng" dirty="0"/>
          </a:p>
          <a:p>
            <a:pPr marL="0" indent="0">
              <a:buNone/>
            </a:pPr>
            <a:r>
              <a:rPr lang="fr-FR" sz="2000" dirty="0"/>
              <a:t>(…)</a:t>
            </a:r>
          </a:p>
          <a:p>
            <a:pPr marL="0" indent="0">
              <a:buNone/>
            </a:pPr>
            <a:r>
              <a:rPr lang="fr-CH" sz="2000" b="1" dirty="0"/>
              <a:t> </a:t>
            </a:r>
            <a:endParaRPr lang="fr-LU" sz="2000" dirty="0"/>
          </a:p>
          <a:p>
            <a:pPr marL="0" lvl="0" indent="0">
              <a:buNone/>
            </a:pPr>
            <a:r>
              <a:rPr lang="fr-CH" sz="2000" i="1" dirty="0"/>
              <a:t>Les discussions menées avec l’AGITE au sujet du sous-groupe scientifique et technique ont résulté dans la formulation du nouveau point c) de l’article. Cette formulation permet de donner satisfaction aux deux associations: l’AGC ne perd pas les membres du sous-groupe technique du groupe de traitement B1 pouvant bénéficier de la voie expresse dans le groupe de traitement A2 et les agents détenteurs d’un diplôme correspondant au groupe de traitement A2 peuvent seulement être recrutés par l’AGITE.</a:t>
            </a:r>
            <a:endParaRPr lang="fr-LU" sz="2000" dirty="0"/>
          </a:p>
        </p:txBody>
      </p:sp>
      <p:sp>
        <p:nvSpPr>
          <p:cNvPr id="5" name="Footer Placeholder 4"/>
          <p:cNvSpPr>
            <a:spLocks noGrp="1"/>
          </p:cNvSpPr>
          <p:nvPr>
            <p:ph type="ftr" sz="quarter" idx="11"/>
          </p:nvPr>
        </p:nvSpPr>
        <p:spPr/>
        <p:txBody>
          <a:bodyPr/>
          <a:lstStyle/>
          <a:p>
            <a:r>
              <a:rPr lang="fr-LU"/>
              <a:t>Association générale des cadres AGC/CGFP</a:t>
            </a:r>
          </a:p>
        </p:txBody>
      </p:sp>
    </p:spTree>
    <p:extLst>
      <p:ext uri="{BB962C8B-B14F-4D97-AF65-F5344CB8AC3E}">
        <p14:creationId xmlns:p14="http://schemas.microsoft.com/office/powerpoint/2010/main" val="2074243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10" name="Espace réservé du pied de page 9"/>
          <p:cNvSpPr>
            <a:spLocks noGrp="1"/>
          </p:cNvSpPr>
          <p:nvPr>
            <p:ph type="ftr" sz="quarter" idx="12"/>
          </p:nvPr>
        </p:nvSpPr>
        <p:spPr/>
        <p:txBody>
          <a:bodyPr/>
          <a:lstStyle/>
          <a:p>
            <a:r>
              <a:rPr lang="fr-FR" dirty="0"/>
              <a:t>ASSOCIATION GENERALE DES CADRES – AGO 2023</a:t>
            </a:r>
          </a:p>
        </p:txBody>
      </p:sp>
      <p:sp>
        <p:nvSpPr>
          <p:cNvPr id="11" name="Text Box 2"/>
          <p:cNvSpPr txBox="1">
            <a:spLocks noChangeArrowheads="1"/>
          </p:cNvSpPr>
          <p:nvPr/>
        </p:nvSpPr>
        <p:spPr bwMode="auto">
          <a:xfrm>
            <a:off x="1187624" y="1700808"/>
            <a:ext cx="6326832" cy="584775"/>
          </a:xfrm>
          <a:prstGeom prst="rect">
            <a:avLst/>
          </a:prstGeom>
          <a:noFill/>
          <a:ln w="9525">
            <a:noFill/>
            <a:miter lim="800000"/>
            <a:headEnd/>
            <a:tailEnd/>
          </a:ln>
        </p:spPr>
        <p:txBody>
          <a:bodyPr wrap="square">
            <a:spAutoFit/>
          </a:bodyPr>
          <a:lstStyle/>
          <a:p>
            <a:r>
              <a:rPr lang="de-LU" sz="3200" b="1" dirty="0">
                <a:solidFill>
                  <a:srgbClr val="000000"/>
                </a:solidFill>
              </a:rPr>
              <a:t>QUESTIONS ?</a:t>
            </a:r>
          </a:p>
        </p:txBody>
      </p:sp>
    </p:spTree>
    <p:extLst>
      <p:ext uri="{BB962C8B-B14F-4D97-AF65-F5344CB8AC3E}">
        <p14:creationId xmlns:p14="http://schemas.microsoft.com/office/powerpoint/2010/main" val="1061978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63888" y="1556792"/>
            <a:ext cx="5040000" cy="3295968"/>
          </a:xfrm>
        </p:spPr>
        <p:txBody>
          <a:bodyPr/>
          <a:lstStyle/>
          <a:p>
            <a:r>
              <a:rPr lang="fr-FR" dirty="0">
                <a:solidFill>
                  <a:schemeClr val="tx1"/>
                </a:solidFill>
              </a:rPr>
              <a:t>Merci !</a:t>
            </a:r>
            <a:br>
              <a:rPr lang="fr-FR" dirty="0">
                <a:solidFill>
                  <a:schemeClr val="tx1"/>
                </a:solidFill>
              </a:rPr>
            </a:br>
            <a:br>
              <a:rPr lang="fr-FR" dirty="0">
                <a:solidFill>
                  <a:schemeClr val="tx1"/>
                </a:solidFill>
              </a:rPr>
            </a:br>
            <a:r>
              <a:rPr lang="fr-FR" dirty="0" err="1">
                <a:solidFill>
                  <a:schemeClr val="tx1"/>
                </a:solidFill>
              </a:rPr>
              <a:t>Gudden</a:t>
            </a:r>
            <a:r>
              <a:rPr lang="fr-FR" dirty="0">
                <a:solidFill>
                  <a:schemeClr val="tx1"/>
                </a:solidFill>
              </a:rPr>
              <a:t> </a:t>
            </a:r>
            <a:r>
              <a:rPr lang="fr-FR" dirty="0" err="1">
                <a:solidFill>
                  <a:schemeClr val="tx1"/>
                </a:solidFill>
              </a:rPr>
              <a:t>Appetit</a:t>
            </a:r>
            <a:br>
              <a:rPr lang="fr-FR" dirty="0">
                <a:solidFill>
                  <a:schemeClr val="tx1"/>
                </a:solidFill>
              </a:rPr>
            </a:br>
            <a:endParaRPr lang="fr-FR" dirty="0">
              <a:solidFill>
                <a:schemeClr val="tx1"/>
              </a:solidFill>
            </a:endParaRPr>
          </a:p>
        </p:txBody>
      </p:sp>
      <p:sp>
        <p:nvSpPr>
          <p:cNvPr id="8" name="Espace réservé de la date 7"/>
          <p:cNvSpPr>
            <a:spLocks noGrp="1"/>
          </p:cNvSpPr>
          <p:nvPr>
            <p:ph type="dt" sz="half" idx="10"/>
          </p:nvPr>
        </p:nvSpPr>
        <p:spPr/>
        <p:txBody>
          <a:bodyPr/>
          <a:lstStyle/>
          <a:p>
            <a:fld id="{A3274781-ADA8-4677-8FAE-BA7821CED757}" type="datetime1">
              <a:rPr lang="fr-FR" smtClean="0"/>
              <a:pPr/>
              <a:t>21/02/2024</a:t>
            </a:fld>
            <a:endParaRPr lang="fr-FR" dirty="0"/>
          </a:p>
        </p:txBody>
      </p:sp>
      <p:sp>
        <p:nvSpPr>
          <p:cNvPr id="5" name="Espace réservé du numéro de diapositive 4"/>
          <p:cNvSpPr>
            <a:spLocks noGrp="1"/>
          </p:cNvSpPr>
          <p:nvPr>
            <p:ph type="sldNum" sz="quarter" idx="11"/>
          </p:nvPr>
        </p:nvSpPr>
        <p:spPr/>
        <p:txBody>
          <a:bodyPr/>
          <a:lstStyle/>
          <a:p>
            <a:r>
              <a:rPr lang="fr-FR"/>
              <a:t> Page </a:t>
            </a:r>
            <a:fld id="{19858401-1896-4F80-9B2B-186795E41C27}" type="slidenum">
              <a:rPr lang="fr-FR" smtClean="0"/>
              <a:pPr/>
              <a:t>49</a:t>
            </a:fld>
            <a:endParaRPr lang="fr-FR" dirty="0"/>
          </a:p>
        </p:txBody>
      </p:sp>
      <p:sp>
        <p:nvSpPr>
          <p:cNvPr id="6" name="Espace réservé du pied de page 5"/>
          <p:cNvSpPr>
            <a:spLocks noGrp="1"/>
          </p:cNvSpPr>
          <p:nvPr>
            <p:ph type="ftr" sz="quarter" idx="12"/>
          </p:nvPr>
        </p:nvSpPr>
        <p:spPr/>
        <p:txBody>
          <a:bodyPr/>
          <a:lstStyle/>
          <a:p>
            <a:r>
              <a:rPr lang="fr-FR"/>
              <a:t>POST Luxembourg - Confidentiel - Titre de la présentation</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595884"/>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861774"/>
          </a:xfrm>
          <a:prstGeom prst="rect">
            <a:avLst/>
          </a:prstGeom>
          <a:noFill/>
          <a:ln w="9525">
            <a:noFill/>
            <a:miter lim="800000"/>
            <a:headEnd/>
            <a:tailEnd/>
          </a:ln>
        </p:spPr>
        <p:txBody>
          <a:bodyPr wrap="square">
            <a:spAutoFit/>
          </a:bodyPr>
          <a:lstStyle/>
          <a:p>
            <a:r>
              <a:rPr lang="de-LU" sz="3200" b="1" dirty="0">
                <a:solidFill>
                  <a:srgbClr val="000000"/>
                </a:solidFill>
              </a:rPr>
              <a:t>ORDRE DU JOUR</a:t>
            </a:r>
          </a:p>
          <a:p>
            <a:r>
              <a:rPr lang="de-LU" sz="1800" b="1" dirty="0">
                <a:solidFill>
                  <a:srgbClr val="000000"/>
                </a:solidFill>
              </a:rPr>
              <a:t>le </a:t>
            </a:r>
            <a:r>
              <a:rPr lang="de-LU" b="1" dirty="0">
                <a:solidFill>
                  <a:srgbClr val="000000"/>
                </a:solidFill>
              </a:rPr>
              <a:t>21 </a:t>
            </a:r>
            <a:r>
              <a:rPr lang="de-LU" b="1" dirty="0" err="1">
                <a:solidFill>
                  <a:srgbClr val="000000"/>
                </a:solidFill>
              </a:rPr>
              <a:t>février</a:t>
            </a:r>
            <a:r>
              <a:rPr lang="de-LU" b="1" dirty="0">
                <a:solidFill>
                  <a:srgbClr val="000000"/>
                </a:solidFill>
              </a:rPr>
              <a:t> 2024</a:t>
            </a:r>
            <a:endParaRPr lang="de-LU" sz="1800" b="1" dirty="0">
              <a:solidFill>
                <a:srgbClr val="000000"/>
              </a:solidFill>
            </a:endParaRPr>
          </a:p>
        </p:txBody>
      </p:sp>
      <p:sp>
        <p:nvSpPr>
          <p:cNvPr id="12" name="Text Box 3"/>
          <p:cNvSpPr txBox="1">
            <a:spLocks noChangeArrowheads="1"/>
          </p:cNvSpPr>
          <p:nvPr/>
        </p:nvSpPr>
        <p:spPr bwMode="auto">
          <a:xfrm>
            <a:off x="1187624" y="1179174"/>
            <a:ext cx="7558088" cy="4678204"/>
          </a:xfrm>
          <a:prstGeom prst="rect">
            <a:avLst/>
          </a:prstGeom>
          <a:noFill/>
          <a:ln w="9525">
            <a:noFill/>
            <a:miter lim="800000"/>
            <a:headEnd/>
            <a:tailEnd/>
          </a:ln>
        </p:spPr>
        <p:txBody>
          <a:bodyPr>
            <a:spAutoFit/>
          </a:bodyPr>
          <a:lstStyle/>
          <a:p>
            <a:pPr marL="457200" indent="-457200" algn="l"/>
            <a:endParaRPr lang="de-LU" sz="1400" dirty="0">
              <a:solidFill>
                <a:schemeClr val="tx1"/>
              </a:solidFill>
            </a:endParaRPr>
          </a:p>
          <a:p>
            <a:pPr marL="457200" indent="-457200" algn="l">
              <a:buFontTx/>
              <a:buAutoNum type="arabicPeriod"/>
            </a:pPr>
            <a:r>
              <a:rPr lang="fr-LU" sz="1400" b="1" dirty="0"/>
              <a:t>Allocution de bienvenue par le Président Steve Keipes</a:t>
            </a:r>
          </a:p>
          <a:p>
            <a:pPr marL="914400" lvl="1" indent="-457200" algn="l">
              <a:buFont typeface="Wingdings" pitchFamily="2" charset="2"/>
              <a:buNone/>
            </a:pPr>
            <a:endParaRPr lang="fr-LU" sz="1400" b="1" dirty="0">
              <a:solidFill>
                <a:srgbClr val="FF0000"/>
              </a:solidFill>
            </a:endParaRPr>
          </a:p>
          <a:p>
            <a:pPr marL="457200" indent="-457200" algn="l">
              <a:buFont typeface="Wingdings" pitchFamily="2" charset="2"/>
              <a:buAutoNum type="arabicPeriod"/>
            </a:pPr>
            <a:r>
              <a:rPr lang="fr-LU" sz="1400" b="1" dirty="0">
                <a:solidFill>
                  <a:srgbClr val="FF0000"/>
                </a:solidFill>
              </a:rPr>
              <a:t>Rapport d’activité par le Secrétaire général Daniel Nestler</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Rapport du Trésorier Pascal Recken sur les comptes 2023</a:t>
            </a:r>
          </a:p>
          <a:p>
            <a:pPr marL="457200" indent="-457200" algn="l">
              <a:buFont typeface="Wingdings" pitchFamily="2" charset="2"/>
              <a:buAutoNum type="arabicPeriod"/>
            </a:pPr>
            <a:endParaRPr lang="fr-LU" dirty="0"/>
          </a:p>
          <a:p>
            <a:pPr marL="457200" indent="-457200" algn="l">
              <a:buFont typeface="Wingdings" pitchFamily="2" charset="2"/>
              <a:buAutoNum type="arabicPeriod"/>
            </a:pPr>
            <a:r>
              <a:rPr lang="fr-LU" sz="1400" b="1" dirty="0"/>
              <a:t>Rapport des réviseurs de caisse</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Désignation des réviseurs de caisse pour l’exercice 2024</a:t>
            </a:r>
          </a:p>
          <a:p>
            <a:pPr marL="457200" indent="-457200" algn="l">
              <a:buFont typeface="Wingdings" pitchFamily="2" charset="2"/>
              <a:buAutoNum type="arabicPeriod"/>
            </a:pPr>
            <a:endParaRPr lang="fr-LU" sz="1400" b="1" dirty="0"/>
          </a:p>
          <a:p>
            <a:pPr marL="457200" indent="-457200">
              <a:buFont typeface="Wingdings" pitchFamily="2" charset="2"/>
              <a:buAutoNum type="arabicPeriod"/>
            </a:pPr>
            <a:r>
              <a:rPr lang="fr-CH" sz="1400" b="1" dirty="0"/>
              <a:t>Présentation et vote du projet de budget pour l’exercice 2024</a:t>
            </a:r>
          </a:p>
          <a:p>
            <a:pPr marL="457200" indent="-457200" algn="l">
              <a:buFont typeface="Wingdings" pitchFamily="2" charset="2"/>
              <a:buAutoNum type="arabicPeriod"/>
            </a:pPr>
            <a:endParaRPr lang="fr-LU" sz="1400" b="1" dirty="0"/>
          </a:p>
          <a:p>
            <a:pPr marL="457200" indent="-457200" algn="l">
              <a:buFont typeface="Wingdings" pitchFamily="2" charset="2"/>
              <a:buAutoNum type="arabicPeriod"/>
            </a:pPr>
            <a:r>
              <a:rPr lang="fr-LU" sz="1400" b="1" dirty="0"/>
              <a:t>Fixation de la cotisation pour l’exercice 2025</a:t>
            </a:r>
          </a:p>
          <a:p>
            <a:pPr marL="457200" indent="-457200" algn="l">
              <a:buFont typeface="Wingdings" pitchFamily="2" charset="2"/>
              <a:buAutoNum type="arabicPeriod"/>
            </a:pPr>
            <a:endParaRPr lang="fr-CH" sz="1400" b="1" dirty="0"/>
          </a:p>
          <a:p>
            <a:pPr marL="457200" indent="-457200">
              <a:buFont typeface="Wingdings" pitchFamily="2" charset="2"/>
              <a:buAutoNum type="arabicPeriod"/>
            </a:pPr>
            <a:r>
              <a:rPr lang="fr-LU" sz="1400" b="1" dirty="0"/>
              <a:t>Election d’un nouveau comité</a:t>
            </a:r>
          </a:p>
          <a:p>
            <a:pPr marL="457200" indent="-457200">
              <a:buFont typeface="Wingdings" pitchFamily="2" charset="2"/>
              <a:buAutoNum type="arabicPeriod"/>
            </a:pPr>
            <a:endParaRPr lang="fr-LU" sz="1400" b="1" dirty="0"/>
          </a:p>
          <a:p>
            <a:pPr marL="457200" indent="-457200">
              <a:buFont typeface="Wingdings" pitchFamily="2" charset="2"/>
              <a:buAutoNum type="arabicPeriod"/>
            </a:pPr>
            <a:r>
              <a:rPr lang="fr-LU" sz="1400" b="1" dirty="0"/>
              <a:t>Proposition et vote de modifications à apporter aux statuts de l’AGC</a:t>
            </a:r>
          </a:p>
          <a:p>
            <a:pPr marL="457200" indent="-457200" algn="l">
              <a:buFont typeface="Wingdings" pitchFamily="2" charset="2"/>
              <a:buAutoNum type="arabicPeriod"/>
            </a:pPr>
            <a:endParaRPr lang="fr-LU" sz="1400" b="1" dirty="0">
              <a:solidFill>
                <a:schemeClr val="tx1"/>
              </a:solidFill>
            </a:endParaRPr>
          </a:p>
          <a:p>
            <a:pPr marL="457200" indent="-457200" algn="l">
              <a:buFont typeface="Wingdings" pitchFamily="2" charset="2"/>
              <a:buAutoNum type="arabicPeriod"/>
            </a:pPr>
            <a:r>
              <a:rPr lang="fr-LU" sz="1400" b="1" dirty="0"/>
              <a:t>Discussion et divers</a:t>
            </a:r>
            <a:r>
              <a:rPr lang="fr-LU" sz="1400" b="1" dirty="0">
                <a:solidFill>
                  <a:schemeClr val="tx1"/>
                </a:solidFill>
              </a:rPr>
              <a:t>	</a:t>
            </a:r>
          </a:p>
          <a:p>
            <a:pPr marL="457200" indent="-457200" algn="l">
              <a:buFont typeface="Wingdings" pitchFamily="2" charset="2"/>
              <a:buAutoNum type="arabicPeriod"/>
            </a:pPr>
            <a:endParaRPr lang="fr-LU" sz="1400" b="1" dirty="0">
              <a:solidFill>
                <a:schemeClr val="tx1"/>
              </a:solidFill>
            </a:endParaRPr>
          </a:p>
        </p:txBody>
      </p:sp>
    </p:spTree>
    <p:extLst>
      <p:ext uri="{BB962C8B-B14F-4D97-AF65-F5344CB8AC3E}">
        <p14:creationId xmlns:p14="http://schemas.microsoft.com/office/powerpoint/2010/main" val="67179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560" y="980728"/>
            <a:ext cx="6552728"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sz="1800" b="1" dirty="0">
              <a:solidFill>
                <a:srgbClr val="000000"/>
              </a:solidFill>
            </a:endParaRPr>
          </a:p>
        </p:txBody>
      </p:sp>
    </p:spTree>
    <p:extLst>
      <p:ext uri="{BB962C8B-B14F-4D97-AF65-F5344CB8AC3E}">
        <p14:creationId xmlns:p14="http://schemas.microsoft.com/office/powerpoint/2010/main" val="409969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11560" y="6862520"/>
            <a:ext cx="5400000" cy="360040"/>
          </a:xfrm>
        </p:spPr>
        <p:txBody>
          <a:bodyPr/>
          <a:lstStyle/>
          <a:p>
            <a:r>
              <a:rPr lang="fr-FR" dirty="0"/>
              <a:t>ASSOCIATION GENERALE DES CADRES – AGO 2024</a:t>
            </a:r>
          </a:p>
          <a:p>
            <a:endParaRPr lang="fr-FR" dirty="0"/>
          </a:p>
        </p:txBody>
      </p:sp>
      <p:sp>
        <p:nvSpPr>
          <p:cNvPr id="11" name="Text Box 2"/>
          <p:cNvSpPr txBox="1">
            <a:spLocks noChangeArrowheads="1"/>
          </p:cNvSpPr>
          <p:nvPr/>
        </p:nvSpPr>
        <p:spPr bwMode="auto">
          <a:xfrm>
            <a:off x="1377616" y="260648"/>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792956" y="1556792"/>
            <a:ext cx="7558088" cy="7263527"/>
          </a:xfrm>
          <a:prstGeom prst="rect">
            <a:avLst/>
          </a:prstGeom>
          <a:noFill/>
          <a:ln w="9525">
            <a:noFill/>
            <a:miter lim="800000"/>
            <a:headEnd/>
            <a:tailEnd/>
          </a:ln>
        </p:spPr>
        <p:txBody>
          <a:bodyPr>
            <a:spAutoFit/>
          </a:bodyPr>
          <a:lstStyle/>
          <a:p>
            <a:pPr algn="ctr"/>
            <a:r>
              <a:rPr lang="fr-LU" b="1" dirty="0"/>
              <a:t>2023 en Chiffres</a:t>
            </a:r>
            <a:r>
              <a:rPr lang="fr-LU" sz="1400" b="1" dirty="0"/>
              <a:t>	</a:t>
            </a:r>
            <a:endParaRPr lang="fr-LU" sz="1400" b="1" dirty="0">
              <a:solidFill>
                <a:schemeClr val="tx1"/>
              </a:solidFill>
            </a:endParaRPr>
          </a:p>
          <a:p>
            <a:pPr algn="l"/>
            <a:endParaRPr lang="fr-LU" sz="1400" b="1" dirty="0"/>
          </a:p>
          <a:p>
            <a:pPr marL="742950" lvl="1" indent="-285750">
              <a:buFont typeface="Arial" panose="020B0604020202020204" pitchFamily="34" charset="0"/>
              <a:buChar char="•"/>
            </a:pPr>
            <a:r>
              <a:rPr lang="fr-LU" sz="1400" b="1" dirty="0"/>
              <a:t>   1 Assemblée générale ordinaire</a:t>
            </a:r>
          </a:p>
          <a:p>
            <a:pPr marL="914400" lvl="1" indent="-457200">
              <a:buFont typeface="Arial" panose="020B0604020202020204" pitchFamily="34" charset="0"/>
              <a:buChar char="•"/>
            </a:pPr>
            <a:r>
              <a:rPr lang="fr-LU" sz="1400" b="1" dirty="0"/>
              <a:t>2 réunions du Bureau Exécutif</a:t>
            </a:r>
          </a:p>
          <a:p>
            <a:pPr marL="914400" lvl="1" indent="-457200">
              <a:buFont typeface="Arial" panose="020B0604020202020204" pitchFamily="34" charset="0"/>
              <a:buChar char="•"/>
            </a:pPr>
            <a:r>
              <a:rPr lang="fr-LU" sz="1400" b="1" dirty="0"/>
              <a:t>4 réunions du Comité</a:t>
            </a:r>
          </a:p>
          <a:p>
            <a:pPr marL="914400" lvl="1" indent="-457200">
              <a:buFont typeface="Arial" panose="020B0604020202020204" pitchFamily="34" charset="0"/>
              <a:buChar char="•"/>
            </a:pPr>
            <a:r>
              <a:rPr lang="fr-LU" sz="1400" b="1" dirty="0"/>
              <a:t>2 réunions du Groupe de travail art. 36 </a:t>
            </a:r>
          </a:p>
          <a:p>
            <a:pPr marL="914400" lvl="1" indent="-457200">
              <a:buFont typeface="Arial" panose="020B0604020202020204" pitchFamily="34" charset="0"/>
              <a:buChar char="•"/>
            </a:pPr>
            <a:r>
              <a:rPr lang="fr-LU" sz="1400" b="1" dirty="0"/>
              <a:t>1 vérification de caisse avec les réviseurs</a:t>
            </a:r>
          </a:p>
          <a:p>
            <a:pPr marL="914400" lvl="1" indent="-457200">
              <a:buFont typeface="Arial" panose="020B0604020202020204" pitchFamily="34" charset="0"/>
              <a:buChar char="•"/>
            </a:pPr>
            <a:r>
              <a:rPr lang="fr-LU" sz="1400" b="1" dirty="0"/>
              <a:t>2 entrevues avec l’AGITE</a:t>
            </a:r>
          </a:p>
          <a:p>
            <a:pPr marL="914400" lvl="1" indent="-457200">
              <a:buFont typeface="Arial" panose="020B0604020202020204" pitchFamily="34" charset="0"/>
              <a:buChar char="•"/>
            </a:pPr>
            <a:r>
              <a:rPr lang="fr-LU" sz="1400" b="1" dirty="0"/>
              <a:t>1 entrevue avec la FGEC</a:t>
            </a:r>
          </a:p>
          <a:p>
            <a:pPr marL="914400" lvl="1" indent="-457200">
              <a:buFont typeface="Arial" panose="020B0604020202020204" pitchFamily="34" charset="0"/>
              <a:buChar char="•"/>
            </a:pPr>
            <a:r>
              <a:rPr lang="fr-LU" sz="1400" b="1" dirty="0"/>
              <a:t>1 entrevue avec le DP</a:t>
            </a:r>
          </a:p>
          <a:p>
            <a:pPr marL="914400" lvl="1" indent="-457200">
              <a:buFont typeface="Arial" panose="020B0604020202020204" pitchFamily="34" charset="0"/>
              <a:buChar char="•"/>
            </a:pPr>
            <a:r>
              <a:rPr lang="fr-LU" sz="1400" b="1" dirty="0"/>
              <a:t>2 réunions du Groupe de travail « Inforum »</a:t>
            </a:r>
          </a:p>
          <a:p>
            <a:pPr marL="914400" lvl="1" indent="-457200">
              <a:buFont typeface="Arial" panose="020B0604020202020204" pitchFamily="34" charset="0"/>
              <a:buChar char="•"/>
            </a:pPr>
            <a:r>
              <a:rPr lang="fr-LU" sz="1400" b="1" dirty="0"/>
              <a:t>1 entrevue avec les responsables du « Petro Center »</a:t>
            </a:r>
          </a:p>
          <a:p>
            <a:pPr marL="914400" lvl="1" indent="-457200">
              <a:buFont typeface="Arial" panose="020B0604020202020204" pitchFamily="34" charset="0"/>
              <a:buChar char="•"/>
            </a:pPr>
            <a:r>
              <a:rPr lang="fr-LU" sz="1400" b="1" dirty="0"/>
              <a:t>7 réunions du comité Fédéral CGFP (y inclus 2 journées à </a:t>
            </a:r>
            <a:r>
              <a:rPr lang="fr-LU" sz="1400" b="1" dirty="0" err="1"/>
              <a:t>Urspelt</a:t>
            </a:r>
            <a:r>
              <a:rPr lang="fr-LU" sz="1400" b="1" dirty="0"/>
              <a:t>)</a:t>
            </a:r>
          </a:p>
          <a:p>
            <a:pPr marL="914400" lvl="1" indent="-457200">
              <a:buFont typeface="Arial" panose="020B0604020202020204" pitchFamily="34" charset="0"/>
              <a:buChar char="•"/>
            </a:pPr>
            <a:r>
              <a:rPr lang="fr-LU" sz="1400" b="1" dirty="0"/>
              <a:t>2 réunions du comité exécutif CGFP</a:t>
            </a:r>
          </a:p>
          <a:p>
            <a:pPr marL="914400" lvl="1" indent="-457200">
              <a:buFont typeface="Arial" panose="020B0604020202020204" pitchFamily="34" charset="0"/>
              <a:buChar char="•"/>
            </a:pPr>
            <a:r>
              <a:rPr lang="fr-LU" sz="1400" b="1" dirty="0"/>
              <a:t>5 réunions (séances plénières) au sein de la CHFEP</a:t>
            </a:r>
          </a:p>
          <a:p>
            <a:pPr marL="914400" lvl="1" indent="-457200">
              <a:buFont typeface="Arial" panose="020B0604020202020204" pitchFamily="34" charset="0"/>
              <a:buChar char="•"/>
            </a:pPr>
            <a:r>
              <a:rPr lang="fr-LU" sz="1400" b="1" dirty="0"/>
              <a:t>2 réunions du Groupe de Travail « Liberté Syndical » de la CGFP</a:t>
            </a:r>
          </a:p>
          <a:p>
            <a:pPr marL="914400" lvl="1" indent="-457200">
              <a:buFont typeface="Arial" panose="020B0604020202020204" pitchFamily="34" charset="0"/>
              <a:buChar char="•"/>
            </a:pPr>
            <a:r>
              <a:rPr lang="fr-LU" sz="1400" b="1" dirty="0"/>
              <a:t>1 réunion du Groupe de Travail « Salariés » de la CGFP</a:t>
            </a:r>
          </a:p>
          <a:p>
            <a:pPr marL="914400" lvl="1" indent="-457200">
              <a:buFont typeface="Arial" panose="020B0604020202020204" pitchFamily="34" charset="0"/>
              <a:buChar char="•"/>
            </a:pPr>
            <a:r>
              <a:rPr lang="fr-LU" sz="1400" b="1" dirty="0"/>
              <a:t>1 réunion avec les responsables de l’INAP</a:t>
            </a:r>
          </a:p>
          <a:p>
            <a:pPr marL="914400" lvl="1" indent="-457200">
              <a:buFont typeface="Arial" panose="020B0604020202020204" pitchFamily="34" charset="0"/>
              <a:buChar char="•"/>
            </a:pPr>
            <a:r>
              <a:rPr lang="fr-LU" sz="1400" b="1" dirty="0"/>
              <a:t>1 réunion de la commission administrative INAP</a:t>
            </a:r>
          </a:p>
          <a:p>
            <a:pPr marL="914400" lvl="1" indent="-457200">
              <a:buFont typeface="Arial" panose="020B0604020202020204" pitchFamily="34" charset="0"/>
              <a:buChar char="•"/>
            </a:pPr>
            <a:r>
              <a:rPr lang="fr-LU" sz="1400" b="1" dirty="0"/>
              <a:t>1 formation CHFEP (3 personnes)</a:t>
            </a:r>
          </a:p>
          <a:p>
            <a:pPr marL="914400" lvl="1" indent="-457200">
              <a:buFont typeface="Arial" panose="020B0604020202020204" pitchFamily="34" charset="0"/>
              <a:buChar char="•"/>
            </a:pPr>
            <a:r>
              <a:rPr lang="fr-LU" sz="1400" b="1" dirty="0"/>
              <a:t>2 réunions de la commission des finances  de la CHFEP</a:t>
            </a:r>
          </a:p>
          <a:p>
            <a:pPr marL="914400" lvl="1" indent="-457200">
              <a:buFont typeface="Arial" panose="020B0604020202020204" pitchFamily="34" charset="0"/>
              <a:buChar char="•"/>
            </a:pPr>
            <a:r>
              <a:rPr lang="fr-LU" sz="1400" b="1" dirty="0"/>
              <a:t>2 réunions de la commission formation membres de la CHFEP</a:t>
            </a:r>
          </a:p>
          <a:p>
            <a:pPr lvl="1"/>
            <a:endParaRPr lang="fr-LU" sz="1400" b="1" dirty="0"/>
          </a:p>
          <a:p>
            <a:pPr lvl="1"/>
            <a:r>
              <a:rPr lang="fr-LU" sz="1400" b="1" dirty="0"/>
              <a:t>    &amp; Beaucoup d’emails, d’appels téléphoniques, lettres…</a:t>
            </a:r>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253215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2024</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827584" y="1844824"/>
            <a:ext cx="7558088" cy="5693866"/>
          </a:xfrm>
          <a:prstGeom prst="rect">
            <a:avLst/>
          </a:prstGeom>
          <a:noFill/>
          <a:ln w="9525">
            <a:noFill/>
            <a:miter lim="800000"/>
            <a:headEnd/>
            <a:tailEnd/>
          </a:ln>
        </p:spPr>
        <p:txBody>
          <a:bodyPr>
            <a:spAutoFit/>
          </a:bodyPr>
          <a:lstStyle/>
          <a:p>
            <a:pPr marL="457200" indent="-457200" algn="l">
              <a:buFont typeface="Arial" panose="020B0604020202020204" pitchFamily="34" charset="0"/>
              <a:buChar char="•"/>
            </a:pPr>
            <a:r>
              <a:rPr lang="fr-LU" sz="1400" b="1" dirty="0"/>
              <a:t>Dernière AGO</a:t>
            </a:r>
            <a:r>
              <a:rPr lang="fr-LU" sz="1400" b="1" dirty="0">
                <a:solidFill>
                  <a:schemeClr val="tx1"/>
                </a:solidFill>
              </a:rPr>
              <a:t> : </a:t>
            </a:r>
            <a:r>
              <a:rPr lang="fr-LU" sz="1400" b="1" dirty="0"/>
              <a:t>16</a:t>
            </a:r>
            <a:r>
              <a:rPr lang="fr-LU" sz="1400" b="1" dirty="0">
                <a:solidFill>
                  <a:schemeClr val="tx1"/>
                </a:solidFill>
              </a:rPr>
              <a:t> mars 2023</a:t>
            </a:r>
          </a:p>
          <a:p>
            <a:pPr marL="457200" indent="-457200" algn="l">
              <a:buFont typeface="Arial" panose="020B0604020202020204" pitchFamily="34" charset="0"/>
              <a:buChar char="•"/>
            </a:pPr>
            <a:endParaRPr lang="fr-LU" sz="1400" b="1" dirty="0">
              <a:solidFill>
                <a:schemeClr val="tx1"/>
              </a:solidFill>
            </a:endParaRPr>
          </a:p>
          <a:p>
            <a:pPr algn="l"/>
            <a:endParaRPr lang="fr-LU" sz="1400" b="1" dirty="0"/>
          </a:p>
          <a:p>
            <a:pPr algn="l"/>
            <a:r>
              <a:rPr lang="fr-LU" sz="1400" b="1" dirty="0">
                <a:solidFill>
                  <a:schemeClr val="tx1"/>
                </a:solidFill>
              </a:rPr>
              <a:t>Sujets dominants: </a:t>
            </a:r>
          </a:p>
          <a:p>
            <a:pPr algn="l"/>
            <a:endParaRPr lang="fr-LU" sz="1400" b="1" dirty="0"/>
          </a:p>
          <a:p>
            <a:pPr marL="742950" lvl="1" indent="-285750">
              <a:buFont typeface="Arial" panose="020B0604020202020204" pitchFamily="34" charset="0"/>
              <a:buChar char="•"/>
            </a:pPr>
            <a:r>
              <a:rPr lang="fr-LU" sz="1400" b="1" dirty="0"/>
              <a:t>Réforme de la CHFEP</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LU" sz="1400" b="1" dirty="0"/>
              <a:t>Accords « tripartites »</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CH" sz="1400" b="1" dirty="0"/>
              <a:t>Accords «télétravail»</a:t>
            </a:r>
            <a:endParaRPr lang="fr-LU" sz="1400" b="1" dirty="0"/>
          </a:p>
          <a:p>
            <a:pPr marL="742950" lvl="1" indent="-285750">
              <a:buFont typeface="Arial" panose="020B0604020202020204" pitchFamily="34" charset="0"/>
              <a:buChar char="•"/>
            </a:pPr>
            <a:endParaRPr lang="fr-CH" sz="1400" b="1" dirty="0"/>
          </a:p>
          <a:p>
            <a:pPr marL="742950" lvl="1" indent="-285750">
              <a:buFont typeface="Arial" panose="020B0604020202020204" pitchFamily="34" charset="0"/>
              <a:buChar char="•"/>
            </a:pPr>
            <a:r>
              <a:rPr lang="fr-LU" sz="1400" b="1" dirty="0"/>
              <a:t>Accord salarial 2023+2024</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LU" sz="1400" b="1" dirty="0"/>
              <a:t>CESI</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r>
              <a:rPr lang="fr-LU" sz="1400" b="1" dirty="0"/>
              <a:t>Report de l’augmentation de la cotisation à 2024</a:t>
            </a:r>
          </a:p>
          <a:p>
            <a:pPr marL="742950" lvl="1" indent="-285750">
              <a:buFont typeface="Arial" panose="020B0604020202020204" pitchFamily="34" charset="0"/>
              <a:buChar char="•"/>
            </a:pPr>
            <a:endParaRPr lang="fr-LU" sz="1400" b="1" dirty="0"/>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77144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DB2EB345-A6E4-4D77-9AB9-A30DF2164D2E}" type="datetime1">
              <a:rPr lang="fr-FR" smtClean="0"/>
              <a:pPr/>
              <a:t>21/02/2024</a:t>
            </a:fld>
            <a:endParaRPr lang="fr-FR" dirty="0"/>
          </a:p>
        </p:txBody>
      </p:sp>
      <p:sp>
        <p:nvSpPr>
          <p:cNvPr id="9" name="Espace réservé du numéro de diapositive 8"/>
          <p:cNvSpPr>
            <a:spLocks noGrp="1"/>
          </p:cNvSpPr>
          <p:nvPr>
            <p:ph type="sldNum" sz="quarter" idx="11"/>
          </p:nvPr>
        </p:nvSpPr>
        <p:spPr/>
        <p:txBody>
          <a:bodyPr/>
          <a:lstStyle/>
          <a:p>
            <a:r>
              <a:rPr lang="fr-FR" dirty="0"/>
              <a:t> </a:t>
            </a:r>
          </a:p>
        </p:txBody>
      </p:sp>
      <p:sp>
        <p:nvSpPr>
          <p:cNvPr id="10" name="Espace réservé du pied de page 9"/>
          <p:cNvSpPr>
            <a:spLocks noGrp="1"/>
          </p:cNvSpPr>
          <p:nvPr>
            <p:ph type="ftr" sz="quarter" idx="12"/>
          </p:nvPr>
        </p:nvSpPr>
        <p:spPr>
          <a:xfrm>
            <a:off x="683568" y="6453336"/>
            <a:ext cx="5400000" cy="360040"/>
          </a:xfrm>
        </p:spPr>
        <p:txBody>
          <a:bodyPr/>
          <a:lstStyle/>
          <a:p>
            <a:r>
              <a:rPr lang="fr-FR" dirty="0"/>
              <a:t>ASSOCIATION GENERALE DES CADRES – AGO 2024</a:t>
            </a:r>
          </a:p>
          <a:p>
            <a:endParaRPr lang="fr-FR" dirty="0"/>
          </a:p>
          <a:p>
            <a:endParaRPr lang="fr-FR" dirty="0"/>
          </a:p>
        </p:txBody>
      </p:sp>
      <p:sp>
        <p:nvSpPr>
          <p:cNvPr id="11" name="Text Box 2"/>
          <p:cNvSpPr txBox="1">
            <a:spLocks noChangeArrowheads="1"/>
          </p:cNvSpPr>
          <p:nvPr/>
        </p:nvSpPr>
        <p:spPr bwMode="auto">
          <a:xfrm>
            <a:off x="1408584" y="246997"/>
            <a:ext cx="6326832" cy="1077218"/>
          </a:xfrm>
          <a:prstGeom prst="rect">
            <a:avLst/>
          </a:prstGeom>
          <a:noFill/>
          <a:ln w="9525">
            <a:noFill/>
            <a:miter lim="800000"/>
            <a:headEnd/>
            <a:tailEnd/>
          </a:ln>
        </p:spPr>
        <p:txBody>
          <a:bodyPr wrap="square">
            <a:spAutoFit/>
          </a:bodyPr>
          <a:lstStyle/>
          <a:p>
            <a:r>
              <a:rPr lang="de-LU" sz="3200" b="1" dirty="0">
                <a:solidFill>
                  <a:srgbClr val="000000"/>
                </a:solidFill>
              </a:rPr>
              <a:t>Rapport </a:t>
            </a:r>
            <a:r>
              <a:rPr lang="de-LU" sz="3200" b="1" dirty="0" err="1">
                <a:solidFill>
                  <a:srgbClr val="000000"/>
                </a:solidFill>
              </a:rPr>
              <a:t>d‘activité</a:t>
            </a:r>
            <a:r>
              <a:rPr lang="de-LU" sz="3200" b="1" dirty="0">
                <a:solidFill>
                  <a:srgbClr val="000000"/>
                </a:solidFill>
              </a:rPr>
              <a:t> </a:t>
            </a:r>
          </a:p>
          <a:p>
            <a:r>
              <a:rPr lang="de-LU" sz="3200" b="1" dirty="0">
                <a:solidFill>
                  <a:srgbClr val="000000"/>
                </a:solidFill>
              </a:rPr>
              <a:t>Exercice 2023</a:t>
            </a:r>
            <a:endParaRPr lang="de-LU" b="1" dirty="0">
              <a:solidFill>
                <a:srgbClr val="000000"/>
              </a:solidFill>
            </a:endParaRPr>
          </a:p>
        </p:txBody>
      </p:sp>
      <p:sp>
        <p:nvSpPr>
          <p:cNvPr id="12" name="Text Box 3"/>
          <p:cNvSpPr txBox="1">
            <a:spLocks noChangeArrowheads="1"/>
          </p:cNvSpPr>
          <p:nvPr/>
        </p:nvSpPr>
        <p:spPr bwMode="auto">
          <a:xfrm>
            <a:off x="827584" y="1844824"/>
            <a:ext cx="7558088" cy="3970318"/>
          </a:xfrm>
          <a:prstGeom prst="rect">
            <a:avLst/>
          </a:prstGeom>
          <a:noFill/>
          <a:ln w="9525">
            <a:noFill/>
            <a:miter lim="800000"/>
            <a:headEnd/>
            <a:tailEnd/>
          </a:ln>
        </p:spPr>
        <p:txBody>
          <a:bodyPr>
            <a:spAutoFit/>
          </a:bodyPr>
          <a:lstStyle/>
          <a:p>
            <a:pPr algn="ctr"/>
            <a:r>
              <a:rPr lang="fr-LU" sz="1400" b="1" dirty="0"/>
              <a:t>CGFP Groupes de Travail</a:t>
            </a: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a:p>
            <a:pPr algn="l"/>
            <a:endParaRPr lang="fr-LU" sz="1400" b="1" dirty="0"/>
          </a:p>
          <a:p>
            <a:pPr marL="285750" indent="-285750" algn="l">
              <a:buFont typeface="Arial" panose="020B0604020202020204" pitchFamily="34" charset="0"/>
              <a:buChar char="•"/>
            </a:pPr>
            <a:r>
              <a:rPr lang="fr-LU" sz="1400" b="1" dirty="0"/>
              <a:t>« Liberté Syndicale »</a:t>
            </a:r>
          </a:p>
          <a:p>
            <a:pPr marL="285750" indent="-285750" algn="l">
              <a:buFont typeface="Arial" panose="020B0604020202020204" pitchFamily="34" charset="0"/>
              <a:buChar char="•"/>
            </a:pPr>
            <a:endParaRPr lang="fr-LU" sz="1400" b="1" dirty="0"/>
          </a:p>
          <a:p>
            <a:pPr marL="285750" indent="-285750" algn="l">
              <a:buFont typeface="Arial" panose="020B0604020202020204" pitchFamily="34" charset="0"/>
              <a:buChar char="•"/>
            </a:pPr>
            <a:endParaRPr lang="fr-LU" sz="1400" b="1" dirty="0"/>
          </a:p>
          <a:p>
            <a:pPr marL="285750" indent="-285750" algn="l">
              <a:buFont typeface="Arial" panose="020B0604020202020204" pitchFamily="34" charset="0"/>
              <a:buChar char="•"/>
            </a:pPr>
            <a:endParaRPr lang="fr-LU" sz="1400" b="1" dirty="0"/>
          </a:p>
          <a:p>
            <a:pPr marL="285750" indent="-285750" algn="l">
              <a:buFont typeface="Arial" panose="020B0604020202020204" pitchFamily="34" charset="0"/>
              <a:buChar char="•"/>
            </a:pPr>
            <a:r>
              <a:rPr lang="fr-LU" sz="1400" b="1" dirty="0"/>
              <a:t>« Salariés »</a:t>
            </a:r>
          </a:p>
          <a:p>
            <a:pPr lvl="1"/>
            <a:endParaRPr lang="fr-LU" sz="1400" b="1" dirty="0"/>
          </a:p>
          <a:p>
            <a:pPr marL="742950" lvl="1" indent="-285750">
              <a:buFont typeface="Arial" panose="020B0604020202020204" pitchFamily="34" charset="0"/>
              <a:buChar char="•"/>
            </a:pPr>
            <a:endParaRPr lang="fr-LU" sz="1400" b="1" dirty="0">
              <a:solidFill>
                <a:schemeClr val="tx1"/>
              </a:solidFill>
            </a:endParaRPr>
          </a:p>
          <a:p>
            <a:pPr marL="285750" indent="-28575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p>
          <a:p>
            <a:pPr marL="457200" indent="-457200" algn="l">
              <a:buFont typeface="Arial" panose="020B0604020202020204" pitchFamily="34" charset="0"/>
              <a:buChar char="•"/>
            </a:pPr>
            <a:endParaRPr lang="fr-LU" sz="1400" b="1" dirty="0">
              <a:solidFill>
                <a:schemeClr val="tx1"/>
              </a:solidFill>
            </a:endParaRPr>
          </a:p>
          <a:p>
            <a:pPr marL="457200" indent="-457200" algn="l">
              <a:buFont typeface="Arial" panose="020B0604020202020204" pitchFamily="34" charset="0"/>
              <a:buChar char="•"/>
            </a:pPr>
            <a:endParaRPr lang="fr-LU" sz="1400" b="1" dirty="0">
              <a:solidFill>
                <a:schemeClr val="tx1"/>
              </a:solidFill>
            </a:endParaRPr>
          </a:p>
        </p:txBody>
      </p:sp>
    </p:spTree>
    <p:extLst>
      <p:ext uri="{BB962C8B-B14F-4D97-AF65-F5344CB8AC3E}">
        <p14:creationId xmlns:p14="http://schemas.microsoft.com/office/powerpoint/2010/main" val="4016104602"/>
      </p:ext>
    </p:extLst>
  </p:cSld>
  <p:clrMapOvr>
    <a:masterClrMapping/>
  </p:clrMapOvr>
</p:sld>
</file>

<file path=ppt/theme/theme1.xml><?xml version="1.0" encoding="utf-8"?>
<a:theme xmlns:a="http://schemas.openxmlformats.org/drawingml/2006/main" name="baz_masque">
  <a:themeElements>
    <a:clrScheme name="POST LUXEMBOURG">
      <a:dk1>
        <a:srgbClr val="000000"/>
      </a:dk1>
      <a:lt1>
        <a:srgbClr val="FFFFFF"/>
      </a:lt1>
      <a:dk2>
        <a:srgbClr val="B0B2B3"/>
      </a:dk2>
      <a:lt2>
        <a:srgbClr val="FFFFFF"/>
      </a:lt2>
      <a:accent1>
        <a:srgbClr val="FFED00"/>
      </a:accent1>
      <a:accent2>
        <a:srgbClr val="1FA22E"/>
      </a:accent2>
      <a:accent3>
        <a:srgbClr val="5EC5ED"/>
      </a:accent3>
      <a:accent4>
        <a:srgbClr val="00A6D4"/>
      </a:accent4>
      <a:accent5>
        <a:srgbClr val="3E3D40"/>
      </a:accent5>
      <a:accent6>
        <a:srgbClr val="B0B2B3"/>
      </a:accent6>
      <a:hlink>
        <a:srgbClr val="000000"/>
      </a:hlink>
      <a:folHlink>
        <a:srgbClr val="000000"/>
      </a:folHlink>
    </a:clrScheme>
    <a:fontScheme name="POS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 ma:contentTypeID="0x01010056F9FD44D89C495589BD54766A9FFCAF007FBB626AE399A24BB73D21553E080230" ma:contentTypeVersion="16" ma:contentTypeDescription="" ma:contentTypeScope="" ma:versionID="e4f1cdf742315e1030d1c40264d06745">
  <xsd:schema xmlns:xsd="http://www.w3.org/2001/XMLSchema" xmlns:xs="http://www.w3.org/2001/XMLSchema" xmlns:p="http://schemas.microsoft.com/office/2006/metadata/properties" xmlns:ns2="34DA1EB0-4D54-435F-8E3D-34E96D9C2656" targetNamespace="http://schemas.microsoft.com/office/2006/metadata/properties" ma:root="true" ma:fieldsID="f9f76fef74fded725c05769d4951c655" ns2:_="">
    <xsd:import namespace="34DA1EB0-4D54-435F-8E3D-34E96D9C2656"/>
    <xsd:element name="properties">
      <xsd:complexType>
        <xsd:sequence>
          <xsd:element name="documentManagement">
            <xsd:complexType>
              <xsd:all>
                <xsd:element ref="ns2:f9814f7bb2224571a4773908fe85d2f0" minOccurs="0"/>
                <xsd:element ref="ns2:k390bea7c03b40209d52f3726c20713b" minOccurs="0"/>
                <xsd:element ref="ns2:PT_DG_ApplicabilityDate" minOccurs="0"/>
                <xsd:element ref="ns2:k4a0a23dbc6944648616d2af6e876883" minOccurs="0"/>
                <xsd:element ref="ns2:PT_DG_VisibleInDocSpace" minOccurs="0"/>
                <xsd:element ref="ns2:PT_DG_DocUN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A1EB0-4D54-435F-8E3D-34E96D9C2656" elementFormDefault="qualified">
    <xsd:import namespace="http://schemas.microsoft.com/office/2006/documentManagement/types"/>
    <xsd:import namespace="http://schemas.microsoft.com/office/infopath/2007/PartnerControls"/>
    <xsd:element name="f9814f7bb2224571a4773908fe85d2f0" ma:index="9" nillable="true" ma:taxonomy="true" ma:internalName="PT_DG_TemplateCatTaxHTField0" ma:taxonomyFieldName="PT_DG_TemplateCat" ma:displayName="Catégorie de template" ma:indexed="true" ma:fieldId="{f9814f7b-b222-4571-a477-3908fe85d2f0}" ma:sspId="c9fddff4-900a-4cc9-8581-c5e8a0ff657d" ma:termSetId="c6f6c920-10fb-4f9e-8068-20df2511584f" ma:anchorId="196e9ee7-a6b0-423d-be9b-fa5427f632bb" ma:open="false" ma:isKeyword="false">
      <xsd:complexType>
        <xsd:sequence>
          <xsd:element ref="pc:Terms" minOccurs="0" maxOccurs="1"/>
        </xsd:sequence>
      </xsd:complexType>
    </xsd:element>
    <xsd:element name="k390bea7c03b40209d52f3726c20713b" ma:index="11" nillable="true" ma:taxonomy="true" ma:internalName="PT_DG_LanguageTaxHTField0" ma:taxonomyFieldName="PT_DG_Language" ma:displayName="Langue" ma:indexed="true" ma:fieldId="{4390bea7-c03b-4020-9d52-f3726c20713b}" ma:sspId="c9fddff4-900a-4cc9-8581-c5e8a0ff657d" ma:termSetId="79d61752-aa08-4001-b985-8c1aa6a27853" ma:anchorId="00000000-0000-0000-0000-000000000000" ma:open="false" ma:isKeyword="false">
      <xsd:complexType>
        <xsd:sequence>
          <xsd:element ref="pc:Terms" minOccurs="0" maxOccurs="1"/>
        </xsd:sequence>
      </xsd:complexType>
    </xsd:element>
    <xsd:element name="PT_DG_ApplicabilityDate" ma:index="12" nillable="true" ma:displayName="Date d'applicabilité" ma:description="Date d'applicabilité" ma:indexed="true" ma:internalName="PT_DG_ApplicabilityDate">
      <xsd:simpleType>
        <xsd:restriction base="dms:DateTime"/>
      </xsd:simpleType>
    </xsd:element>
    <xsd:element name="k4a0a23dbc6944648616d2af6e876883" ma:index="14" nillable="true" ma:taxonomy="true" ma:internalName="PT_DG_ServiceTaxHTField0" ma:taxonomyFieldName="PT_DG_Service" ma:displayName="Service" ma:indexed="true" ma:fieldId="{44a0a23d-bc69-4464-8616-d2af6e876883}" ma:sspId="c9fddff4-900a-4cc9-8581-c5e8a0ff657d" ma:termSetId="50abc0b1-8c7c-4852-9298-774c40cfffe3" ma:anchorId="00000000-0000-0000-0000-000000000000" ma:open="false" ma:isKeyword="false">
      <xsd:complexType>
        <xsd:sequence>
          <xsd:element ref="pc:Terms" minOccurs="0" maxOccurs="1"/>
        </xsd:sequence>
      </xsd:complexType>
    </xsd:element>
    <xsd:element name="PT_DG_VisibleInDocSpace" ma:index="15" nillable="true" ma:displayName="Visible dans l'espace documentaire" ma:description="Rend visible le document dans l'espace documentaire." ma:indexed="true" ma:internalName="PT_DG_VisibleInDocSpace">
      <xsd:simpleType>
        <xsd:restriction base="dms:Boolean"/>
      </xsd:simpleType>
    </xsd:element>
    <xsd:element name="PT_DG_DocUNID" ma:index="16" nillable="true" ma:displayName="PT_DG_DocUNID" ma:description="PT_DG_DocUNID" ma:hidden="true" ma:internalName="PT_DG_DocUN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T_DG_ApplicabilityDate xmlns="34DA1EB0-4D54-435F-8E3D-34E96D9C2656" xsi:nil="true"/>
    <k390bea7c03b40209d52f3726c20713b xmlns="34DA1EB0-4D54-435F-8E3D-34E96D9C2656">
      <Terms xmlns="http://schemas.microsoft.com/office/infopath/2007/PartnerControls"/>
    </k390bea7c03b40209d52f3726c20713b>
    <k4a0a23dbc6944648616d2af6e876883 xmlns="34DA1EB0-4D54-435F-8E3D-34E96D9C2656">
      <Terms xmlns="http://schemas.microsoft.com/office/infopath/2007/PartnerControls"/>
    </k4a0a23dbc6944648616d2af6e876883>
    <PT_DG_DocUNID xmlns="34DA1EB0-4D54-435F-8E3D-34E96D9C2656" xsi:nil="true"/>
    <PT_DG_VisibleInDocSpace xmlns="34DA1EB0-4D54-435F-8E3D-34E96D9C2656">true</PT_DG_VisibleInDocSpace>
    <f9814f7bb2224571a4773908fe85d2f0 xmlns="34DA1EB0-4D54-435F-8E3D-34E96D9C2656">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15d1c5f3-6a05-483c-b234-d3b9beba2794</TermId>
        </TermInfo>
      </Terms>
    </f9814f7bb2224571a4773908fe85d2f0>
  </documentManagement>
</p:properties>
</file>

<file path=customXml/item4.xml><?xml version="1.0" encoding="utf-8"?>
<?mso-contentType ?>
<SharedContentType xmlns="Microsoft.SharePoint.Taxonomy.ContentTypeSync" SourceId="c9fddff4-900a-4cc9-8581-c5e8a0ff657d" ContentTypeId="0x01010056F9FD44D89C495589BD54766A9FFCAF" PreviousValue="false"/>
</file>

<file path=customXml/itemProps1.xml><?xml version="1.0" encoding="utf-8"?>
<ds:datastoreItem xmlns:ds="http://schemas.openxmlformats.org/officeDocument/2006/customXml" ds:itemID="{09790EBE-C1EC-44C4-A2BB-9D2B0DC0B81F}">
  <ds:schemaRefs>
    <ds:schemaRef ds:uri="http://schemas.microsoft.com/sharepoint/v3/contenttype/forms"/>
  </ds:schemaRefs>
</ds:datastoreItem>
</file>

<file path=customXml/itemProps2.xml><?xml version="1.0" encoding="utf-8"?>
<ds:datastoreItem xmlns:ds="http://schemas.openxmlformats.org/officeDocument/2006/customXml" ds:itemID="{B5C8AAD4-FD84-4845-956C-8D11C7485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A1EB0-4D54-435F-8E3D-34E96D9C2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39F899-901A-4F91-876D-E734EAE9031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4DA1EB0-4D54-435F-8E3D-34E96D9C2656"/>
    <ds:schemaRef ds:uri="http://www.w3.org/XML/1998/namespace"/>
  </ds:schemaRefs>
</ds:datastoreItem>
</file>

<file path=customXml/itemProps4.xml><?xml version="1.0" encoding="utf-8"?>
<ds:datastoreItem xmlns:ds="http://schemas.openxmlformats.org/officeDocument/2006/customXml" ds:itemID="{B25862F1-6B06-4D9B-8303-F755D8A49A1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Template_Post_powerpoint</Template>
  <TotalTime>0</TotalTime>
  <Words>2351</Words>
  <Application>Microsoft Office PowerPoint</Application>
  <PresentationFormat>On-screen Show (4:3)</PresentationFormat>
  <Paragraphs>579</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Tahoma</vt:lpstr>
      <vt:lpstr>Times New Roman</vt:lpstr>
      <vt:lpstr>Wingdings</vt:lpstr>
      <vt:lpstr>baz_masque</vt:lpstr>
      <vt:lpstr>ASSOCIATION GENERALE 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Assemblée générale extraordinaire du 21 février 2024</vt:lpstr>
      <vt:lpstr>Modifications statutaires proposées lors de l’assemblée générale extraordinaire du 21 février 2024</vt:lpstr>
      <vt:lpstr>Modifications statutaires proposées lors de l’assemblée générale extraordinaire du 21 février 2024</vt:lpstr>
      <vt:lpstr>Modifications statutaires proposées lors de l’assemblée générale extraordinaire du 21 février 2024</vt:lpstr>
      <vt:lpstr>Modifications statutaires proposées lors de l’assemblée générale extraordinaire du 21 février 2024</vt:lpstr>
      <vt:lpstr>PowerPoint Presentation</vt:lpstr>
      <vt:lpstr>Merci !  Gudden Appetit </vt:lpstr>
    </vt:vector>
  </TitlesOfParts>
  <Manager>POST LUXEMBOURG</Manager>
  <Company>Post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DES CADRES</dc:title>
  <dc:subject>POST LUXEMBOURG</dc:subject>
  <dc:creator>Daniel Nestler</dc:creator>
  <cp:lastModifiedBy>Daniel Nestler</cp:lastModifiedBy>
  <cp:revision>389</cp:revision>
  <cp:lastPrinted>2015-03-13T17:31:05Z</cp:lastPrinted>
  <dcterms:created xsi:type="dcterms:W3CDTF">2015-03-07T21:58:41Z</dcterms:created>
  <dcterms:modified xsi:type="dcterms:W3CDTF">2024-02-21T14:13:06Z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0x01010056F9FD44D89C495589BD54766A9FFCAF007FBB626AE399A24BB73D21553E080230</vt:lpwstr>
  </property>
  <property fmtid="{D5CDD505-2E9C-101B-9397-08002B2CF9AE}" pid="3" name="PT_DG_TemplateCat">
    <vt:lpwstr>38</vt:lpwstr>
  </property>
  <property fmtid="{D5CDD505-2E9C-101B-9397-08002B2CF9AE}" pid="4" name="MSIP_Label_b1bd74b0-ef9f-44c3-bb7a-8ab692560687_Enabled">
    <vt:lpwstr>true</vt:lpwstr>
  </property>
  <property fmtid="{D5CDD505-2E9C-101B-9397-08002B2CF9AE}" pid="5" name="MSIP_Label_b1bd74b0-ef9f-44c3-bb7a-8ab692560687_SetDate">
    <vt:lpwstr>2022-03-22T07:08:49Z</vt:lpwstr>
  </property>
  <property fmtid="{D5CDD505-2E9C-101B-9397-08002B2CF9AE}" pid="6" name="MSIP_Label_b1bd74b0-ef9f-44c3-bb7a-8ab692560687_Method">
    <vt:lpwstr>Privileged</vt:lpwstr>
  </property>
  <property fmtid="{D5CDD505-2E9C-101B-9397-08002B2CF9AE}" pid="7" name="MSIP_Label_b1bd74b0-ef9f-44c3-bb7a-8ab692560687_Name">
    <vt:lpwstr>C1 - Document public</vt:lpwstr>
  </property>
  <property fmtid="{D5CDD505-2E9C-101B-9397-08002B2CF9AE}" pid="8" name="MSIP_Label_b1bd74b0-ef9f-44c3-bb7a-8ab692560687_SiteId">
    <vt:lpwstr>090a1bf9-58cc-49fa-8a9e-3f7b0a100fa9</vt:lpwstr>
  </property>
  <property fmtid="{D5CDD505-2E9C-101B-9397-08002B2CF9AE}" pid="9" name="MSIP_Label_b1bd74b0-ef9f-44c3-bb7a-8ab692560687_ActionId">
    <vt:lpwstr>a7420bfb-f7e8-45da-9dfb-50d669fcd41b</vt:lpwstr>
  </property>
  <property fmtid="{D5CDD505-2E9C-101B-9397-08002B2CF9AE}" pid="10" name="MSIP_Label_b1bd74b0-ef9f-44c3-bb7a-8ab692560687_ContentBits">
    <vt:lpwstr>0</vt:lpwstr>
  </property>
</Properties>
</file>