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0"/>
  </p:notesMasterIdLst>
  <p:sldIdLst>
    <p:sldId id="256" r:id="rId6"/>
    <p:sldId id="405" r:id="rId7"/>
    <p:sldId id="345" r:id="rId8"/>
    <p:sldId id="317" r:id="rId9"/>
    <p:sldId id="536" r:id="rId10"/>
    <p:sldId id="432" r:id="rId11"/>
    <p:sldId id="435" r:id="rId12"/>
    <p:sldId id="421" r:id="rId13"/>
    <p:sldId id="533" r:id="rId14"/>
    <p:sldId id="534" r:id="rId15"/>
    <p:sldId id="545" r:id="rId16"/>
    <p:sldId id="568" r:id="rId17"/>
    <p:sldId id="519" r:id="rId18"/>
    <p:sldId id="548" r:id="rId19"/>
    <p:sldId id="549" r:id="rId20"/>
    <p:sldId id="550" r:id="rId21"/>
    <p:sldId id="552" r:id="rId22"/>
    <p:sldId id="553" r:id="rId23"/>
    <p:sldId id="554" r:id="rId24"/>
    <p:sldId id="555" r:id="rId25"/>
    <p:sldId id="556" r:id="rId26"/>
    <p:sldId id="537" r:id="rId27"/>
    <p:sldId id="289" r:id="rId28"/>
    <p:sldId id="265" r:id="rId29"/>
    <p:sldId id="291" r:id="rId30"/>
    <p:sldId id="296" r:id="rId31"/>
    <p:sldId id="413" r:id="rId32"/>
    <p:sldId id="414" r:id="rId33"/>
    <p:sldId id="412" r:id="rId34"/>
    <p:sldId id="538" r:id="rId35"/>
    <p:sldId id="539" r:id="rId36"/>
    <p:sldId id="540" r:id="rId37"/>
    <p:sldId id="485" r:id="rId38"/>
    <p:sldId id="541" r:id="rId39"/>
    <p:sldId id="542" r:id="rId40"/>
    <p:sldId id="546" r:id="rId41"/>
    <p:sldId id="547" r:id="rId42"/>
    <p:sldId id="543" r:id="rId43"/>
    <p:sldId id="507" r:id="rId44"/>
    <p:sldId id="567" r:id="rId45"/>
    <p:sldId id="518" r:id="rId46"/>
    <p:sldId id="557" r:id="rId47"/>
    <p:sldId id="558" r:id="rId48"/>
    <p:sldId id="559" r:id="rId49"/>
    <p:sldId id="560" r:id="rId50"/>
    <p:sldId id="561" r:id="rId51"/>
    <p:sldId id="562" r:id="rId52"/>
    <p:sldId id="563" r:id="rId53"/>
    <p:sldId id="564" r:id="rId54"/>
    <p:sldId id="565" r:id="rId55"/>
    <p:sldId id="566" r:id="rId56"/>
    <p:sldId id="544" r:id="rId57"/>
    <p:sldId id="323" r:id="rId58"/>
    <p:sldId id="261" r:id="rId5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41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Nestler" initials="DN" lastIdx="1" clrIdx="0">
    <p:extLst>
      <p:ext uri="{19B8F6BF-5375-455C-9EA6-DF929625EA0E}">
        <p15:presenceInfo xmlns:p15="http://schemas.microsoft.com/office/powerpoint/2012/main" userId="S-1-5-21-3831645042-1630103438-2319456322-1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3" autoAdjust="0"/>
    <p:restoredTop sz="94660"/>
  </p:normalViewPr>
  <p:slideViewPr>
    <p:cSldViewPr>
      <p:cViewPr varScale="1">
        <p:scale>
          <a:sx n="123" d="100"/>
          <a:sy n="123" d="100"/>
        </p:scale>
        <p:origin x="1398" y="102"/>
      </p:cViewPr>
      <p:guideLst>
        <p:guide orient="horz" pos="2160"/>
        <p:guide pos="2880"/>
        <p:guide pos="41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LU" dirty="0"/>
              <a:t>Cotisations 2024 – CGFP - AGC</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4C3-42C7-9354-A80AE7A0E155}"/>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4C3-42C7-9354-A80AE7A0E155}"/>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F4C3-42C7-9354-A80AE7A0E155}"/>
              </c:ext>
            </c:extLst>
          </c:dPt>
          <c:dLbls>
            <c:dLbl>
              <c:idx val="0"/>
              <c:tx>
                <c:rich>
                  <a:bodyPr/>
                  <a:lstStyle/>
                  <a:p>
                    <a:fld id="{2BFAA733-3557-4593-BC53-BE4366F5B615}" type="CATEGORYNAME">
                      <a:rPr lang="en-US"/>
                      <a:pPr/>
                      <a:t>[CATEGORY NAME]</a:t>
                    </a:fld>
                    <a:r>
                      <a:rPr lang="en-US" baseline="0" dirty="0"/>
                      <a:t>
120.004,00 €</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C3-42C7-9354-A80AE7A0E155}"/>
                </c:ext>
              </c:extLst>
            </c:dLbl>
            <c:dLbl>
              <c:idx val="1"/>
              <c:tx>
                <c:rich>
                  <a:bodyPr/>
                  <a:lstStyle/>
                  <a:p>
                    <a:fld id="{43A3D46A-E895-47F7-85DC-C2D956C1E6E0}" type="CATEGORYNAME">
                      <a:rPr lang="en-US"/>
                      <a:pPr/>
                      <a:t>[CATEGORY NAME]</a:t>
                    </a:fld>
                    <a:r>
                      <a:rPr lang="en-US" baseline="0" dirty="0"/>
                      <a:t>
46.104,00 €</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4C3-42C7-9354-A80AE7A0E155}"/>
                </c:ext>
              </c:extLst>
            </c:dLbl>
            <c:dLbl>
              <c:idx val="2"/>
              <c:tx>
                <c:rich>
                  <a:bodyPr/>
                  <a:lstStyle/>
                  <a:p>
                    <a:fld id="{58F6481D-099D-4FF4-AC29-85C0066FF1ED}" type="CATEGORYNAME">
                      <a:rPr lang="en-US" smtClean="0"/>
                      <a:pPr/>
                      <a:t>[CATEGORY NAME]</a:t>
                    </a:fld>
                    <a:r>
                      <a:rPr lang="en-US" baseline="0" dirty="0"/>
                      <a:t>:</a:t>
                    </a:r>
                  </a:p>
                  <a:p>
                    <a:r>
                      <a:rPr lang="en-US" baseline="0" dirty="0"/>
                      <a:t>73.900,00 €</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4C3-42C7-9354-A80AE7A0E1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Sheet1!$A$1:$C$1</c:f>
              <c:strCache>
                <c:ptCount val="3"/>
                <c:pt idx="0">
                  <c:v>Cotisations reçues</c:v>
                </c:pt>
                <c:pt idx="1">
                  <c:v>Cotisations AGC</c:v>
                </c:pt>
                <c:pt idx="2">
                  <c:v>Cotisations CGFP</c:v>
                </c:pt>
              </c:strCache>
            </c:strRef>
          </c:cat>
          <c:val>
            <c:numRef>
              <c:f>Sheet1!$A$2:$C$2</c:f>
              <c:numCache>
                <c:formatCode>#,##0.00\ "€"</c:formatCode>
                <c:ptCount val="3"/>
                <c:pt idx="0">
                  <c:v>79847</c:v>
                </c:pt>
                <c:pt idx="1">
                  <c:v>28222</c:v>
                </c:pt>
                <c:pt idx="2">
                  <c:v>51625</c:v>
                </c:pt>
              </c:numCache>
            </c:numRef>
          </c:val>
          <c:extLst>
            <c:ext xmlns:c16="http://schemas.microsoft.com/office/drawing/2014/chart" uri="{C3380CC4-5D6E-409C-BE32-E72D297353CC}">
              <c16:uniqueId val="{00000006-F4C3-42C7-9354-A80AE7A0E155}"/>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3408DD4-2848-4130-91D2-DA279B566371}" type="datetimeFigureOut">
              <a:rPr lang="fr-FR" smtClean="0"/>
              <a:pPr/>
              <a:t>25/02/2025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686E92E-1CC9-49FE-85F2-4F6117653B4D}" type="slidenum">
              <a:rPr lang="fr-FR" smtClean="0"/>
              <a:pPr/>
              <a:t>‹#›</a:t>
            </a:fld>
            <a:endParaRPr lang="fr-FR"/>
          </a:p>
        </p:txBody>
      </p:sp>
    </p:spTree>
    <p:extLst>
      <p:ext uri="{BB962C8B-B14F-4D97-AF65-F5344CB8AC3E}">
        <p14:creationId xmlns:p14="http://schemas.microsoft.com/office/powerpoint/2010/main" val="209102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a:p>
        </p:txBody>
      </p:sp>
      <p:sp>
        <p:nvSpPr>
          <p:cNvPr id="4" name="Slide Number Placeholder 3"/>
          <p:cNvSpPr>
            <a:spLocks noGrp="1"/>
          </p:cNvSpPr>
          <p:nvPr>
            <p:ph type="sldNum" sz="quarter" idx="10"/>
          </p:nvPr>
        </p:nvSpPr>
        <p:spPr/>
        <p:txBody>
          <a:bodyPr/>
          <a:lstStyle/>
          <a:p>
            <a:fld id="{864F188C-440B-4A32-A285-786D6F0B85E9}" type="slidenum">
              <a:rPr lang="fr-LU" smtClean="0"/>
              <a:t>39</a:t>
            </a:fld>
            <a:endParaRPr lang="fr-LU"/>
          </a:p>
        </p:txBody>
      </p:sp>
    </p:spTree>
    <p:extLst>
      <p:ext uri="{BB962C8B-B14F-4D97-AF65-F5344CB8AC3E}">
        <p14:creationId xmlns:p14="http://schemas.microsoft.com/office/powerpoint/2010/main" val="400341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a:p>
        </p:txBody>
      </p:sp>
      <p:sp>
        <p:nvSpPr>
          <p:cNvPr id="4" name="Slide Number Placeholder 3"/>
          <p:cNvSpPr>
            <a:spLocks noGrp="1"/>
          </p:cNvSpPr>
          <p:nvPr>
            <p:ph type="sldNum" sz="quarter" idx="10"/>
          </p:nvPr>
        </p:nvSpPr>
        <p:spPr/>
        <p:txBody>
          <a:bodyPr/>
          <a:lstStyle/>
          <a:p>
            <a:fld id="{864F188C-440B-4A32-A285-786D6F0B85E9}" type="slidenum">
              <a:rPr lang="fr-LU" smtClean="0"/>
              <a:t>41</a:t>
            </a:fld>
            <a:endParaRPr lang="fr-LU"/>
          </a:p>
        </p:txBody>
      </p:sp>
    </p:spTree>
    <p:extLst>
      <p:ext uri="{BB962C8B-B14F-4D97-AF65-F5344CB8AC3E}">
        <p14:creationId xmlns:p14="http://schemas.microsoft.com/office/powerpoint/2010/main" val="3013619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640" y="2631808"/>
            <a:ext cx="6123122" cy="4176464"/>
          </a:xfrm>
          <a:prstGeom prst="rect">
            <a:avLst/>
          </a:prstGeom>
          <a:blipFill dpi="0" rotWithShape="1">
            <a:blip r:embed="rId2">
              <a:alphaModFix amt="0"/>
            </a:blip>
            <a:srcRect/>
            <a:stretch>
              <a:fillRect/>
            </a:stretch>
          </a:blipFill>
          <a:effectLst>
            <a:outerShdw blurRad="50800" dist="50800" dir="5400000" algn="ctr" rotWithShape="0">
              <a:srgbClr val="000000">
                <a:alpha val="30000"/>
              </a:srgbClr>
            </a:outerShdw>
          </a:effectLst>
        </p:spPr>
      </p:pic>
      <p:sp>
        <p:nvSpPr>
          <p:cNvPr id="3" name="Sous-titre 2"/>
          <p:cNvSpPr>
            <a:spLocks noGrp="1"/>
          </p:cNvSpPr>
          <p:nvPr>
            <p:ph type="subTitle" idx="1"/>
          </p:nvPr>
        </p:nvSpPr>
        <p:spPr bwMode="gray">
          <a:xfrm>
            <a:off x="755576" y="2132856"/>
            <a:ext cx="8028000" cy="1080120"/>
          </a:xfrm>
        </p:spPr>
        <p:txBody>
          <a:bodyPr>
            <a:noAutofit/>
          </a:bodyPr>
          <a:lstStyle>
            <a:lvl1pPr marL="0" indent="0" algn="l">
              <a:spcAft>
                <a:spcPts val="0"/>
              </a:spcAft>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r-FR" dirty="0"/>
          </a:p>
        </p:txBody>
      </p:sp>
      <p:sp>
        <p:nvSpPr>
          <p:cNvPr id="20" name="Espace réservé du texte 19"/>
          <p:cNvSpPr>
            <a:spLocks noGrp="1"/>
          </p:cNvSpPr>
          <p:nvPr>
            <p:ph type="body" sz="quarter" idx="13" hasCustomPrompt="1"/>
          </p:nvPr>
        </p:nvSpPr>
        <p:spPr bwMode="gray">
          <a:xfrm>
            <a:off x="755650" y="3384000"/>
            <a:ext cx="5040000" cy="540000"/>
          </a:xfrm>
        </p:spPr>
        <p:txBody>
          <a:bodyPr>
            <a:noAutofit/>
          </a:bodyPr>
          <a:lstStyle>
            <a:lvl1pPr>
              <a:defRPr sz="1700" b="0">
                <a:solidFill>
                  <a:schemeClr val="tx1"/>
                </a:solidFill>
              </a:defRPr>
            </a:lvl1pPr>
          </a:lstStyle>
          <a:p>
            <a:pPr lvl="0"/>
            <a:r>
              <a:rPr lang="fr-FR" dirty="0"/>
              <a:t>00/00/0000</a:t>
            </a:r>
          </a:p>
        </p:txBody>
      </p:sp>
      <p:sp>
        <p:nvSpPr>
          <p:cNvPr id="11" name="Title 10"/>
          <p:cNvSpPr>
            <a:spLocks noGrp="1"/>
          </p:cNvSpPr>
          <p:nvPr>
            <p:ph type="title"/>
          </p:nvPr>
        </p:nvSpPr>
        <p:spPr/>
        <p:txBody>
          <a:bodyPr/>
          <a:lstStyle/>
          <a:p>
            <a:r>
              <a:rPr lang="en-US"/>
              <a:t>Click to edit Master title style</a:t>
            </a:r>
            <a:endParaRPr lang="fr-L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907704" y="2780928"/>
            <a:ext cx="5471417" cy="3731949"/>
          </a:xfrm>
          <a:prstGeom prst="rect">
            <a:avLst/>
          </a:prstGeom>
          <a:noFill/>
        </p:spPr>
      </p:pic>
      <p:sp>
        <p:nvSpPr>
          <p:cNvPr id="10" name="Titre 9"/>
          <p:cNvSpPr>
            <a:spLocks noGrp="1"/>
          </p:cNvSpPr>
          <p:nvPr>
            <p:ph type="title"/>
          </p:nvPr>
        </p:nvSpPr>
        <p:spPr bwMode="gray">
          <a:xfrm>
            <a:off x="755576" y="1080000"/>
            <a:ext cx="8028000" cy="2132976"/>
          </a:xfrm>
        </p:spPr>
        <p:txBody>
          <a:bodyPr>
            <a:noAutofit/>
          </a:bodyPr>
          <a:lstStyle>
            <a:lvl1pPr>
              <a:defRPr sz="4200">
                <a:solidFill>
                  <a:schemeClr val="accent5"/>
                </a:solidFill>
              </a:defRPr>
            </a:lvl1pPr>
          </a:lstStyle>
          <a:p>
            <a:r>
              <a:rPr lang="en-US"/>
              <a:t>Click to edit Master title style</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p:txBody>
          <a:bodyPr/>
          <a:lstStyle>
            <a:lvl1pPr>
              <a:spcBef>
                <a:spcPts val="1000"/>
              </a:spcBef>
              <a:defRPr/>
            </a:lvl1pPr>
            <a:lvl3pPr>
              <a:defRPr>
                <a:solidFill>
                  <a:schemeClr val="accent5"/>
                </a:solidFill>
              </a:defRPr>
            </a:lvl3pPr>
            <a:lvl4pPr>
              <a:defRPr>
                <a:solidFill>
                  <a:schemeClr val="accent5"/>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7" name="Titre 6"/>
          <p:cNvSpPr>
            <a:spLocks noGrp="1"/>
          </p:cNvSpPr>
          <p:nvPr>
            <p:ph type="title"/>
          </p:nvPr>
        </p:nvSpPr>
        <p:spPr bwMode="gray"/>
        <p:txBody>
          <a:bodyPr/>
          <a:lstStyle/>
          <a:p>
            <a:r>
              <a:rPr lang="en-US"/>
              <a:t>Click to edit Master title style</a:t>
            </a:r>
            <a:endParaRPr lang="fr-FR"/>
          </a:p>
        </p:txBody>
      </p:sp>
      <p:sp>
        <p:nvSpPr>
          <p:cNvPr id="8" name="Espace réservé de la date 7"/>
          <p:cNvSpPr>
            <a:spLocks noGrp="1"/>
          </p:cNvSpPr>
          <p:nvPr>
            <p:ph type="dt" sz="half" idx="10"/>
          </p:nvPr>
        </p:nvSpPr>
        <p:spPr bwMode="gray"/>
        <p:txBody>
          <a:bodyPr/>
          <a:lstStyle/>
          <a:p>
            <a:fld id="{BE0F9C83-7227-47B6-8DBC-3AC9CCB62BF8}" type="datetime1">
              <a:rPr lang="fr-FR" smtClean="0"/>
              <a:pPr/>
              <a:t>25/02/2025</a:t>
            </a:fld>
            <a:endParaRPr lang="fr-FR" dirty="0"/>
          </a:p>
        </p:txBody>
      </p:sp>
      <p:sp>
        <p:nvSpPr>
          <p:cNvPr id="9" name="Espace réservé du numéro de diapositive 8"/>
          <p:cNvSpPr>
            <a:spLocks noGrp="1"/>
          </p:cNvSpPr>
          <p:nvPr>
            <p:ph type="sldNum" sz="quarter" idx="11"/>
          </p:nvPr>
        </p:nvSpPr>
        <p:spPr bwMode="gray"/>
        <p:txBody>
          <a:bodyPr/>
          <a:lstStyle/>
          <a:p>
            <a:r>
              <a:rPr lang="fr-FR"/>
              <a:t> Page </a:t>
            </a:r>
            <a:fld id="{19858401-1896-4F80-9B2B-186795E41C27}" type="slidenum">
              <a:rPr lang="fr-FR" smtClean="0"/>
              <a:pPr/>
              <a:t>‹#›</a:t>
            </a:fld>
            <a:endParaRPr lang="fr-FR" dirty="0"/>
          </a:p>
        </p:txBody>
      </p:sp>
      <p:sp>
        <p:nvSpPr>
          <p:cNvPr id="10" name="Espace réservé du pied de page 9"/>
          <p:cNvSpPr>
            <a:spLocks noGrp="1"/>
          </p:cNvSpPr>
          <p:nvPr>
            <p:ph type="ftr" sz="quarter" idx="12"/>
          </p:nvPr>
        </p:nvSpPr>
        <p:spPr bwMode="gray"/>
        <p:txBody>
          <a:bodyPr/>
          <a:lstStyle/>
          <a:p>
            <a:r>
              <a:rPr lang="fr-FR" dirty="0"/>
              <a:t>Association Générale des Cadres – Assemblée Générale Ordinaire 2019</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a:xfrm>
            <a:off x="657224" y="1684499"/>
            <a:ext cx="8029575" cy="304342"/>
          </a:xfrm>
        </p:spPr>
        <p:txBody>
          <a:bodyPr/>
          <a:lstStyle>
            <a:lvl1pPr>
              <a:defRPr>
                <a:solidFill>
                  <a:schemeClr val="accent5"/>
                </a:solidFill>
              </a:defRPr>
            </a:lvl1pPr>
          </a:lstStyle>
          <a:p>
            <a:pPr lvl="0"/>
            <a:r>
              <a:rPr lang="en-US"/>
              <a:t>Click to edit Master text styles</a:t>
            </a:r>
          </a:p>
        </p:txBody>
      </p:sp>
      <p:sp>
        <p:nvSpPr>
          <p:cNvPr id="7" name="Titre 6"/>
          <p:cNvSpPr>
            <a:spLocks noGrp="1"/>
          </p:cNvSpPr>
          <p:nvPr>
            <p:ph type="title"/>
          </p:nvPr>
        </p:nvSpPr>
        <p:spPr bwMode="gray"/>
        <p:txBody>
          <a:bodyPr/>
          <a:lstStyle/>
          <a:p>
            <a:r>
              <a:rPr lang="en-US"/>
              <a:t>Click to edit Master title style</a:t>
            </a:r>
            <a:endParaRPr lang="fr-FR" dirty="0"/>
          </a:p>
        </p:txBody>
      </p:sp>
      <p:sp>
        <p:nvSpPr>
          <p:cNvPr id="8" name="Espace réservé de la date 7"/>
          <p:cNvSpPr>
            <a:spLocks noGrp="1"/>
          </p:cNvSpPr>
          <p:nvPr>
            <p:ph type="dt" sz="half" idx="10"/>
          </p:nvPr>
        </p:nvSpPr>
        <p:spPr bwMode="gray"/>
        <p:txBody>
          <a:bodyPr/>
          <a:lstStyle/>
          <a:p>
            <a:fld id="{A301CDB9-0B36-49C4-AA30-7017A805B1D3}" type="datetime1">
              <a:rPr lang="fr-FR" smtClean="0"/>
              <a:pPr/>
              <a:t>25/02/2025</a:t>
            </a:fld>
            <a:endParaRPr lang="fr-FR" dirty="0"/>
          </a:p>
        </p:txBody>
      </p:sp>
      <p:sp>
        <p:nvSpPr>
          <p:cNvPr id="9" name="Espace réservé du numéro de diapositive 8"/>
          <p:cNvSpPr>
            <a:spLocks noGrp="1"/>
          </p:cNvSpPr>
          <p:nvPr>
            <p:ph type="sldNum" sz="quarter" idx="11"/>
          </p:nvPr>
        </p:nvSpPr>
        <p:spPr bwMode="gray"/>
        <p:txBody>
          <a:bodyPr/>
          <a:lstStyle/>
          <a:p>
            <a:r>
              <a:rPr lang="fr-FR"/>
              <a:t> Page </a:t>
            </a:r>
            <a:fld id="{19858401-1896-4F80-9B2B-186795E41C27}" type="slidenum">
              <a:rPr lang="fr-FR" smtClean="0"/>
              <a:pPr/>
              <a:t>‹#›</a:t>
            </a:fld>
            <a:endParaRPr lang="fr-FR" dirty="0"/>
          </a:p>
        </p:txBody>
      </p:sp>
      <p:sp>
        <p:nvSpPr>
          <p:cNvPr id="10" name="Espace réservé du pied de page 9"/>
          <p:cNvSpPr>
            <a:spLocks noGrp="1"/>
          </p:cNvSpPr>
          <p:nvPr>
            <p:ph type="ftr" sz="quarter" idx="12"/>
          </p:nvPr>
        </p:nvSpPr>
        <p:spPr bwMode="gray"/>
        <p:txBody>
          <a:bodyPr/>
          <a:lstStyle/>
          <a:p>
            <a:r>
              <a:rPr lang="fr-FR"/>
              <a:t>POST Luxembourg - Confidentiel - Titre de la présentation</a:t>
            </a:r>
            <a:endParaRPr lang="fr-FR" dirty="0"/>
          </a:p>
        </p:txBody>
      </p:sp>
      <p:sp>
        <p:nvSpPr>
          <p:cNvPr id="15" name="Espace réservé pour une image  14"/>
          <p:cNvSpPr>
            <a:spLocks noGrp="1"/>
          </p:cNvSpPr>
          <p:nvPr>
            <p:ph type="pic" sz="quarter" idx="14"/>
          </p:nvPr>
        </p:nvSpPr>
        <p:spPr bwMode="gray">
          <a:xfrm>
            <a:off x="648000" y="2062800"/>
            <a:ext cx="4644000" cy="3348000"/>
          </a:xfrm>
        </p:spPr>
        <p:txBody>
          <a:bodyPr tIns="720000" anchor="ctr" anchorCtr="0">
            <a:normAutofit/>
          </a:bodyPr>
          <a:lstStyle>
            <a:lvl1pPr algn="ctr">
              <a:defRPr sz="1300" b="0">
                <a:solidFill>
                  <a:schemeClr val="tx2"/>
                </a:solidFill>
              </a:defRPr>
            </a:lvl1pPr>
          </a:lstStyle>
          <a:p>
            <a:r>
              <a:rPr lang="en-US"/>
              <a:t>Click icon to add picture</a:t>
            </a:r>
            <a:endParaRPr lang="fr-FR" dirty="0"/>
          </a:p>
        </p:txBody>
      </p:sp>
      <p:sp>
        <p:nvSpPr>
          <p:cNvPr id="11" name="Espace réservé du contenu 2"/>
          <p:cNvSpPr>
            <a:spLocks noGrp="1"/>
          </p:cNvSpPr>
          <p:nvPr>
            <p:ph idx="15"/>
          </p:nvPr>
        </p:nvSpPr>
        <p:spPr bwMode="gray">
          <a:xfrm>
            <a:off x="5482800" y="2008800"/>
            <a:ext cx="3420000" cy="3600000"/>
          </a:xfrm>
        </p:spPr>
        <p:txBody>
          <a:bodyPr/>
          <a:lstStyle>
            <a:lvl2pPr>
              <a:spcAft>
                <a:spcPts val="2600"/>
              </a:spcAft>
              <a:defRPr/>
            </a:lvl2pPr>
            <a:lvl3pPr>
              <a:defRPr>
                <a:solidFill>
                  <a:schemeClr val="accent5"/>
                </a:solidFill>
              </a:defRPr>
            </a:lvl3pPr>
            <a:lvl4pPr>
              <a:defRPr>
                <a:solidFill>
                  <a:schemeClr val="accent5"/>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a:xfrm>
            <a:off x="657224" y="1684499"/>
            <a:ext cx="8029575" cy="1168438"/>
          </a:xfrm>
        </p:spPr>
        <p:txBody>
          <a:bodyPr/>
          <a:lstStyle/>
          <a:p>
            <a:pPr lvl="0"/>
            <a:r>
              <a:rPr lang="en-US"/>
              <a:t>Click to edit Master text styles</a:t>
            </a:r>
          </a:p>
          <a:p>
            <a:pPr lvl="1"/>
            <a:r>
              <a:rPr lang="en-US"/>
              <a:t>Second level</a:t>
            </a:r>
          </a:p>
        </p:txBody>
      </p:sp>
      <p:sp>
        <p:nvSpPr>
          <p:cNvPr id="7" name="Titre 6"/>
          <p:cNvSpPr>
            <a:spLocks noGrp="1"/>
          </p:cNvSpPr>
          <p:nvPr>
            <p:ph type="title"/>
          </p:nvPr>
        </p:nvSpPr>
        <p:spPr bwMode="gray"/>
        <p:txBody>
          <a:bodyPr/>
          <a:lstStyle/>
          <a:p>
            <a:r>
              <a:rPr lang="en-US"/>
              <a:t>Click to edit Master title style</a:t>
            </a:r>
            <a:endParaRPr lang="fr-FR"/>
          </a:p>
        </p:txBody>
      </p:sp>
      <p:sp>
        <p:nvSpPr>
          <p:cNvPr id="12" name="Espace réservé de la date 11"/>
          <p:cNvSpPr>
            <a:spLocks noGrp="1"/>
          </p:cNvSpPr>
          <p:nvPr>
            <p:ph type="dt" sz="half" idx="10"/>
          </p:nvPr>
        </p:nvSpPr>
        <p:spPr bwMode="gray"/>
        <p:txBody>
          <a:bodyPr/>
          <a:lstStyle/>
          <a:p>
            <a:fld id="{BBECDA45-D691-439A-85CE-7230EAD8B782}" type="datetime1">
              <a:rPr lang="fr-FR" smtClean="0"/>
              <a:pPr/>
              <a:t>25/02/2025</a:t>
            </a:fld>
            <a:endParaRPr lang="fr-FR" dirty="0"/>
          </a:p>
        </p:txBody>
      </p:sp>
      <p:sp>
        <p:nvSpPr>
          <p:cNvPr id="13" name="Espace réservé du numéro de diapositive 12"/>
          <p:cNvSpPr>
            <a:spLocks noGrp="1"/>
          </p:cNvSpPr>
          <p:nvPr>
            <p:ph type="sldNum" sz="quarter" idx="11"/>
          </p:nvPr>
        </p:nvSpPr>
        <p:spPr bwMode="gray"/>
        <p:txBody>
          <a:bodyPr/>
          <a:lstStyle/>
          <a:p>
            <a:r>
              <a:rPr lang="fr-FR"/>
              <a:t> Page </a:t>
            </a:r>
            <a:fld id="{19858401-1896-4F80-9B2B-186795E41C27}" type="slidenum">
              <a:rPr lang="fr-FR" smtClean="0"/>
              <a:pPr/>
              <a:t>‹#›</a:t>
            </a:fld>
            <a:endParaRPr lang="fr-FR" dirty="0"/>
          </a:p>
        </p:txBody>
      </p:sp>
      <p:sp>
        <p:nvSpPr>
          <p:cNvPr id="14" name="Espace réservé du pied de page 13"/>
          <p:cNvSpPr>
            <a:spLocks noGrp="1"/>
          </p:cNvSpPr>
          <p:nvPr>
            <p:ph type="ftr" sz="quarter" idx="12"/>
          </p:nvPr>
        </p:nvSpPr>
        <p:spPr bwMode="gray"/>
        <p:txBody>
          <a:bodyPr/>
          <a:lstStyle/>
          <a:p>
            <a:r>
              <a:rPr lang="fr-FR"/>
              <a:t>POST Luxembourg - Confidentiel - Titre de la présentation</a:t>
            </a:r>
            <a:endParaRPr lang="fr-FR" dirty="0"/>
          </a:p>
        </p:txBody>
      </p:sp>
      <p:sp>
        <p:nvSpPr>
          <p:cNvPr id="9" name="Espace réservé du graphique 8"/>
          <p:cNvSpPr>
            <a:spLocks noGrp="1"/>
          </p:cNvSpPr>
          <p:nvPr>
            <p:ph type="chart" sz="quarter" idx="13"/>
          </p:nvPr>
        </p:nvSpPr>
        <p:spPr bwMode="gray">
          <a:xfrm>
            <a:off x="657225" y="2997200"/>
            <a:ext cx="4680000" cy="2707200"/>
          </a:xfrm>
        </p:spPr>
        <p:txBody>
          <a:bodyPr tIns="720000" anchor="ctr" anchorCtr="0"/>
          <a:lstStyle>
            <a:lvl1pPr algn="ctr">
              <a:defRPr sz="1300" b="0"/>
            </a:lvl1pPr>
          </a:lstStyle>
          <a:p>
            <a:r>
              <a:rPr lang="en-US"/>
              <a:t>Click icon to add chart</a:t>
            </a:r>
            <a:endParaRPr lang="fr-FR" dirty="0"/>
          </a:p>
        </p:txBody>
      </p:sp>
      <p:sp>
        <p:nvSpPr>
          <p:cNvPr id="15" name="Espace réservé du texte 14"/>
          <p:cNvSpPr>
            <a:spLocks noGrp="1"/>
          </p:cNvSpPr>
          <p:nvPr>
            <p:ph type="body" sz="quarter" idx="14" hasCustomPrompt="1"/>
          </p:nvPr>
        </p:nvSpPr>
        <p:spPr bwMode="gray">
          <a:xfrm>
            <a:off x="5454000" y="3204000"/>
            <a:ext cx="3240088" cy="2520000"/>
          </a:xfrm>
        </p:spPr>
        <p:txBody>
          <a:bodyPr/>
          <a:lstStyle>
            <a:lvl1pPr>
              <a:defRPr sz="800" b="0" baseline="0">
                <a:solidFill>
                  <a:schemeClr val="accent5"/>
                </a:solidFill>
              </a:defRPr>
            </a:lvl1pPr>
          </a:lstStyle>
          <a:p>
            <a:pPr lvl="0"/>
            <a:r>
              <a:rPr lang="fr-FR" dirty="0"/>
              <a:t>Texte de légende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rnière de couverture">
    <p:bg>
      <p:bgPr>
        <a:blipFill>
          <a:blip r:embed="rId2"/>
          <a:stretch>
            <a:fillRect/>
          </a:stretch>
        </a:blipFill>
        <a:effectLst/>
      </p:bgPr>
    </p:bg>
    <p:spTree>
      <p:nvGrpSpPr>
        <p:cNvPr id="1" name=""/>
        <p:cNvGrpSpPr/>
        <p:nvPr/>
      </p:nvGrpSpPr>
      <p:grpSpPr>
        <a:xfrm>
          <a:off x="0" y="0"/>
          <a:ext cx="0" cy="0"/>
          <a:chOff x="0" y="0"/>
          <a:chExt cx="0" cy="0"/>
        </a:xfrm>
      </p:grpSpPr>
      <p:sp>
        <p:nvSpPr>
          <p:cNvPr id="10" name="Titre 9"/>
          <p:cNvSpPr>
            <a:spLocks noGrp="1"/>
          </p:cNvSpPr>
          <p:nvPr>
            <p:ph type="title"/>
          </p:nvPr>
        </p:nvSpPr>
        <p:spPr bwMode="gray">
          <a:xfrm>
            <a:off x="2016000" y="1645200"/>
            <a:ext cx="5040000" cy="3295968"/>
          </a:xfrm>
        </p:spPr>
        <p:txBody>
          <a:bodyPr>
            <a:noAutofit/>
          </a:bodyPr>
          <a:lstStyle>
            <a:lvl1pPr>
              <a:defRPr sz="4200">
                <a:solidFill>
                  <a:schemeClr val="bg1"/>
                </a:solidFill>
              </a:defRPr>
            </a:lvl1pPr>
          </a:lstStyle>
          <a:p>
            <a:r>
              <a:rPr lang="en-US" dirty="0"/>
              <a:t>Click to edit Master title style</a:t>
            </a:r>
            <a:endParaRPr lang="fr-FR" dirty="0"/>
          </a:p>
        </p:txBody>
      </p:sp>
      <p:sp>
        <p:nvSpPr>
          <p:cNvPr id="12" name="Espace réservé de la date 11"/>
          <p:cNvSpPr>
            <a:spLocks noGrp="1"/>
          </p:cNvSpPr>
          <p:nvPr>
            <p:ph type="dt" sz="half" idx="10"/>
          </p:nvPr>
        </p:nvSpPr>
        <p:spPr bwMode="gray">
          <a:xfrm>
            <a:off x="8784000" y="6498000"/>
            <a:ext cx="360000" cy="360000"/>
          </a:xfrm>
        </p:spPr>
        <p:txBody>
          <a:bodyPr anchor="ctr" anchorCtr="0"/>
          <a:lstStyle/>
          <a:p>
            <a:fld id="{FD63322C-DB95-443D-922C-858B827D0416}" type="datetime1">
              <a:rPr lang="fr-FR" smtClean="0"/>
              <a:pPr/>
              <a:t>25/02/2025</a:t>
            </a:fld>
            <a:endParaRPr lang="fr-FR" dirty="0"/>
          </a:p>
        </p:txBody>
      </p:sp>
      <p:sp>
        <p:nvSpPr>
          <p:cNvPr id="13" name="Espace réservé du numéro de diapositive 12"/>
          <p:cNvSpPr>
            <a:spLocks noGrp="1"/>
          </p:cNvSpPr>
          <p:nvPr>
            <p:ph type="sldNum" sz="quarter" idx="11"/>
          </p:nvPr>
        </p:nvSpPr>
        <p:spPr bwMode="gray">
          <a:xfrm>
            <a:off x="8784000" y="6498000"/>
            <a:ext cx="360000" cy="360000"/>
          </a:xfrm>
        </p:spPr>
        <p:txBody>
          <a:bodyPr anchor="ctr" anchorCtr="0"/>
          <a:lstStyle>
            <a:lvl1pPr algn="ctr">
              <a:defRPr sz="100">
                <a:solidFill>
                  <a:schemeClr val="bg1"/>
                </a:solidFill>
              </a:defRPr>
            </a:lvl1pPr>
          </a:lstStyle>
          <a:p>
            <a:r>
              <a:rPr lang="fr-FR" dirty="0"/>
              <a:t> Page </a:t>
            </a:r>
            <a:fld id="{19858401-1896-4F80-9B2B-186795E41C27}" type="slidenum">
              <a:rPr lang="fr-FR" smtClean="0"/>
              <a:pPr/>
              <a:t>‹#›</a:t>
            </a:fld>
            <a:endParaRPr lang="fr-FR" dirty="0"/>
          </a:p>
        </p:txBody>
      </p:sp>
      <p:sp>
        <p:nvSpPr>
          <p:cNvPr id="14" name="Espace réservé du pied de page 13"/>
          <p:cNvSpPr>
            <a:spLocks noGrp="1"/>
          </p:cNvSpPr>
          <p:nvPr>
            <p:ph type="ftr" sz="quarter" idx="12"/>
          </p:nvPr>
        </p:nvSpPr>
        <p:spPr bwMode="gray">
          <a:xfrm>
            <a:off x="8784000" y="6498000"/>
            <a:ext cx="360000" cy="360000"/>
          </a:xfrm>
        </p:spPr>
        <p:txBody>
          <a:bodyPr anchor="ctr" anchorCtr="0"/>
          <a:lstStyle>
            <a:lvl1pPr algn="ctr">
              <a:defRPr sz="100">
                <a:solidFill>
                  <a:schemeClr val="bg1"/>
                </a:solidFill>
              </a:defRPr>
            </a:lvl1pPr>
          </a:lstStyle>
          <a:p>
            <a:r>
              <a:rPr lang="fr-FR" dirty="0"/>
              <a:t>POST Luxembourg - Confidentiel - Titre de la présentation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L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LU"/>
          </a:p>
        </p:txBody>
      </p:sp>
      <p:sp>
        <p:nvSpPr>
          <p:cNvPr id="4" name="Date Placeholder 3"/>
          <p:cNvSpPr>
            <a:spLocks noGrp="1"/>
          </p:cNvSpPr>
          <p:nvPr>
            <p:ph type="dt" sz="half" idx="10"/>
          </p:nvPr>
        </p:nvSpPr>
        <p:spPr/>
        <p:txBody>
          <a:bodyPr/>
          <a:lstStyle/>
          <a:p>
            <a:r>
              <a:rPr lang="fr-FR"/>
              <a:t>24.03.2016</a:t>
            </a:r>
            <a:endParaRPr lang="fr-LU"/>
          </a:p>
        </p:txBody>
      </p:sp>
      <p:sp>
        <p:nvSpPr>
          <p:cNvPr id="5" name="Footer Placeholder 4"/>
          <p:cNvSpPr>
            <a:spLocks noGrp="1"/>
          </p:cNvSpPr>
          <p:nvPr>
            <p:ph type="ftr" sz="quarter" idx="11"/>
          </p:nvPr>
        </p:nvSpPr>
        <p:spPr/>
        <p:txBody>
          <a:bodyPr/>
          <a:lstStyle/>
          <a:p>
            <a:r>
              <a:rPr lang="fr-LU"/>
              <a:t>Association générale des cadres AGC/CGFP</a:t>
            </a:r>
          </a:p>
        </p:txBody>
      </p:sp>
      <p:sp>
        <p:nvSpPr>
          <p:cNvPr id="6" name="Slide Number Placeholder 5"/>
          <p:cNvSpPr>
            <a:spLocks noGrp="1"/>
          </p:cNvSpPr>
          <p:nvPr>
            <p:ph type="sldNum" sz="quarter" idx="12"/>
          </p:nvPr>
        </p:nvSpPr>
        <p:spPr/>
        <p:txBody>
          <a:bodyPr/>
          <a:lstStyle/>
          <a:p>
            <a:fld id="{33E8E850-BA55-42FB-BA71-DEF96CFE23E6}" type="slidenum">
              <a:rPr lang="fr-LU" smtClean="0"/>
              <a:t>‹#›</a:t>
            </a:fld>
            <a:endParaRPr lang="fr-LU"/>
          </a:p>
        </p:txBody>
      </p:sp>
    </p:spTree>
    <p:extLst>
      <p:ext uri="{BB962C8B-B14F-4D97-AF65-F5344CB8AC3E}">
        <p14:creationId xmlns:p14="http://schemas.microsoft.com/office/powerpoint/2010/main" val="233646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L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Date Placeholder 3"/>
          <p:cNvSpPr>
            <a:spLocks noGrp="1"/>
          </p:cNvSpPr>
          <p:nvPr>
            <p:ph type="dt" sz="half" idx="10"/>
          </p:nvPr>
        </p:nvSpPr>
        <p:spPr/>
        <p:txBody>
          <a:bodyPr/>
          <a:lstStyle/>
          <a:p>
            <a:r>
              <a:rPr lang="fr-FR"/>
              <a:t>24.03.2016</a:t>
            </a:r>
            <a:endParaRPr lang="fr-LU"/>
          </a:p>
        </p:txBody>
      </p:sp>
      <p:sp>
        <p:nvSpPr>
          <p:cNvPr id="5" name="Footer Placeholder 4"/>
          <p:cNvSpPr>
            <a:spLocks noGrp="1"/>
          </p:cNvSpPr>
          <p:nvPr>
            <p:ph type="ftr" sz="quarter" idx="11"/>
          </p:nvPr>
        </p:nvSpPr>
        <p:spPr/>
        <p:txBody>
          <a:bodyPr/>
          <a:lstStyle/>
          <a:p>
            <a:r>
              <a:rPr lang="fr-LU"/>
              <a:t>Association générale des cadres AGC/CGFP</a:t>
            </a:r>
          </a:p>
        </p:txBody>
      </p:sp>
      <p:sp>
        <p:nvSpPr>
          <p:cNvPr id="6" name="Slide Number Placeholder 5"/>
          <p:cNvSpPr>
            <a:spLocks noGrp="1"/>
          </p:cNvSpPr>
          <p:nvPr>
            <p:ph type="sldNum" sz="quarter" idx="12"/>
          </p:nvPr>
        </p:nvSpPr>
        <p:spPr/>
        <p:txBody>
          <a:bodyPr/>
          <a:lstStyle/>
          <a:p>
            <a:fld id="{33E8E850-BA55-42FB-BA71-DEF96CFE23E6}" type="slidenum">
              <a:rPr lang="fr-LU" smtClean="0"/>
              <a:t>‹#›</a:t>
            </a:fld>
            <a:endParaRPr lang="fr-LU"/>
          </a:p>
        </p:txBody>
      </p:sp>
    </p:spTree>
    <p:extLst>
      <p:ext uri="{BB962C8B-B14F-4D97-AF65-F5344CB8AC3E}">
        <p14:creationId xmlns:p14="http://schemas.microsoft.com/office/powerpoint/2010/main" val="216414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657224" y="577546"/>
            <a:ext cx="8028000" cy="864000"/>
          </a:xfrm>
          <a:prstGeom prst="rect">
            <a:avLst/>
          </a:prstGeom>
        </p:spPr>
        <p:txBody>
          <a:bodyPr vert="horz" lIns="0" tIns="0" rIns="0" bIns="0" rtlCol="0" anchor="t" anchorCtr="0">
            <a:noAutofit/>
          </a:bodyPr>
          <a:lstStyle/>
          <a:p>
            <a:r>
              <a:rPr lang="fr-FR" dirty="0"/>
              <a:t>Cliquez pour modifier le style du titre</a:t>
            </a:r>
          </a:p>
        </p:txBody>
      </p:sp>
      <p:sp>
        <p:nvSpPr>
          <p:cNvPr id="3" name="Espace réservé du texte 2"/>
          <p:cNvSpPr>
            <a:spLocks noGrp="1"/>
          </p:cNvSpPr>
          <p:nvPr>
            <p:ph type="body" idx="1"/>
          </p:nvPr>
        </p:nvSpPr>
        <p:spPr bwMode="gray">
          <a:xfrm>
            <a:off x="657224" y="1684498"/>
            <a:ext cx="8029575" cy="4525963"/>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bwMode="gray">
          <a:xfrm>
            <a:off x="0" y="6492875"/>
            <a:ext cx="360000" cy="360000"/>
          </a:xfrm>
          <a:prstGeom prst="rect">
            <a:avLst/>
          </a:prstGeom>
        </p:spPr>
        <p:txBody>
          <a:bodyPr vert="horz" lIns="0" tIns="0" rIns="0" bIns="0" rtlCol="0" anchor="ctr"/>
          <a:lstStyle>
            <a:lvl1pPr algn="ctr">
              <a:defRPr sz="100">
                <a:solidFill>
                  <a:schemeClr val="bg1"/>
                </a:solidFill>
              </a:defRPr>
            </a:lvl1pPr>
          </a:lstStyle>
          <a:p>
            <a:fld id="{68BD4000-BA83-429B-A4C3-212A6B89BF43}" type="datetime1">
              <a:rPr lang="fr-FR" smtClean="0"/>
              <a:pPr/>
              <a:t>25/02/2025</a:t>
            </a:fld>
            <a:endParaRPr lang="fr-FR" dirty="0"/>
          </a:p>
        </p:txBody>
      </p:sp>
      <p:sp>
        <p:nvSpPr>
          <p:cNvPr id="5" name="Espace réservé du pied de page 4"/>
          <p:cNvSpPr>
            <a:spLocks noGrp="1"/>
          </p:cNvSpPr>
          <p:nvPr>
            <p:ph type="ftr" sz="quarter" idx="3"/>
          </p:nvPr>
        </p:nvSpPr>
        <p:spPr bwMode="gray">
          <a:xfrm>
            <a:off x="684000" y="6300000"/>
            <a:ext cx="5400000" cy="360040"/>
          </a:xfrm>
          <a:prstGeom prst="rect">
            <a:avLst/>
          </a:prstGeom>
        </p:spPr>
        <p:txBody>
          <a:bodyPr vert="horz" lIns="0" tIns="0" rIns="0" bIns="0" rtlCol="0" anchor="t" anchorCtr="0"/>
          <a:lstStyle>
            <a:lvl1pPr algn="l">
              <a:defRPr sz="900" b="1">
                <a:solidFill>
                  <a:schemeClr val="accent5"/>
                </a:solidFill>
              </a:defRPr>
            </a:lvl1pPr>
          </a:lstStyle>
          <a:p>
            <a:r>
              <a:rPr lang="fr-FR" dirty="0"/>
              <a:t>POST Luxembourg - Confidentiel - Titre de la présentation</a:t>
            </a:r>
          </a:p>
        </p:txBody>
      </p:sp>
      <p:sp>
        <p:nvSpPr>
          <p:cNvPr id="6" name="Espace réservé du numéro de diapositive 5"/>
          <p:cNvSpPr>
            <a:spLocks noGrp="1"/>
          </p:cNvSpPr>
          <p:nvPr>
            <p:ph type="sldNum" sz="quarter" idx="4"/>
          </p:nvPr>
        </p:nvSpPr>
        <p:spPr bwMode="gray">
          <a:xfrm>
            <a:off x="6804448" y="6300000"/>
            <a:ext cx="1800000" cy="360000"/>
          </a:xfrm>
          <a:prstGeom prst="rect">
            <a:avLst/>
          </a:prstGeom>
        </p:spPr>
        <p:txBody>
          <a:bodyPr vert="horz" lIns="0" tIns="0" rIns="0" bIns="0" rtlCol="0" anchor="t" anchorCtr="0"/>
          <a:lstStyle>
            <a:lvl1pPr algn="r">
              <a:defRPr sz="900" b="1">
                <a:solidFill>
                  <a:schemeClr val="accent5"/>
                </a:solidFill>
              </a:defRPr>
            </a:lvl1pPr>
          </a:lstStyle>
          <a:p>
            <a:r>
              <a:rPr lang="fr-FR" dirty="0"/>
              <a:t> Page </a:t>
            </a:r>
            <a:fld id="{19858401-1896-4F80-9B2B-186795E41C27}"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8" r:id="rId5"/>
    <p:sldLayoutId id="2147483659" r:id="rId6"/>
    <p:sldLayoutId id="2147483660" r:id="rId7"/>
    <p:sldLayoutId id="2147483661" r:id="rId8"/>
  </p:sldLayoutIdLst>
  <p:hf hdr="0"/>
  <p:txStyles>
    <p:titleStyle>
      <a:lvl1pPr algn="l" defTabSz="914400" rtl="0" eaLnBrk="1" latinLnBrk="0" hangingPunct="1">
        <a:spcBef>
          <a:spcPct val="0"/>
        </a:spcBef>
        <a:buNone/>
        <a:defRPr sz="2700" kern="1200" cap="none" baseline="0">
          <a:solidFill>
            <a:schemeClr val="accent5"/>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defRPr sz="1500" b="1" kern="1200" baseline="0">
          <a:solidFill>
            <a:schemeClr val="accent5"/>
          </a:solidFill>
          <a:latin typeface="+mn-lt"/>
          <a:ea typeface="+mn-ea"/>
          <a:cs typeface="+mn-cs"/>
        </a:defRPr>
      </a:lvl1pPr>
      <a:lvl2pPr marL="177800" indent="-177800" algn="l" defTabSz="914400" rtl="0" eaLnBrk="1" latinLnBrk="0" hangingPunct="1">
        <a:spcBef>
          <a:spcPts val="0"/>
        </a:spcBef>
        <a:spcAft>
          <a:spcPts val="1300"/>
        </a:spcAft>
        <a:buClr>
          <a:schemeClr val="accent4"/>
        </a:buClr>
        <a:buSzPct val="100000"/>
        <a:buFont typeface="Tahoma" pitchFamily="34" charset="0"/>
        <a:buChar char="•"/>
        <a:defRPr sz="1500" kern="1200">
          <a:solidFill>
            <a:schemeClr val="accent5"/>
          </a:solidFill>
          <a:latin typeface="+mn-lt"/>
          <a:ea typeface="+mn-ea"/>
          <a:cs typeface="+mn-cs"/>
        </a:defRPr>
      </a:lvl2pPr>
      <a:lvl3pPr marL="0" indent="0" algn="l" defTabSz="914400" rtl="0" eaLnBrk="1" latinLnBrk="0" hangingPunct="1">
        <a:spcBef>
          <a:spcPts val="0"/>
        </a:spcBef>
        <a:buFont typeface="Arial" pitchFamily="34" charset="0"/>
        <a:buNone/>
        <a:defRPr sz="1300" b="0" kern="1200">
          <a:solidFill>
            <a:schemeClr val="accent5"/>
          </a:solidFill>
          <a:latin typeface="+mn-lt"/>
          <a:ea typeface="+mn-ea"/>
          <a:cs typeface="+mn-cs"/>
        </a:defRPr>
      </a:lvl3pPr>
      <a:lvl4pPr marL="0" indent="0" algn="l" defTabSz="914400" rtl="0" eaLnBrk="1" latinLnBrk="0" hangingPunct="1">
        <a:spcBef>
          <a:spcPts val="0"/>
        </a:spcBef>
        <a:buFont typeface="Arial" pitchFamily="34" charset="0"/>
        <a:buNone/>
        <a:defRPr sz="1100" kern="1200">
          <a:solidFill>
            <a:schemeClr val="accent5"/>
          </a:solidFill>
          <a:latin typeface="+mn-lt"/>
          <a:ea typeface="+mn-ea"/>
          <a:cs typeface="+mn-cs"/>
        </a:defRPr>
      </a:lvl4pPr>
      <a:lvl5pPr marL="0" indent="0" algn="l" defTabSz="914400" rtl="0" eaLnBrk="1" latinLnBrk="0" hangingPunct="1">
        <a:spcBef>
          <a:spcPts val="0"/>
        </a:spcBef>
        <a:buFont typeface="Arial" pitchFamily="34" charset="0"/>
        <a:buNone/>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C127AE-75A3-18DE-1739-AEC765226E6C}"/>
              </a:ext>
            </a:extLst>
          </p:cNvPr>
          <p:cNvPicPr>
            <a:picLocks noChangeAspect="1"/>
          </p:cNvPicPr>
          <p:nvPr/>
        </p:nvPicPr>
        <p:blipFill>
          <a:blip r:embed="rId2"/>
          <a:stretch>
            <a:fillRect/>
          </a:stretch>
        </p:blipFill>
        <p:spPr>
          <a:xfrm>
            <a:off x="2035479" y="0"/>
            <a:ext cx="5073041"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326832"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endParaRPr lang="de-LU" b="1" dirty="0">
              <a:solidFill>
                <a:srgbClr val="000000"/>
              </a:solidFill>
            </a:endParaRPr>
          </a:p>
        </p:txBody>
      </p:sp>
      <p:sp>
        <p:nvSpPr>
          <p:cNvPr id="12" name="Text Box 3"/>
          <p:cNvSpPr txBox="1">
            <a:spLocks noChangeArrowheads="1"/>
          </p:cNvSpPr>
          <p:nvPr/>
        </p:nvSpPr>
        <p:spPr bwMode="auto">
          <a:xfrm>
            <a:off x="827584" y="1844824"/>
            <a:ext cx="7558088" cy="3323987"/>
          </a:xfrm>
          <a:prstGeom prst="rect">
            <a:avLst/>
          </a:prstGeom>
          <a:noFill/>
          <a:ln w="9525">
            <a:noFill/>
            <a:miter lim="800000"/>
            <a:headEnd/>
            <a:tailEnd/>
          </a:ln>
        </p:spPr>
        <p:txBody>
          <a:bodyPr>
            <a:spAutoFit/>
          </a:bodyPr>
          <a:lstStyle/>
          <a:p>
            <a:pPr marL="88900" lvl="1"/>
            <a:r>
              <a:rPr lang="fr-LU" sz="1400" b="1" dirty="0"/>
              <a:t>Entrevue avec le ministre de la Fonction Publique M. Serge Wilmes du 19 avril 2024, ensemble avec l’AGITE, concernant le groupe de traitement A2.</a:t>
            </a:r>
          </a:p>
          <a:p>
            <a:pPr marL="88900" lvl="1"/>
            <a:endParaRPr lang="fr-LU" sz="1400" b="1" dirty="0"/>
          </a:p>
          <a:p>
            <a:pPr marL="88900" lvl="1"/>
            <a:endParaRPr lang="fr-LU" sz="1400" b="1" dirty="0"/>
          </a:p>
          <a:p>
            <a:pPr marL="742950" lvl="1" indent="-285750">
              <a:buFont typeface="Arial" panose="020B0604020202020204" pitchFamily="34" charset="0"/>
              <a:buChar char="•"/>
            </a:pPr>
            <a:endParaRPr lang="fr-LU" sz="1400" b="1" dirty="0">
              <a:solidFill>
                <a:schemeClr val="tx1"/>
              </a:solidFill>
            </a:endParaRPr>
          </a:p>
          <a:p>
            <a:pPr marL="285750" indent="-285750" algn="l">
              <a:buFont typeface="Arial" panose="020B0604020202020204" pitchFamily="34" charset="0"/>
              <a:buChar char="•"/>
            </a:pPr>
            <a:r>
              <a:rPr lang="fr-LU" sz="1400" b="1" dirty="0"/>
              <a:t>Revendication unique: augmentation du traitement de fin de carrière de deux biennales pour la carrière A2.</a:t>
            </a:r>
          </a:p>
          <a:p>
            <a:pPr marL="285750" indent="-28575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2563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326832"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endParaRPr lang="de-LU" b="1" dirty="0">
              <a:solidFill>
                <a:srgbClr val="000000"/>
              </a:solidFill>
            </a:endParaRPr>
          </a:p>
        </p:txBody>
      </p:sp>
      <p:sp>
        <p:nvSpPr>
          <p:cNvPr id="12" name="Text Box 3"/>
          <p:cNvSpPr txBox="1">
            <a:spLocks noChangeArrowheads="1"/>
          </p:cNvSpPr>
          <p:nvPr/>
        </p:nvSpPr>
        <p:spPr bwMode="auto">
          <a:xfrm>
            <a:off x="827584" y="1844824"/>
            <a:ext cx="7558088" cy="3970318"/>
          </a:xfrm>
          <a:prstGeom prst="rect">
            <a:avLst/>
          </a:prstGeom>
          <a:noFill/>
          <a:ln w="9525">
            <a:noFill/>
            <a:miter lim="800000"/>
            <a:headEnd/>
            <a:tailEnd/>
          </a:ln>
        </p:spPr>
        <p:txBody>
          <a:bodyPr>
            <a:spAutoFit/>
          </a:bodyPr>
          <a:lstStyle/>
          <a:p>
            <a:pPr marL="88900" lvl="1"/>
            <a:r>
              <a:rPr lang="fr-LU" sz="1400" b="1" dirty="0"/>
              <a:t>Préparation des élections sociales 2025</a:t>
            </a:r>
          </a:p>
          <a:p>
            <a:pPr marL="88900" lvl="1"/>
            <a:endParaRPr lang="fr-LU" sz="1400" b="1" dirty="0"/>
          </a:p>
          <a:p>
            <a:pPr marL="742950" lvl="1" indent="-285750">
              <a:buFont typeface="Arial" panose="020B0604020202020204" pitchFamily="34" charset="0"/>
              <a:buChar char="•"/>
            </a:pPr>
            <a:endParaRPr lang="fr-LU" sz="1400" b="1" dirty="0">
              <a:solidFill>
                <a:schemeClr val="tx1"/>
              </a:solidFill>
            </a:endParaRPr>
          </a:p>
          <a:p>
            <a:pPr marL="285750" indent="-285750" algn="l">
              <a:buFont typeface="Arial" panose="020B0604020202020204" pitchFamily="34" charset="0"/>
              <a:buChar char="•"/>
            </a:pPr>
            <a:r>
              <a:rPr lang="fr-LU" sz="1400" b="1" dirty="0"/>
              <a:t>Définition de la liste pour le groupe 2 (carrière A2), ensemble avec l’AGITE</a:t>
            </a:r>
          </a:p>
          <a:p>
            <a:pPr marL="285750" indent="-285750" algn="l">
              <a:buFont typeface="Arial" panose="020B0604020202020204" pitchFamily="34" charset="0"/>
              <a:buChar char="•"/>
            </a:pPr>
            <a:r>
              <a:rPr lang="fr-LU" sz="1400" b="1" dirty="0"/>
              <a:t>Définition de la liste pour le groupe 3 (Carrière B1), ensemble avec la FGEC et la SPFP</a:t>
            </a:r>
          </a:p>
          <a:p>
            <a:pPr marL="285750" indent="-285750" algn="l">
              <a:buFont typeface="Arial" panose="020B0604020202020204" pitchFamily="34" charset="0"/>
              <a:buChar char="•"/>
            </a:pPr>
            <a:r>
              <a:rPr lang="fr-LU" sz="1400" b="1" dirty="0"/>
              <a:t>Enormément de réunions de coordinations, mais aussi du BEX et du comité de l’AGC étaient nécessaire pour trouver un compromis dans l’intérêt de la CGFP !</a:t>
            </a:r>
          </a:p>
          <a:p>
            <a:pPr marL="285750" indent="-285750" algn="l">
              <a:buFont typeface="Arial" panose="020B0604020202020204" pitchFamily="34" charset="0"/>
              <a:buChar char="•"/>
            </a:pPr>
            <a:r>
              <a:rPr lang="fr-LU" sz="1400" b="1" dirty="0"/>
              <a:t>A cause d’erreurs dans les listes du Ministère de la Fonction Publique, un des candidats prévus sur notre liste a été rejeté.</a:t>
            </a:r>
          </a:p>
          <a:p>
            <a:pPr marL="285750" indent="-28575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255142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326832"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endParaRPr lang="de-LU" b="1" dirty="0">
              <a:solidFill>
                <a:srgbClr val="000000"/>
              </a:solidFill>
            </a:endParaRPr>
          </a:p>
        </p:txBody>
      </p:sp>
      <p:sp>
        <p:nvSpPr>
          <p:cNvPr id="12" name="Text Box 3"/>
          <p:cNvSpPr txBox="1">
            <a:spLocks noChangeArrowheads="1"/>
          </p:cNvSpPr>
          <p:nvPr/>
        </p:nvSpPr>
        <p:spPr bwMode="auto">
          <a:xfrm>
            <a:off x="827584" y="1844824"/>
            <a:ext cx="7558088" cy="3539430"/>
          </a:xfrm>
          <a:prstGeom prst="rect">
            <a:avLst/>
          </a:prstGeom>
          <a:noFill/>
          <a:ln w="9525">
            <a:noFill/>
            <a:miter lim="800000"/>
            <a:headEnd/>
            <a:tailEnd/>
          </a:ln>
        </p:spPr>
        <p:txBody>
          <a:bodyPr>
            <a:spAutoFit/>
          </a:bodyPr>
          <a:lstStyle/>
          <a:p>
            <a:pPr marL="88900" lvl="1"/>
            <a:r>
              <a:rPr lang="fr-LU" sz="1400" b="1" dirty="0"/>
              <a:t>Modernisation de l’AGC</a:t>
            </a:r>
          </a:p>
          <a:p>
            <a:pPr marL="374650" lvl="1" indent="-285750">
              <a:buFontTx/>
              <a:buChar char="-"/>
            </a:pPr>
            <a:endParaRPr lang="fr-LU" sz="1400" b="1" dirty="0"/>
          </a:p>
          <a:p>
            <a:pPr marL="374650" lvl="1" indent="-285750">
              <a:buFontTx/>
              <a:buChar char="-"/>
            </a:pPr>
            <a:endParaRPr lang="fr-LU" sz="1400" b="1" dirty="0"/>
          </a:p>
          <a:p>
            <a:pPr marL="374650" lvl="1" indent="-285750">
              <a:buFontTx/>
              <a:buChar char="-"/>
            </a:pPr>
            <a:r>
              <a:rPr lang="fr-LU" sz="1400" b="1" dirty="0"/>
              <a:t>Nouveau LOGO AGC</a:t>
            </a:r>
          </a:p>
          <a:p>
            <a:pPr marL="374650" lvl="1" indent="-285750">
              <a:buFontTx/>
              <a:buChar char="-"/>
            </a:pPr>
            <a:r>
              <a:rPr lang="fr-LU" sz="1400" b="1" dirty="0"/>
              <a:t>Elaboration d’une charte graphique</a:t>
            </a:r>
          </a:p>
          <a:p>
            <a:pPr marL="374650" lvl="1" indent="-285750">
              <a:buFontTx/>
              <a:buChar char="-"/>
            </a:pPr>
            <a:r>
              <a:rPr lang="fr-LU" sz="1400" b="1" dirty="0"/>
              <a:t>Nouveau </a:t>
            </a:r>
            <a:r>
              <a:rPr lang="fr-LU" sz="1400" b="1" dirty="0" err="1"/>
              <a:t>Layout</a:t>
            </a:r>
            <a:r>
              <a:rPr lang="fr-LU" sz="1400" b="1" dirty="0"/>
              <a:t> Inforum</a:t>
            </a:r>
          </a:p>
          <a:p>
            <a:pPr marL="88900" lvl="1"/>
            <a:endParaRPr lang="fr-LU" sz="1400" b="1" dirty="0"/>
          </a:p>
          <a:p>
            <a:pPr marL="742950" lvl="1" indent="-285750">
              <a:buFont typeface="Arial" panose="020B0604020202020204" pitchFamily="34" charset="0"/>
              <a:buChar char="•"/>
            </a:pPr>
            <a:endParaRPr lang="fr-LU" sz="1400" b="1" dirty="0">
              <a:solidFill>
                <a:schemeClr val="tx1"/>
              </a:solidFill>
            </a:endParaRPr>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pic>
        <p:nvPicPr>
          <p:cNvPr id="3" name="Picture 2" descr="A blue and red logo&#10;&#10;Description automatically generated">
            <a:extLst>
              <a:ext uri="{FF2B5EF4-FFF2-40B4-BE49-F238E27FC236}">
                <a16:creationId xmlns:a16="http://schemas.microsoft.com/office/drawing/2014/main" id="{1D0E6923-3830-3660-E23D-4EDA042649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581324"/>
            <a:ext cx="1606698" cy="805627"/>
          </a:xfrm>
          <a:prstGeom prst="rect">
            <a:avLst/>
          </a:prstGeom>
        </p:spPr>
      </p:pic>
      <p:pic>
        <p:nvPicPr>
          <p:cNvPr id="5" name="Picture 4" descr="A black and white logo&#10;&#10;Description automatically generated">
            <a:extLst>
              <a:ext uri="{FF2B5EF4-FFF2-40B4-BE49-F238E27FC236}">
                <a16:creationId xmlns:a16="http://schemas.microsoft.com/office/drawing/2014/main" id="{155EBA8C-2D38-EE41-E57D-C99599E62E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3380" y="1658542"/>
            <a:ext cx="1922292" cy="1128215"/>
          </a:xfrm>
          <a:prstGeom prst="rect">
            <a:avLst/>
          </a:prstGeom>
        </p:spPr>
      </p:pic>
      <p:pic>
        <p:nvPicPr>
          <p:cNvPr id="8" name="Picture 7">
            <a:extLst>
              <a:ext uri="{FF2B5EF4-FFF2-40B4-BE49-F238E27FC236}">
                <a16:creationId xmlns:a16="http://schemas.microsoft.com/office/drawing/2014/main" id="{4D1B3054-228D-66FD-FA0A-74C40C1FC5D5}"/>
              </a:ext>
            </a:extLst>
          </p:cNvPr>
          <p:cNvPicPr>
            <a:picLocks noChangeAspect="1"/>
          </p:cNvPicPr>
          <p:nvPr/>
        </p:nvPicPr>
        <p:blipFill>
          <a:blip r:embed="rId4"/>
          <a:stretch>
            <a:fillRect/>
          </a:stretch>
        </p:blipFill>
        <p:spPr>
          <a:xfrm>
            <a:off x="6463380" y="3123988"/>
            <a:ext cx="1922293" cy="981101"/>
          </a:xfrm>
          <a:prstGeom prst="rect">
            <a:avLst/>
          </a:prstGeom>
        </p:spPr>
      </p:pic>
      <p:pic>
        <p:nvPicPr>
          <p:cNvPr id="14" name="Picture 13" descr="A grey and black logo&#10;&#10;Description automatically generated">
            <a:extLst>
              <a:ext uri="{FF2B5EF4-FFF2-40B4-BE49-F238E27FC236}">
                <a16:creationId xmlns:a16="http://schemas.microsoft.com/office/drawing/2014/main" id="{954074DF-3293-A525-9231-4DBA109DA7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1624" y="4585910"/>
            <a:ext cx="1964792" cy="984626"/>
          </a:xfrm>
          <a:prstGeom prst="rect">
            <a:avLst/>
          </a:prstGeom>
        </p:spPr>
      </p:pic>
      <p:pic>
        <p:nvPicPr>
          <p:cNvPr id="16" name="Picture 15">
            <a:extLst>
              <a:ext uri="{FF2B5EF4-FFF2-40B4-BE49-F238E27FC236}">
                <a16:creationId xmlns:a16="http://schemas.microsoft.com/office/drawing/2014/main" id="{6486F136-5C06-9836-796B-72B5719621E1}"/>
              </a:ext>
            </a:extLst>
          </p:cNvPr>
          <p:cNvPicPr>
            <a:picLocks noChangeAspect="1"/>
          </p:cNvPicPr>
          <p:nvPr/>
        </p:nvPicPr>
        <p:blipFill>
          <a:blip r:embed="rId6"/>
          <a:stretch>
            <a:fillRect/>
          </a:stretch>
        </p:blipFill>
        <p:spPr>
          <a:xfrm>
            <a:off x="2015416" y="4105089"/>
            <a:ext cx="2736304" cy="784726"/>
          </a:xfrm>
          <a:prstGeom prst="rect">
            <a:avLst/>
          </a:prstGeom>
        </p:spPr>
      </p:pic>
    </p:spTree>
    <p:extLst>
      <p:ext uri="{BB962C8B-B14F-4D97-AF65-F5344CB8AC3E}">
        <p14:creationId xmlns:p14="http://schemas.microsoft.com/office/powerpoint/2010/main" val="133413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377616" y="260648"/>
            <a:ext cx="6326832"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endParaRPr lang="de-LU" b="1" dirty="0">
              <a:solidFill>
                <a:srgbClr val="000000"/>
              </a:solidFill>
            </a:endParaRPr>
          </a:p>
        </p:txBody>
      </p:sp>
      <p:pic>
        <p:nvPicPr>
          <p:cNvPr id="3" name="Picture 2">
            <a:extLst>
              <a:ext uri="{FF2B5EF4-FFF2-40B4-BE49-F238E27FC236}">
                <a16:creationId xmlns:a16="http://schemas.microsoft.com/office/drawing/2014/main" id="{A7B0EDB3-FD6C-6A13-DAC2-943F6B38A076}"/>
              </a:ext>
            </a:extLst>
          </p:cNvPr>
          <p:cNvPicPr>
            <a:picLocks noChangeAspect="1"/>
          </p:cNvPicPr>
          <p:nvPr/>
        </p:nvPicPr>
        <p:blipFill>
          <a:blip r:embed="rId2"/>
          <a:stretch>
            <a:fillRect/>
          </a:stretch>
        </p:blipFill>
        <p:spPr>
          <a:xfrm>
            <a:off x="5364088" y="1423469"/>
            <a:ext cx="3488023" cy="4918704"/>
          </a:xfrm>
          <a:prstGeom prst="rect">
            <a:avLst/>
          </a:prstGeom>
        </p:spPr>
      </p:pic>
      <p:pic>
        <p:nvPicPr>
          <p:cNvPr id="4" name="Picture 3">
            <a:extLst>
              <a:ext uri="{FF2B5EF4-FFF2-40B4-BE49-F238E27FC236}">
                <a16:creationId xmlns:a16="http://schemas.microsoft.com/office/drawing/2014/main" id="{2CFE67BA-CC8C-4151-6077-7A938E54A663}"/>
              </a:ext>
            </a:extLst>
          </p:cNvPr>
          <p:cNvPicPr>
            <a:picLocks noChangeAspect="1"/>
          </p:cNvPicPr>
          <p:nvPr/>
        </p:nvPicPr>
        <p:blipFill>
          <a:blip r:embed="rId3"/>
          <a:stretch>
            <a:fillRect/>
          </a:stretch>
        </p:blipFill>
        <p:spPr>
          <a:xfrm>
            <a:off x="1279975" y="1254473"/>
            <a:ext cx="3961635" cy="5198864"/>
          </a:xfrm>
          <a:prstGeom prst="rect">
            <a:avLst/>
          </a:prstGeom>
        </p:spPr>
      </p:pic>
    </p:spTree>
    <p:extLst>
      <p:ext uri="{BB962C8B-B14F-4D97-AF65-F5344CB8AC3E}">
        <p14:creationId xmlns:p14="http://schemas.microsoft.com/office/powerpoint/2010/main" val="368096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763816" cy="1908215"/>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p>
          <a:p>
            <a:r>
              <a:rPr lang="fr-LU" sz="1800" b="1" dirty="0"/>
              <a:t>NOUVEL ACCORD SALARIAL CGFP – Gouvernement  2025/2026</a:t>
            </a:r>
          </a:p>
          <a:p>
            <a:endParaRPr lang="de-LU" b="1" dirty="0">
              <a:solidFill>
                <a:srgbClr val="000000"/>
              </a:solidFill>
            </a:endParaRPr>
          </a:p>
        </p:txBody>
      </p:sp>
      <p:sp>
        <p:nvSpPr>
          <p:cNvPr id="12" name="Text Box 3"/>
          <p:cNvSpPr txBox="1">
            <a:spLocks noChangeArrowheads="1"/>
          </p:cNvSpPr>
          <p:nvPr/>
        </p:nvSpPr>
        <p:spPr bwMode="auto">
          <a:xfrm>
            <a:off x="827584" y="1844824"/>
            <a:ext cx="7558088" cy="5047536"/>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marL="431800" lvl="1" indent="-342900">
              <a:buFont typeface="Arial" panose="020B0604020202020204" pitchFamily="34" charset="0"/>
              <a:buChar char="•"/>
            </a:pPr>
            <a:r>
              <a:rPr lang="fr-LU" sz="1400" dirty="0"/>
              <a:t>Les valeurs respectives du point indiciaire sont augmentées de 2 % avec effet à partir du 1 er janvier 2025 et de 0,5 % avec effet à partir du 1er janvier 2026.</a:t>
            </a:r>
          </a:p>
          <a:p>
            <a:pPr marL="431800" lvl="1" indent="-342900">
              <a:buFont typeface="+mj-lt"/>
              <a:buAutoNum type="arabicPeriod"/>
            </a:pPr>
            <a:endParaRPr lang="fr-LU" sz="1400" b="1" dirty="0"/>
          </a:p>
          <a:p>
            <a:pPr marL="431800" lvl="1" indent="-342900">
              <a:buFont typeface="Arial" panose="020B0604020202020204" pitchFamily="34" charset="0"/>
              <a:buChar char="•"/>
            </a:pPr>
            <a:r>
              <a:rPr lang="fr-LU" sz="1400" dirty="0"/>
              <a:t>Les majorations d’échelon pour postes à responsabilités particulières et pour fonctions dirigeantes seront augmentées de 7 points indiciaires avec effet à partir du 1er janvier 2025.</a:t>
            </a:r>
          </a:p>
          <a:p>
            <a:pPr marL="431800" lvl="1" indent="-342900">
              <a:buFont typeface="+mj-lt"/>
              <a:buAutoNum type="arabicPeriod"/>
            </a:pPr>
            <a:endParaRPr lang="fr-LU" sz="1400" dirty="0"/>
          </a:p>
          <a:p>
            <a:pPr marL="88900" lvl="1" defTabSz="449263"/>
            <a:r>
              <a:rPr lang="fr-LU" sz="1400" dirty="0"/>
              <a:t>	Les ministères et les administrations identifieront, </a:t>
            </a:r>
            <a:r>
              <a:rPr lang="fr-LU" sz="1400" b="1" dirty="0"/>
              <a:t>en concertation avec la 		représentation du personnel</a:t>
            </a:r>
            <a:r>
              <a:rPr lang="fr-LU" sz="1400" dirty="0"/>
              <a:t>, dans leur organigramme respectif, qui doit être 	consultable par les agents, les postes à responsabilités particulières.</a:t>
            </a:r>
          </a:p>
          <a:p>
            <a:pPr marL="431800" lvl="1" indent="-342900">
              <a:buFont typeface="+mj-lt"/>
              <a:buAutoNum type="arabicPeriod"/>
            </a:pPr>
            <a:endParaRPr lang="fr-LU" sz="1400" b="1" dirty="0"/>
          </a:p>
          <a:p>
            <a:pPr marL="431800" lvl="1" indent="-342900">
              <a:buFont typeface="+mj-lt"/>
              <a:buAutoNum type="arabicPeriod"/>
            </a:pPr>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361232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763816" cy="1908215"/>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p>
          <a:p>
            <a:r>
              <a:rPr lang="fr-LU" sz="1800" b="1" dirty="0"/>
              <a:t>NOUVEL ACCORD SALARIAL CGFP – Gouvernement  2025/2026</a:t>
            </a:r>
          </a:p>
          <a:p>
            <a:endParaRPr lang="de-LU" b="1" dirty="0">
              <a:solidFill>
                <a:srgbClr val="000000"/>
              </a:solidFill>
            </a:endParaRPr>
          </a:p>
        </p:txBody>
      </p:sp>
      <p:sp>
        <p:nvSpPr>
          <p:cNvPr id="12" name="Text Box 3"/>
          <p:cNvSpPr txBox="1">
            <a:spLocks noChangeArrowheads="1"/>
          </p:cNvSpPr>
          <p:nvPr/>
        </p:nvSpPr>
        <p:spPr bwMode="auto">
          <a:xfrm>
            <a:off x="792956" y="2155212"/>
            <a:ext cx="7558088" cy="5047536"/>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marL="431800" lvl="1" indent="-342900">
              <a:buFont typeface="Arial" panose="020B0604020202020204" pitchFamily="34" charset="0"/>
              <a:buChar char="•"/>
            </a:pPr>
            <a:r>
              <a:rPr lang="fr-LU" sz="1400" dirty="0"/>
              <a:t>Les employés de l’État accéderont au régime de pension des fonctionnaires de l’État après 12 années de service à compter de l’entrée en vigueur du contrat de travail ou à partir de l’âge de 55 ans</a:t>
            </a:r>
          </a:p>
          <a:p>
            <a:pPr marL="431800" lvl="1" indent="-342900">
              <a:buFont typeface="Arial" panose="020B0604020202020204" pitchFamily="34" charset="0"/>
              <a:buChar char="•"/>
            </a:pPr>
            <a:endParaRPr lang="fr-LU" sz="1400" dirty="0"/>
          </a:p>
          <a:p>
            <a:pPr marL="431800" lvl="1" indent="-342900">
              <a:buFont typeface="Arial" panose="020B0604020202020204" pitchFamily="34" charset="0"/>
              <a:buChar char="•"/>
            </a:pPr>
            <a:r>
              <a:rPr lang="fr-LU" sz="1400" dirty="0"/>
              <a:t>Les employés de l’État auront la possibilité d’être admis au statut de fonctionnaire de l’État après avoir accompli au moins 10 années de service à compter de la date d’engagement auprès de l’État en qualité d’employé.</a:t>
            </a:r>
          </a:p>
          <a:p>
            <a:pPr marL="431800" lvl="1" indent="-342900">
              <a:buFont typeface="Arial" panose="020B0604020202020204" pitchFamily="34" charset="0"/>
              <a:buChar char="•"/>
            </a:pPr>
            <a:endParaRPr lang="fr-LU" sz="1400" dirty="0"/>
          </a:p>
          <a:p>
            <a:pPr marL="431800" lvl="1" indent="-342900">
              <a:buFont typeface="Arial" panose="020B0604020202020204" pitchFamily="34" charset="0"/>
              <a:buChar char="•"/>
            </a:pPr>
            <a:r>
              <a:rPr lang="fr-LU" sz="1400" dirty="0"/>
              <a:t>Les employés de l’État accéderont au régime disciplinaire des fonctionnaires de l’État au terme de la période d’initiation.</a:t>
            </a:r>
          </a:p>
          <a:p>
            <a:pPr marL="431800" lvl="1" indent="-342900">
              <a:buFont typeface="+mj-lt"/>
              <a:buAutoNum type="arabicPeriod"/>
            </a:pPr>
            <a:endParaRPr lang="fr-LU" sz="1400" b="1" dirty="0"/>
          </a:p>
          <a:p>
            <a:pPr marL="431800" lvl="1" indent="-342900">
              <a:buFont typeface="+mj-lt"/>
              <a:buAutoNum type="arabicPeriod"/>
            </a:pPr>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237540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763816" cy="1908215"/>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p>
          <a:p>
            <a:r>
              <a:rPr lang="fr-LU" sz="1800" b="1" dirty="0"/>
              <a:t>NOUVEL ACCORD SALARIAL CGFP – Gouvernement  2025/2026</a:t>
            </a:r>
          </a:p>
          <a:p>
            <a:endParaRPr lang="de-LU" b="1" dirty="0">
              <a:solidFill>
                <a:srgbClr val="000000"/>
              </a:solidFill>
            </a:endParaRPr>
          </a:p>
        </p:txBody>
      </p:sp>
      <p:sp>
        <p:nvSpPr>
          <p:cNvPr id="12" name="Text Box 3"/>
          <p:cNvSpPr txBox="1">
            <a:spLocks noChangeArrowheads="1"/>
          </p:cNvSpPr>
          <p:nvPr/>
        </p:nvSpPr>
        <p:spPr bwMode="auto">
          <a:xfrm>
            <a:off x="792956" y="2155212"/>
            <a:ext cx="7558088" cy="5262979"/>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marL="431800" lvl="1" indent="-342900">
              <a:buFont typeface="Arial" panose="020B0604020202020204" pitchFamily="34" charset="0"/>
              <a:buChar char="•"/>
            </a:pPr>
            <a:r>
              <a:rPr lang="fr-LU" sz="1400" dirty="0"/>
              <a:t>Le montant maximal éligible pour bénéficier de la subvention d’intérêt ainsi que la période d’amortissement, prévus par la loi sur le régime des traitements, seront augmentés à respectivement 400.000 € et 25 années, avec effet à partir du 1er janvier 2026</a:t>
            </a:r>
          </a:p>
          <a:p>
            <a:pPr marL="88900" lvl="1"/>
            <a:endParaRPr lang="fr-LU" sz="1400" dirty="0"/>
          </a:p>
          <a:p>
            <a:pPr marL="431800" lvl="1" indent="-342900">
              <a:buFont typeface="Arial" panose="020B0604020202020204" pitchFamily="34" charset="0"/>
              <a:buChar char="•"/>
            </a:pPr>
            <a:r>
              <a:rPr lang="fr-LU" sz="1400" dirty="0"/>
              <a:t>Les leçons supplémentaires des enseignants seront rémunérées à hauteur du taux normal des leçons d’enseignement. Le coefficient correcteur 36/52 appliqué aux leçons supplémentaires sera aboli. Le titulaire de classe dans l’enseignement fondamental </a:t>
            </a:r>
            <a:r>
              <a:rPr lang="fr-LU" sz="1400" dirty="0" err="1"/>
              <a:t>bénécifiera</a:t>
            </a:r>
            <a:r>
              <a:rPr lang="fr-LU" sz="1400" dirty="0"/>
              <a:t> d’une prime forfaitaire de 185€ au nombre 100 de l’indice pondéré du coût de la vie au 1er janvier 1948. </a:t>
            </a:r>
          </a:p>
          <a:p>
            <a:pPr marL="431800" lvl="1" indent="-342900">
              <a:buFont typeface="Arial" panose="020B0604020202020204" pitchFamily="34" charset="0"/>
              <a:buChar char="•"/>
            </a:pPr>
            <a:endParaRPr lang="fr-LU" sz="1400" dirty="0"/>
          </a:p>
          <a:p>
            <a:pPr marL="431800" lvl="1" indent="-342900">
              <a:buFont typeface="+mj-lt"/>
              <a:buAutoNum type="arabicPeriod"/>
            </a:pPr>
            <a:endParaRPr lang="fr-LU" sz="1400" b="1" dirty="0"/>
          </a:p>
          <a:p>
            <a:pPr marL="431800" lvl="1" indent="-342900">
              <a:buFont typeface="+mj-lt"/>
              <a:buAutoNum type="arabicPeriod"/>
            </a:pPr>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674608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763816" cy="1908215"/>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p>
          <a:p>
            <a:r>
              <a:rPr lang="fr-LU" sz="1800" b="1" dirty="0"/>
              <a:t>NOUVEL ACCORD SALARIAL CGFP – Gouvernement  2025/2026</a:t>
            </a:r>
          </a:p>
          <a:p>
            <a:endParaRPr lang="de-LU" b="1" dirty="0">
              <a:solidFill>
                <a:srgbClr val="000000"/>
              </a:solidFill>
            </a:endParaRPr>
          </a:p>
        </p:txBody>
      </p:sp>
      <p:sp>
        <p:nvSpPr>
          <p:cNvPr id="12" name="Text Box 3"/>
          <p:cNvSpPr txBox="1">
            <a:spLocks noChangeArrowheads="1"/>
          </p:cNvSpPr>
          <p:nvPr/>
        </p:nvSpPr>
        <p:spPr bwMode="auto">
          <a:xfrm>
            <a:off x="792956" y="2155212"/>
            <a:ext cx="7558088" cy="6340197"/>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marL="431800" lvl="1" indent="-342900">
              <a:buFont typeface="Arial" panose="020B0604020202020204" pitchFamily="34" charset="0"/>
              <a:buChar char="•"/>
            </a:pPr>
            <a:r>
              <a:rPr lang="fr-LU" sz="1400" dirty="0"/>
              <a:t>Un projet de loi, applicable à l’ensemble des administrations, services et établissements publics, sera élaboré en concertation avec la Chambre des fonctionnaires et employés publics, pour déterminer les dispositions communes applicables aux observateurs aux examens, notamment leurs rôle et mission, la formalisation de leur nomination, l’alignement des délais de convocation et du degré d’information entre les observateurs et les autres membres d’une commission d’examen, la dispense de service ainsi que leur indemnisation. Le subside pour observateurs passera de 37.185 € à 65.000 € par année et sera adapté à l’indice des prix à la consommation. </a:t>
            </a:r>
          </a:p>
          <a:p>
            <a:pPr marL="431800" lvl="1" indent="-342900">
              <a:buFont typeface="Arial" panose="020B0604020202020204" pitchFamily="34" charset="0"/>
              <a:buChar char="•"/>
            </a:pPr>
            <a:endParaRPr lang="fr-LU" sz="1400" dirty="0"/>
          </a:p>
          <a:p>
            <a:pPr marL="431800" lvl="1" indent="-342900">
              <a:buFont typeface="Arial" panose="020B0604020202020204" pitchFamily="34" charset="0"/>
              <a:buChar char="•"/>
            </a:pPr>
            <a:r>
              <a:rPr lang="fr-LU" sz="1400" dirty="0"/>
              <a:t>La convention relative à la cantine, qu’exploite la structure gestionnaire de CGFP-Services pour le compte de l’État-employeur, sera adaptée ou renouvelée, d’un commun accord, en garantissant au minimum le maintien du niveau de qualité actuellement en place, tout en tenant compte des recommandations de l’IGF. Si, dans la suite, la participation budgétaire de l’État devait s’avérer insuffisante pour couvrir les besoins fondés liés à l’exploitation de la cantine, le Gouvernement s’engage à adapter le crédit budgétaire y relatif.</a:t>
            </a:r>
          </a:p>
          <a:p>
            <a:pPr marL="431800" lvl="1" indent="-342900">
              <a:buFont typeface="+mj-lt"/>
              <a:buAutoNum type="arabicPeriod"/>
            </a:pPr>
            <a:endParaRPr lang="fr-LU" sz="1400" b="1" dirty="0"/>
          </a:p>
          <a:p>
            <a:pPr marL="431800" lvl="1" indent="-342900">
              <a:buFont typeface="+mj-lt"/>
              <a:buAutoNum type="arabicPeriod"/>
            </a:pPr>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207532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763816" cy="1908215"/>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p>
          <a:p>
            <a:r>
              <a:rPr lang="fr-LU" sz="1800" b="1" dirty="0"/>
              <a:t>NOUVEL ACCORD SALARIAL CGFP – Gouvernement  2025/2026</a:t>
            </a:r>
          </a:p>
          <a:p>
            <a:endParaRPr lang="de-LU" b="1" dirty="0">
              <a:solidFill>
                <a:srgbClr val="000000"/>
              </a:solidFill>
            </a:endParaRPr>
          </a:p>
        </p:txBody>
      </p:sp>
      <p:sp>
        <p:nvSpPr>
          <p:cNvPr id="12" name="Text Box 3"/>
          <p:cNvSpPr txBox="1">
            <a:spLocks noChangeArrowheads="1"/>
          </p:cNvSpPr>
          <p:nvPr/>
        </p:nvSpPr>
        <p:spPr bwMode="auto">
          <a:xfrm>
            <a:off x="792956" y="2155212"/>
            <a:ext cx="7558088" cy="5262979"/>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marL="431800" lvl="1" indent="-342900">
              <a:buFont typeface="Arial" panose="020B0604020202020204" pitchFamily="34" charset="0"/>
              <a:buChar char="•"/>
            </a:pPr>
            <a:r>
              <a:rPr lang="fr-LU" sz="1400" dirty="0"/>
              <a:t>La convention relative aux crèches, qu’exploite la structure gestionnaire de CGFP-Services pour le compte de l’État-employeur, sera adaptée ou renouvelée, d’un commun accord, en garantissant au minimum le maintien du niveau de qualité actuellement en place, tout en tenant compte des recommandations de l’IGF. Si, dans la suite, la participation budgétaire de l’État devait s’avérer insuffisante pour couvrir les besoins fondés liés à l’exploitation des crèches, le Gouvernement s’engage à adapter le crédit budgétaire y relatif</a:t>
            </a:r>
          </a:p>
          <a:p>
            <a:pPr marL="431800" lvl="1" indent="-342900">
              <a:buFont typeface="Arial" panose="020B0604020202020204" pitchFamily="34" charset="0"/>
              <a:buChar char="•"/>
            </a:pPr>
            <a:endParaRPr lang="fr-LU" sz="1400" dirty="0"/>
          </a:p>
          <a:p>
            <a:pPr marL="431800" lvl="1" indent="-342900">
              <a:buFont typeface="Arial" panose="020B0604020202020204" pitchFamily="34" charset="0"/>
              <a:buChar char="•"/>
            </a:pPr>
            <a:r>
              <a:rPr lang="fr-LU" sz="1400" dirty="0"/>
              <a:t>Dans la suite de l’accord salarial du 15 juillet 2011, le Gouvernement s’engage à déployer tous les efforts nécessaires pour faciliter la recherche d’un site approprié, à proximité des administrations publiques du site Belval, pour la mise en place d’une troisième crèche</a:t>
            </a:r>
            <a:endParaRPr lang="fr-LU" sz="1400" b="1" dirty="0"/>
          </a:p>
          <a:p>
            <a:pPr marL="431800" lvl="1" indent="-342900">
              <a:buFont typeface="+mj-lt"/>
              <a:buAutoNum type="arabicPeriod"/>
            </a:pPr>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413248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763816" cy="1908215"/>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p>
          <a:p>
            <a:r>
              <a:rPr lang="fr-LU" sz="1800" b="1" dirty="0"/>
              <a:t>NOUVEL ACCORD SALARIAL CGFP – Gouvernement  2025/2026</a:t>
            </a:r>
          </a:p>
          <a:p>
            <a:endParaRPr lang="de-LU" b="1" dirty="0">
              <a:solidFill>
                <a:srgbClr val="000000"/>
              </a:solidFill>
            </a:endParaRPr>
          </a:p>
        </p:txBody>
      </p:sp>
      <p:sp>
        <p:nvSpPr>
          <p:cNvPr id="12" name="Text Box 3"/>
          <p:cNvSpPr txBox="1">
            <a:spLocks noChangeArrowheads="1"/>
          </p:cNvSpPr>
          <p:nvPr/>
        </p:nvSpPr>
        <p:spPr bwMode="auto">
          <a:xfrm>
            <a:off x="792956" y="2155212"/>
            <a:ext cx="7558088" cy="4401205"/>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marL="431800" lvl="1" indent="-342900">
              <a:buFont typeface="Arial" panose="020B0604020202020204" pitchFamily="34" charset="0"/>
              <a:buChar char="•"/>
            </a:pPr>
            <a:r>
              <a:rPr lang="fr-LU" sz="1400" dirty="0"/>
              <a:t>Un droit à un congé sans traitement ou d’indemnité pour raisons professionnelles sera introduit pour les fonctionnaires qui seront admis au stage dans un autre groupe de traitement et pour les employés qui seront admis au stage de fonctionnaire. Au terme du congé sans traitement ou d’indemnité pour raisons professionnelles, les règles normales de réintégration s’appliqueront.</a:t>
            </a:r>
          </a:p>
          <a:p>
            <a:pPr marL="431800" lvl="1" indent="-342900">
              <a:buFont typeface="Arial" panose="020B0604020202020204" pitchFamily="34" charset="0"/>
              <a:buChar char="•"/>
            </a:pPr>
            <a:endParaRPr lang="fr-LU" sz="1400" dirty="0"/>
          </a:p>
          <a:p>
            <a:pPr marL="431800" lvl="1" indent="-342900">
              <a:buFont typeface="Arial" panose="020B0604020202020204" pitchFamily="34" charset="0"/>
              <a:buChar char="•"/>
            </a:pPr>
            <a:r>
              <a:rPr lang="fr-LU" sz="1400" dirty="0"/>
              <a:t>Le Ministre de la Fonction publique aura, pendant la durée du présent accord, des négociations avec les organisations professionnelles affiliées à la CGFP relatives à leurs revendications sectorielles.</a:t>
            </a:r>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403509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4" name="Text Box 2"/>
          <p:cNvSpPr txBox="1">
            <a:spLocks noChangeArrowheads="1"/>
          </p:cNvSpPr>
          <p:nvPr/>
        </p:nvSpPr>
        <p:spPr bwMode="gray">
          <a:xfrm>
            <a:off x="657224" y="577546"/>
            <a:ext cx="8028000" cy="864000"/>
          </a:xfrm>
          <a:prstGeom prst="rect">
            <a:avLst/>
          </a:prstGeom>
        </p:spPr>
        <p:txBody>
          <a:bodyPr vert="horz" lIns="0" tIns="0" rIns="0" bIns="0" rtlCol="0" anchor="t" anchorCtr="0">
            <a:normAutofit/>
          </a:bodyPr>
          <a:lstStyle/>
          <a:p>
            <a:pPr>
              <a:lnSpc>
                <a:spcPct val="90000"/>
              </a:lnSpc>
              <a:spcBef>
                <a:spcPct val="0"/>
              </a:spcBef>
              <a:spcAft>
                <a:spcPts val="600"/>
              </a:spcAft>
            </a:pPr>
            <a:r>
              <a:rPr lang="en-US" sz="2700" b="1" dirty="0">
                <a:solidFill>
                  <a:schemeClr val="accent5"/>
                </a:solidFill>
                <a:latin typeface="+mj-lt"/>
                <a:ea typeface="+mj-ea"/>
                <a:cs typeface="+mj-cs"/>
              </a:rPr>
              <a:t>Assemblée Générale Ordinaire</a:t>
            </a:r>
          </a:p>
          <a:p>
            <a:pPr>
              <a:lnSpc>
                <a:spcPct val="90000"/>
              </a:lnSpc>
              <a:spcBef>
                <a:spcPct val="0"/>
              </a:spcBef>
              <a:spcAft>
                <a:spcPts val="600"/>
              </a:spcAft>
            </a:pPr>
            <a:r>
              <a:rPr lang="en-US" sz="2700" b="1" dirty="0">
                <a:solidFill>
                  <a:schemeClr val="accent5"/>
                </a:solidFill>
                <a:latin typeface="+mj-lt"/>
                <a:ea typeface="+mj-ea"/>
                <a:cs typeface="+mj-cs"/>
              </a:rPr>
              <a:t>25 </a:t>
            </a:r>
            <a:r>
              <a:rPr lang="en-US" sz="2700" b="1" dirty="0" err="1">
                <a:solidFill>
                  <a:schemeClr val="accent5"/>
                </a:solidFill>
                <a:latin typeface="+mj-lt"/>
                <a:ea typeface="+mj-ea"/>
                <a:cs typeface="+mj-cs"/>
              </a:rPr>
              <a:t>février</a:t>
            </a:r>
            <a:r>
              <a:rPr lang="en-US" sz="2700" b="1" dirty="0">
                <a:solidFill>
                  <a:schemeClr val="accent5"/>
                </a:solidFill>
                <a:latin typeface="+mj-lt"/>
                <a:ea typeface="+mj-ea"/>
                <a:cs typeface="+mj-cs"/>
              </a:rPr>
              <a:t> 2025</a:t>
            </a:r>
          </a:p>
        </p:txBody>
      </p:sp>
      <p:pic>
        <p:nvPicPr>
          <p:cNvPr id="6" name="Picture 5" descr="A blue and red logo&#10;&#10;Description automatically generated">
            <a:extLst>
              <a:ext uri="{FF2B5EF4-FFF2-40B4-BE49-F238E27FC236}">
                <a16:creationId xmlns:a16="http://schemas.microsoft.com/office/drawing/2014/main" id="{4D308C4A-6180-8C56-59C9-3C3109D0F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4" y="1930049"/>
            <a:ext cx="8029575" cy="4034861"/>
          </a:xfrm>
          <a:prstGeom prst="rect">
            <a:avLst/>
          </a:prstGeom>
          <a:noFill/>
        </p:spPr>
      </p:pic>
      <p:sp>
        <p:nvSpPr>
          <p:cNvPr id="11" name="Date Placeholder 3">
            <a:extLst>
              <a:ext uri="{FF2B5EF4-FFF2-40B4-BE49-F238E27FC236}">
                <a16:creationId xmlns:a16="http://schemas.microsoft.com/office/drawing/2014/main" id="{B7CE68EE-59A4-602A-AAE9-9AAA1385F397}"/>
              </a:ext>
            </a:extLst>
          </p:cNvPr>
          <p:cNvSpPr>
            <a:spLocks noGrp="1"/>
          </p:cNvSpPr>
          <p:nvPr>
            <p:ph type="dt" sz="half" idx="10"/>
          </p:nvPr>
        </p:nvSpPr>
        <p:spPr>
          <a:xfrm>
            <a:off x="0" y="6492875"/>
            <a:ext cx="360000" cy="360000"/>
          </a:xfrm>
        </p:spPr>
        <p:txBody>
          <a:bodyPr/>
          <a:lstStyle/>
          <a:p>
            <a:pPr>
              <a:spcAft>
                <a:spcPts val="600"/>
              </a:spcAft>
            </a:pPr>
            <a:r>
              <a:rPr lang="fr-FR"/>
              <a:t>24.03.2016</a:t>
            </a:r>
            <a:endParaRPr lang="fr-LU"/>
          </a:p>
        </p:txBody>
      </p:sp>
      <p:sp>
        <p:nvSpPr>
          <p:cNvPr id="13" name="Footer Placeholder 4">
            <a:extLst>
              <a:ext uri="{FF2B5EF4-FFF2-40B4-BE49-F238E27FC236}">
                <a16:creationId xmlns:a16="http://schemas.microsoft.com/office/drawing/2014/main" id="{D37354C0-3054-2942-4A96-BD5C078F2696}"/>
              </a:ext>
            </a:extLst>
          </p:cNvPr>
          <p:cNvSpPr>
            <a:spLocks noGrp="1"/>
          </p:cNvSpPr>
          <p:nvPr>
            <p:ph type="ftr" sz="quarter" idx="11"/>
          </p:nvPr>
        </p:nvSpPr>
        <p:spPr>
          <a:xfrm>
            <a:off x="684000" y="6300000"/>
            <a:ext cx="5400000" cy="360040"/>
          </a:xfrm>
        </p:spPr>
        <p:txBody>
          <a:bodyPr/>
          <a:lstStyle/>
          <a:p>
            <a:pPr>
              <a:spcAft>
                <a:spcPts val="600"/>
              </a:spcAft>
            </a:pPr>
            <a:r>
              <a:rPr lang="fr-LU"/>
              <a:t>Association générale des cadres AGC/CGFP</a:t>
            </a:r>
          </a:p>
        </p:txBody>
      </p:sp>
    </p:spTree>
    <p:extLst>
      <p:ext uri="{BB962C8B-B14F-4D97-AF65-F5344CB8AC3E}">
        <p14:creationId xmlns:p14="http://schemas.microsoft.com/office/powerpoint/2010/main" val="253575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763816" cy="1908215"/>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p>
          <a:p>
            <a:r>
              <a:rPr lang="fr-LU" sz="1800" b="1" dirty="0"/>
              <a:t>NOUVEL ACCORD SALARIAL CGFP – Gouvernement  2025/2026</a:t>
            </a:r>
          </a:p>
          <a:p>
            <a:endParaRPr lang="de-LU" b="1" dirty="0">
              <a:solidFill>
                <a:srgbClr val="000000"/>
              </a:solidFill>
            </a:endParaRPr>
          </a:p>
        </p:txBody>
      </p:sp>
      <p:sp>
        <p:nvSpPr>
          <p:cNvPr id="12" name="Text Box 3"/>
          <p:cNvSpPr txBox="1">
            <a:spLocks noChangeArrowheads="1"/>
          </p:cNvSpPr>
          <p:nvPr/>
        </p:nvSpPr>
        <p:spPr bwMode="auto">
          <a:xfrm>
            <a:off x="792956" y="2155212"/>
            <a:ext cx="7558088" cy="5047536"/>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marL="431800" lvl="1" indent="-342900">
              <a:buFont typeface="Arial" panose="020B0604020202020204" pitchFamily="34" charset="0"/>
              <a:buChar char="•"/>
            </a:pPr>
            <a:r>
              <a:rPr lang="fr-LU" sz="1400" dirty="0"/>
              <a:t>Les fonctionnaires du groupe de traitement B1, ayant accédé le groupe de traitement A2 par le biais du changement de groupe de traitement, bénéficieront d’une dispense du cycle de formation préparatoire en cas d’accès au groupe de traitement A1 par la même voie. La même mesure s’appliquera aux employés de l’État du groupe d'indemnité B1.</a:t>
            </a:r>
          </a:p>
          <a:p>
            <a:pPr marL="431800" lvl="1" indent="-342900">
              <a:buFont typeface="Arial" panose="020B0604020202020204" pitchFamily="34" charset="0"/>
              <a:buChar char="•"/>
            </a:pPr>
            <a:endParaRPr lang="fr-LU" sz="1400" dirty="0"/>
          </a:p>
          <a:p>
            <a:pPr marL="431800" lvl="1" indent="-342900">
              <a:buFont typeface="Arial" panose="020B0604020202020204" pitchFamily="34" charset="0"/>
              <a:buChar char="•"/>
            </a:pPr>
            <a:r>
              <a:rPr lang="fr-LU" sz="1400" dirty="0"/>
              <a:t>La procédure de conciliation et de médiation, prévue par la loi modifiée du 16 avril 1979 portant réglementation de la grève dans les services de l'État et des établissements publics placés sous le contrôle direct de l'État, sera rendue applicable aux agents de l'État qui n’ont pas le droit de faire grève. La commission de conciliation sera compétente pour trancher in </a:t>
            </a:r>
            <a:r>
              <a:rPr lang="fr-LU" sz="1400" dirty="0" err="1"/>
              <a:t>limine</a:t>
            </a:r>
            <a:r>
              <a:rPr lang="fr-LU" sz="1400" dirty="0"/>
              <a:t> </a:t>
            </a:r>
            <a:r>
              <a:rPr lang="fr-LU" sz="1400" dirty="0" err="1"/>
              <a:t>litis</a:t>
            </a:r>
            <a:r>
              <a:rPr lang="fr-LU" sz="1400" dirty="0"/>
              <a:t> la recevabilité d’une procédure de conciliation lancée par une organisation syndicale. Les dispositions relatives à la procédure de conciliation et de médiation, actuellement prévues dans un règlement grand-ducal, seront intégrées dans la loi. </a:t>
            </a:r>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2322920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763816" cy="1908215"/>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p>
          <a:p>
            <a:r>
              <a:rPr lang="fr-LU" sz="1800" b="1" dirty="0"/>
              <a:t>NOUVEL ACCORD SALARIAL CGFP – Gouvernement  2025/2026</a:t>
            </a:r>
          </a:p>
          <a:p>
            <a:endParaRPr lang="de-LU" b="1" dirty="0">
              <a:solidFill>
                <a:srgbClr val="000000"/>
              </a:solidFill>
            </a:endParaRPr>
          </a:p>
        </p:txBody>
      </p:sp>
      <p:sp>
        <p:nvSpPr>
          <p:cNvPr id="12" name="Text Box 3"/>
          <p:cNvSpPr txBox="1">
            <a:spLocks noChangeArrowheads="1"/>
          </p:cNvSpPr>
          <p:nvPr/>
        </p:nvSpPr>
        <p:spPr bwMode="auto">
          <a:xfrm>
            <a:off x="792956" y="2155212"/>
            <a:ext cx="7558088" cy="2246769"/>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marL="431800" lvl="1" indent="-342900">
              <a:buFont typeface="Arial" panose="020B0604020202020204" pitchFamily="34" charset="0"/>
              <a:buChar char="•"/>
            </a:pPr>
            <a:r>
              <a:rPr lang="fr-LU" sz="1400" dirty="0"/>
              <a:t>Plusieurs groupes de travail seront créés:</a:t>
            </a:r>
            <a:endParaRPr lang="fr-LU" sz="1400" b="1" dirty="0">
              <a:solidFill>
                <a:schemeClr val="tx1"/>
              </a:solidFill>
            </a:endParaRPr>
          </a:p>
          <a:p>
            <a:pPr marL="1371600" lvl="2" indent="-457200">
              <a:buFont typeface="Arial" panose="020B0604020202020204" pitchFamily="34" charset="0"/>
              <a:buChar char="•"/>
            </a:pPr>
            <a:r>
              <a:rPr lang="fr-LU" sz="1400" dirty="0"/>
              <a:t>Amélioration du mécanisme du changement de groupe</a:t>
            </a:r>
          </a:p>
          <a:p>
            <a:pPr marL="1371600" lvl="2" indent="-457200">
              <a:buFont typeface="Arial" panose="020B0604020202020204" pitchFamily="34" charset="0"/>
              <a:buChar char="•"/>
            </a:pPr>
            <a:r>
              <a:rPr lang="fr-LU" sz="1400" dirty="0"/>
              <a:t>Identification des forces et des faiblesses l’examen de promotion ou de l’examen de carrière</a:t>
            </a:r>
          </a:p>
          <a:p>
            <a:pPr marL="1371600" lvl="2" indent="-457200">
              <a:buFont typeface="Arial" panose="020B0604020202020204" pitchFamily="34" charset="0"/>
              <a:buChar char="•"/>
            </a:pPr>
            <a:r>
              <a:rPr lang="fr-LU" sz="1400" dirty="0"/>
              <a:t>Harmonisation des écarts entre les différents groupes de traitement ou d’indemnité</a:t>
            </a:r>
          </a:p>
          <a:p>
            <a:pPr marL="1371600" lvl="2" indent="-457200">
              <a:buFont typeface="Arial" panose="020B0604020202020204" pitchFamily="34" charset="0"/>
              <a:buChar char="•"/>
            </a:pPr>
            <a:endParaRPr lang="fr-LU" sz="1400" dirty="0"/>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1873693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2025</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25 </a:t>
            </a:r>
            <a:r>
              <a:rPr lang="de-LU" b="1" dirty="0" err="1">
                <a:solidFill>
                  <a:srgbClr val="000000"/>
                </a:solidFill>
              </a:rPr>
              <a:t>février</a:t>
            </a:r>
            <a:r>
              <a:rPr lang="de-LU" b="1" dirty="0">
                <a:solidFill>
                  <a:srgbClr val="000000"/>
                </a:solidFill>
              </a:rPr>
              <a:t> 2025</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739759"/>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solidFill>
                  <a:srgbClr val="FF0000"/>
                </a:solidFill>
              </a:rPr>
              <a:t>Rapport du Trésorier Pascal Recken sur les comptes 2024</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2025</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2025</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2026</a:t>
            </a:r>
          </a:p>
          <a:p>
            <a:pPr marL="457200" indent="-457200" algn="l">
              <a:buFont typeface="Wingdings" pitchFamily="2" charset="2"/>
              <a:buAutoNum type="arabicPeriod"/>
            </a:pPr>
            <a:endParaRPr lang="fr-CH" sz="1400" b="1" dirty="0"/>
          </a:p>
          <a:p>
            <a:pPr marL="457200" lvl="0" indent="-457200">
              <a:spcAft>
                <a:spcPts val="0"/>
              </a:spcAft>
              <a:buFont typeface="Wingdings" pitchFamily="2" charset="2"/>
              <a:buAutoNum type="arabicPeriod"/>
              <a:tabLst>
                <a:tab pos="1257300" algn="l"/>
                <a:tab pos="1805940" algn="l"/>
              </a:tabLst>
            </a:pPr>
            <a:r>
              <a:rPr lang="fr-FR" sz="1400" b="1" dirty="0"/>
              <a:t>Présentation des candidats pour les élections sociales</a:t>
            </a:r>
            <a:endParaRPr lang="fr-LU" sz="1400" b="1" dirty="0"/>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211036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bwMode="gray">
          <a:xfrm>
            <a:off x="657224" y="577546"/>
            <a:ext cx="8028000" cy="864000"/>
          </a:xfrm>
          <a:prstGeom prst="rect">
            <a:avLst/>
          </a:prstGeom>
        </p:spPr>
        <p:txBody>
          <a:bodyPr vert="horz" lIns="0" tIns="0" rIns="0" bIns="0" rtlCol="0" anchor="t" anchorCtr="0">
            <a:normAutofit/>
          </a:bodyPr>
          <a:lstStyle/>
          <a:p>
            <a:pPr>
              <a:lnSpc>
                <a:spcPct val="90000"/>
              </a:lnSpc>
              <a:spcBef>
                <a:spcPct val="0"/>
              </a:spcBef>
              <a:spcAft>
                <a:spcPts val="600"/>
              </a:spcAft>
            </a:pPr>
            <a:r>
              <a:rPr lang="en-US" sz="2700" b="1" dirty="0">
                <a:solidFill>
                  <a:schemeClr val="accent5"/>
                </a:solidFill>
                <a:latin typeface="+mj-lt"/>
                <a:ea typeface="+mj-ea"/>
                <a:cs typeface="+mj-cs"/>
              </a:rPr>
              <a:t>Le </a:t>
            </a:r>
            <a:r>
              <a:rPr lang="en-US" sz="2700" b="1" dirty="0" err="1">
                <a:solidFill>
                  <a:schemeClr val="accent5"/>
                </a:solidFill>
                <a:latin typeface="+mj-lt"/>
                <a:ea typeface="+mj-ea"/>
                <a:cs typeface="+mj-cs"/>
              </a:rPr>
              <a:t>bilan</a:t>
            </a:r>
            <a:r>
              <a:rPr lang="en-US" sz="2700" b="1" dirty="0">
                <a:solidFill>
                  <a:schemeClr val="accent5"/>
                </a:solidFill>
                <a:latin typeface="+mj-lt"/>
                <a:ea typeface="+mj-ea"/>
                <a:cs typeface="+mj-cs"/>
              </a:rPr>
              <a:t> financier de </a:t>
            </a:r>
            <a:r>
              <a:rPr lang="en-US" sz="2700" b="1" dirty="0" err="1">
                <a:solidFill>
                  <a:schemeClr val="accent5"/>
                </a:solidFill>
                <a:latin typeface="+mj-lt"/>
                <a:ea typeface="+mj-ea"/>
                <a:cs typeface="+mj-cs"/>
              </a:rPr>
              <a:t>l‘AGC</a:t>
            </a:r>
            <a:endParaRPr lang="en-US" sz="2700" b="1" dirty="0">
              <a:solidFill>
                <a:schemeClr val="accent5"/>
              </a:solidFill>
              <a:latin typeface="+mj-lt"/>
              <a:ea typeface="+mj-ea"/>
              <a:cs typeface="+mj-cs"/>
            </a:endParaRPr>
          </a:p>
          <a:p>
            <a:pPr>
              <a:lnSpc>
                <a:spcPct val="90000"/>
              </a:lnSpc>
              <a:spcBef>
                <a:spcPct val="0"/>
              </a:spcBef>
              <a:spcAft>
                <a:spcPts val="600"/>
              </a:spcAft>
            </a:pPr>
            <a:r>
              <a:rPr lang="en-US" sz="2700" b="1" dirty="0" err="1">
                <a:solidFill>
                  <a:schemeClr val="accent5"/>
                </a:solidFill>
                <a:latin typeface="+mj-lt"/>
                <a:ea typeface="+mj-ea"/>
                <a:cs typeface="+mj-cs"/>
              </a:rPr>
              <a:t>Exercice</a:t>
            </a:r>
            <a:r>
              <a:rPr lang="en-US" sz="2700" b="1" dirty="0">
                <a:solidFill>
                  <a:schemeClr val="accent5"/>
                </a:solidFill>
                <a:latin typeface="+mj-lt"/>
                <a:ea typeface="+mj-ea"/>
                <a:cs typeface="+mj-cs"/>
              </a:rPr>
              <a:t> 2024</a:t>
            </a:r>
          </a:p>
        </p:txBody>
      </p:sp>
      <p:pic>
        <p:nvPicPr>
          <p:cNvPr id="2" name="Picture 1" descr="A blue and red logo&#10;&#10;Description automatically generated">
            <a:extLst>
              <a:ext uri="{FF2B5EF4-FFF2-40B4-BE49-F238E27FC236}">
                <a16:creationId xmlns:a16="http://schemas.microsoft.com/office/drawing/2014/main" id="{A9672B5A-D283-8FCA-3B91-D29BB5D55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1916832"/>
            <a:ext cx="8029575" cy="4034861"/>
          </a:xfrm>
          <a:prstGeom prst="rect">
            <a:avLst/>
          </a:prstGeom>
          <a:noFill/>
        </p:spPr>
      </p:pic>
      <p:sp>
        <p:nvSpPr>
          <p:cNvPr id="9" name="Date Placeholder 3">
            <a:extLst>
              <a:ext uri="{FF2B5EF4-FFF2-40B4-BE49-F238E27FC236}">
                <a16:creationId xmlns:a16="http://schemas.microsoft.com/office/drawing/2014/main" id="{EB3ADFF8-A366-42EE-608F-71499E4B569F}"/>
              </a:ext>
            </a:extLst>
          </p:cNvPr>
          <p:cNvSpPr>
            <a:spLocks noGrp="1"/>
          </p:cNvSpPr>
          <p:nvPr>
            <p:ph type="dt" sz="half" idx="10"/>
          </p:nvPr>
        </p:nvSpPr>
        <p:spPr>
          <a:xfrm>
            <a:off x="0" y="6492875"/>
            <a:ext cx="360000" cy="360000"/>
          </a:xfrm>
        </p:spPr>
        <p:txBody>
          <a:bodyPr vert="horz" lIns="0" tIns="0" rIns="0" bIns="0" rtlCol="0" anchor="ctr">
            <a:normAutofit/>
          </a:bodyPr>
          <a:lstStyle/>
          <a:p>
            <a:pPr>
              <a:spcAft>
                <a:spcPts val="600"/>
              </a:spcAft>
            </a:pPr>
            <a:r>
              <a:rPr lang="fr-FR"/>
              <a:t>24.03.2016</a:t>
            </a:r>
            <a:endParaRPr lang="fr-LU"/>
          </a:p>
        </p:txBody>
      </p:sp>
      <p:sp>
        <p:nvSpPr>
          <p:cNvPr id="11" name="Footer Placeholder 4">
            <a:extLst>
              <a:ext uri="{FF2B5EF4-FFF2-40B4-BE49-F238E27FC236}">
                <a16:creationId xmlns:a16="http://schemas.microsoft.com/office/drawing/2014/main" id="{2804C833-6FA3-4453-A882-2A870E721E4C}"/>
              </a:ext>
            </a:extLst>
          </p:cNvPr>
          <p:cNvSpPr>
            <a:spLocks noGrp="1"/>
          </p:cNvSpPr>
          <p:nvPr>
            <p:ph type="ftr" sz="quarter" idx="11"/>
          </p:nvPr>
        </p:nvSpPr>
        <p:spPr>
          <a:xfrm>
            <a:off x="684000" y="6300000"/>
            <a:ext cx="5400000" cy="360040"/>
          </a:xfrm>
        </p:spPr>
        <p:txBody>
          <a:bodyPr vert="horz" lIns="0" tIns="0" rIns="0" bIns="0" rtlCol="0" anchor="t" anchorCtr="0">
            <a:normAutofit/>
          </a:bodyPr>
          <a:lstStyle/>
          <a:p>
            <a:pPr>
              <a:spcAft>
                <a:spcPts val="600"/>
              </a:spcAft>
            </a:pPr>
            <a:r>
              <a:rPr lang="fr-LU" b="1" kern="1200">
                <a:latin typeface="+mn-lt"/>
                <a:ea typeface="+mn-ea"/>
                <a:cs typeface="+mn-cs"/>
              </a:rPr>
              <a:t>Association générale des cadres AGC/CGFP</a:t>
            </a:r>
          </a:p>
        </p:txBody>
      </p:sp>
    </p:spTree>
    <p:extLst>
      <p:ext uri="{BB962C8B-B14F-4D97-AF65-F5344CB8AC3E}">
        <p14:creationId xmlns:p14="http://schemas.microsoft.com/office/powerpoint/2010/main" val="139393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10" name="Espace réservé du pied de page 9"/>
          <p:cNvSpPr>
            <a:spLocks noGrp="1"/>
          </p:cNvSpPr>
          <p:nvPr>
            <p:ph type="ftr" sz="quarter" idx="12"/>
          </p:nvPr>
        </p:nvSpPr>
        <p:spPr/>
        <p:txBody>
          <a:bodyPr/>
          <a:lstStyle/>
          <a:p>
            <a:r>
              <a:rPr lang="fr-FR" dirty="0"/>
              <a:t>ASSOCIATION GENERALE DES CADRES – AGO 2025</a:t>
            </a:r>
          </a:p>
        </p:txBody>
      </p:sp>
      <p:sp>
        <p:nvSpPr>
          <p:cNvPr id="28" name="Text Box 2"/>
          <p:cNvSpPr txBox="1">
            <a:spLocks noChangeArrowheads="1"/>
          </p:cNvSpPr>
          <p:nvPr/>
        </p:nvSpPr>
        <p:spPr bwMode="auto">
          <a:xfrm>
            <a:off x="1144991" y="500926"/>
            <a:ext cx="6400800" cy="707886"/>
          </a:xfrm>
          <a:prstGeom prst="rect">
            <a:avLst/>
          </a:prstGeom>
          <a:noFill/>
          <a:ln w="38100">
            <a:solidFill>
              <a:schemeClr val="tx1"/>
            </a:solidFill>
            <a:miter lim="800000"/>
            <a:headEnd/>
            <a:tailEnd/>
          </a:ln>
        </p:spPr>
        <p:txBody>
          <a:bodyPr>
            <a:spAutoFit/>
          </a:bodyPr>
          <a:lstStyle/>
          <a:p>
            <a:pPr algn="ctr"/>
            <a:r>
              <a:rPr lang="en-US" sz="4000" b="1" dirty="0" err="1">
                <a:latin typeface="Times New Roman" pitchFamily="18" charset="0"/>
              </a:rPr>
              <a:t>Actif</a:t>
            </a:r>
            <a:r>
              <a:rPr lang="en-US" sz="4000" b="1" dirty="0">
                <a:latin typeface="Times New Roman" pitchFamily="18" charset="0"/>
              </a:rPr>
              <a:t> au début de </a:t>
            </a:r>
            <a:r>
              <a:rPr lang="en-US" sz="4000" b="1" dirty="0" err="1">
                <a:latin typeface="Times New Roman" pitchFamily="18" charset="0"/>
              </a:rPr>
              <a:t>l’exercice</a:t>
            </a:r>
            <a:endParaRPr lang="en-GB" sz="2000" b="1" dirty="0">
              <a:latin typeface="Times New Roman" pitchFamily="18" charset="0"/>
            </a:endParaRPr>
          </a:p>
        </p:txBody>
      </p:sp>
      <p:sp>
        <p:nvSpPr>
          <p:cNvPr id="31" name="Text Box 6"/>
          <p:cNvSpPr txBox="1">
            <a:spLocks noChangeArrowheads="1"/>
          </p:cNvSpPr>
          <p:nvPr/>
        </p:nvSpPr>
        <p:spPr bwMode="auto">
          <a:xfrm>
            <a:off x="1144991" y="3074939"/>
            <a:ext cx="6470135" cy="584775"/>
          </a:xfrm>
          <a:prstGeom prst="rect">
            <a:avLst/>
          </a:prstGeom>
          <a:noFill/>
          <a:ln w="9525">
            <a:noFill/>
            <a:miter lim="800000"/>
            <a:headEnd/>
            <a:tailEnd/>
          </a:ln>
        </p:spPr>
        <p:txBody>
          <a:bodyPr wrap="square">
            <a:spAutoFit/>
          </a:bodyPr>
          <a:lstStyle/>
          <a:p>
            <a:pPr algn="l"/>
            <a:r>
              <a:rPr lang="en-US" sz="3200" b="1" dirty="0"/>
              <a:t>Raiffeisen c.c.	   99.242,25</a:t>
            </a:r>
          </a:p>
        </p:txBody>
      </p:sp>
      <p:sp>
        <p:nvSpPr>
          <p:cNvPr id="33" name="Text Box 5"/>
          <p:cNvSpPr txBox="1">
            <a:spLocks noChangeArrowheads="1"/>
          </p:cNvSpPr>
          <p:nvPr/>
        </p:nvSpPr>
        <p:spPr bwMode="auto">
          <a:xfrm>
            <a:off x="1134406" y="2313654"/>
            <a:ext cx="6480720" cy="584775"/>
          </a:xfrm>
          <a:prstGeom prst="rect">
            <a:avLst/>
          </a:prstGeom>
          <a:noFill/>
          <a:ln w="9525">
            <a:noFill/>
            <a:miter lim="800000"/>
            <a:headEnd/>
            <a:tailEnd/>
          </a:ln>
        </p:spPr>
        <p:txBody>
          <a:bodyPr wrap="square">
            <a:spAutoFit/>
          </a:bodyPr>
          <a:lstStyle/>
          <a:p>
            <a:pPr algn="l"/>
            <a:r>
              <a:rPr lang="fr-LU" sz="3200" b="1" dirty="0"/>
              <a:t>BCEE </a:t>
            </a:r>
            <a:r>
              <a:rPr lang="fr-LU" sz="3200" b="1" dirty="0" err="1"/>
              <a:t>c.c</a:t>
            </a:r>
            <a:r>
              <a:rPr lang="fr-LU" sz="3200" b="1" dirty="0"/>
              <a:t>.		 102.262,70</a:t>
            </a:r>
            <a:endParaRPr lang="en-US" sz="3200" b="1" dirty="0"/>
          </a:p>
        </p:txBody>
      </p:sp>
      <p:sp>
        <p:nvSpPr>
          <p:cNvPr id="34" name="Text Box 4"/>
          <p:cNvSpPr txBox="1">
            <a:spLocks noChangeArrowheads="1"/>
          </p:cNvSpPr>
          <p:nvPr/>
        </p:nvSpPr>
        <p:spPr bwMode="auto">
          <a:xfrm>
            <a:off x="1135368" y="1620460"/>
            <a:ext cx="6450383" cy="584775"/>
          </a:xfrm>
          <a:prstGeom prst="rect">
            <a:avLst/>
          </a:prstGeom>
          <a:noFill/>
          <a:ln w="9525">
            <a:noFill/>
            <a:miter lim="800000"/>
            <a:headEnd/>
            <a:tailEnd/>
          </a:ln>
        </p:spPr>
        <p:txBody>
          <a:bodyPr wrap="square">
            <a:spAutoFit/>
          </a:bodyPr>
          <a:lstStyle/>
          <a:p>
            <a:pPr algn="l"/>
            <a:r>
              <a:rPr lang="en-US" sz="3200" b="1" dirty="0"/>
              <a:t>CCP				 109.275,11  </a:t>
            </a:r>
          </a:p>
        </p:txBody>
      </p:sp>
      <p:sp>
        <p:nvSpPr>
          <p:cNvPr id="35" name="Line 9"/>
          <p:cNvSpPr>
            <a:spLocks noChangeShapeType="1"/>
          </p:cNvSpPr>
          <p:nvPr/>
        </p:nvSpPr>
        <p:spPr bwMode="auto">
          <a:xfrm flipV="1">
            <a:off x="5107324" y="4075846"/>
            <a:ext cx="2409092" cy="4560"/>
          </a:xfrm>
          <a:prstGeom prst="line">
            <a:avLst/>
          </a:prstGeom>
          <a:noFill/>
          <a:ln w="57150">
            <a:solidFill>
              <a:schemeClr val="tx1"/>
            </a:solidFill>
            <a:round/>
            <a:headEnd/>
            <a:tailEnd/>
          </a:ln>
        </p:spPr>
        <p:txBody>
          <a:bodyPr wrap="none" anchor="ctr"/>
          <a:lstStyle/>
          <a:p>
            <a:endParaRPr lang="en-US"/>
          </a:p>
        </p:txBody>
      </p:sp>
      <p:sp>
        <p:nvSpPr>
          <p:cNvPr id="36" name="Text Box 10"/>
          <p:cNvSpPr txBox="1">
            <a:spLocks noChangeArrowheads="1"/>
          </p:cNvSpPr>
          <p:nvPr/>
        </p:nvSpPr>
        <p:spPr bwMode="auto">
          <a:xfrm>
            <a:off x="5058757" y="4391793"/>
            <a:ext cx="2526994" cy="584775"/>
          </a:xfrm>
          <a:prstGeom prst="rect">
            <a:avLst/>
          </a:prstGeom>
          <a:noFill/>
          <a:ln w="38100">
            <a:solidFill>
              <a:schemeClr val="tx1"/>
            </a:solidFill>
            <a:miter lim="800000"/>
            <a:headEnd/>
            <a:tailEnd/>
          </a:ln>
        </p:spPr>
        <p:txBody>
          <a:bodyPr wrap="square">
            <a:spAutoFit/>
          </a:bodyPr>
          <a:lstStyle/>
          <a:p>
            <a:pPr algn="l">
              <a:defRPr/>
            </a:pPr>
            <a:r>
              <a:rPr lang="en-US" sz="3200" b="1" dirty="0">
                <a:effectLst>
                  <a:outerShdw blurRad="38100" dist="38100" dir="2700000" algn="tl">
                    <a:srgbClr val="000000"/>
                  </a:outerShdw>
                </a:effectLst>
              </a:rPr>
              <a:t>310.780,06</a:t>
            </a:r>
          </a:p>
        </p:txBody>
      </p:sp>
    </p:spTree>
    <p:extLst>
      <p:ext uri="{BB962C8B-B14F-4D97-AF65-F5344CB8AC3E}">
        <p14:creationId xmlns:p14="http://schemas.microsoft.com/office/powerpoint/2010/main" val="246537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10" name="Espace réservé du pied de page 9"/>
          <p:cNvSpPr>
            <a:spLocks noGrp="1"/>
          </p:cNvSpPr>
          <p:nvPr>
            <p:ph type="ftr" sz="quarter" idx="12"/>
          </p:nvPr>
        </p:nvSpPr>
        <p:spPr/>
        <p:txBody>
          <a:bodyPr/>
          <a:lstStyle/>
          <a:p>
            <a:r>
              <a:rPr lang="fr-FR" dirty="0"/>
              <a:t>ASSOCIATION GENERALE DES CADRES – AGO 2025</a:t>
            </a:r>
          </a:p>
        </p:txBody>
      </p:sp>
      <p:sp>
        <p:nvSpPr>
          <p:cNvPr id="12" name="Rectangle 3"/>
          <p:cNvSpPr>
            <a:spLocks noChangeArrowheads="1"/>
          </p:cNvSpPr>
          <p:nvPr/>
        </p:nvSpPr>
        <p:spPr bwMode="auto">
          <a:xfrm>
            <a:off x="2622425" y="918040"/>
            <a:ext cx="3810000" cy="914400"/>
          </a:xfrm>
          <a:prstGeom prst="rect">
            <a:avLst/>
          </a:prstGeom>
          <a:solidFill>
            <a:schemeClr val="bg1"/>
          </a:solidFill>
          <a:ln w="9525">
            <a:solidFill>
              <a:schemeClr val="tx1"/>
            </a:solidFill>
            <a:miter lim="800000"/>
            <a:headEnd/>
            <a:tailEnd/>
          </a:ln>
        </p:spPr>
        <p:txBody>
          <a:bodyPr wrap="none" anchor="ctr"/>
          <a:lstStyle/>
          <a:p>
            <a:pPr algn="ctr"/>
            <a:r>
              <a:rPr lang="en-US" sz="3200" b="1" dirty="0"/>
              <a:t>I. RECETTES</a:t>
            </a:r>
            <a:endParaRPr lang="en-US" sz="3200" dirty="0"/>
          </a:p>
        </p:txBody>
      </p:sp>
      <p:pic>
        <p:nvPicPr>
          <p:cNvPr id="4" name="Picture 3">
            <a:extLst>
              <a:ext uri="{FF2B5EF4-FFF2-40B4-BE49-F238E27FC236}">
                <a16:creationId xmlns:a16="http://schemas.microsoft.com/office/drawing/2014/main" id="{9C6AF81D-BC55-03EB-8408-D7D00D8F8857}"/>
              </a:ext>
            </a:extLst>
          </p:cNvPr>
          <p:cNvPicPr>
            <a:picLocks noChangeAspect="1"/>
          </p:cNvPicPr>
          <p:nvPr/>
        </p:nvPicPr>
        <p:blipFill>
          <a:blip r:embed="rId2"/>
          <a:stretch>
            <a:fillRect/>
          </a:stretch>
        </p:blipFill>
        <p:spPr>
          <a:xfrm>
            <a:off x="1331640" y="3428611"/>
            <a:ext cx="6650048" cy="1273728"/>
          </a:xfrm>
          <a:prstGeom prst="rect">
            <a:avLst/>
          </a:prstGeom>
        </p:spPr>
      </p:pic>
    </p:spTree>
    <p:extLst>
      <p:ext uri="{BB962C8B-B14F-4D97-AF65-F5344CB8AC3E}">
        <p14:creationId xmlns:p14="http://schemas.microsoft.com/office/powerpoint/2010/main" val="3628680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10" name="Espace réservé du pied de page 9"/>
          <p:cNvSpPr>
            <a:spLocks noGrp="1"/>
          </p:cNvSpPr>
          <p:nvPr>
            <p:ph type="ftr" sz="quarter" idx="12"/>
          </p:nvPr>
        </p:nvSpPr>
        <p:spPr>
          <a:xfrm>
            <a:off x="683568" y="6273245"/>
            <a:ext cx="5400000" cy="360040"/>
          </a:xfrm>
        </p:spPr>
        <p:txBody>
          <a:bodyPr/>
          <a:lstStyle/>
          <a:p>
            <a:r>
              <a:rPr lang="fr-FR" dirty="0"/>
              <a:t>ASSOCIATION GENERALE DES CADRES – AGO 2025</a:t>
            </a:r>
          </a:p>
        </p:txBody>
      </p:sp>
      <p:sp>
        <p:nvSpPr>
          <p:cNvPr id="16" name="Rectangle 2"/>
          <p:cNvSpPr>
            <a:spLocks noChangeArrowheads="1"/>
          </p:cNvSpPr>
          <p:nvPr/>
        </p:nvSpPr>
        <p:spPr bwMode="auto">
          <a:xfrm>
            <a:off x="2499928" y="620688"/>
            <a:ext cx="3810000" cy="914400"/>
          </a:xfrm>
          <a:prstGeom prst="rect">
            <a:avLst/>
          </a:prstGeom>
          <a:solidFill>
            <a:schemeClr val="bg1"/>
          </a:solidFill>
          <a:ln w="9525">
            <a:solidFill>
              <a:srgbClr val="336600"/>
            </a:solidFill>
            <a:miter lim="800000"/>
            <a:headEnd/>
            <a:tailEnd/>
          </a:ln>
        </p:spPr>
        <p:txBody>
          <a:bodyPr wrap="none" anchor="ctr"/>
          <a:lstStyle/>
          <a:p>
            <a:pPr algn="ctr"/>
            <a:r>
              <a:rPr lang="en-US" sz="3200" b="1" dirty="0">
                <a:solidFill>
                  <a:srgbClr val="FF0000"/>
                </a:solidFill>
              </a:rPr>
              <a:t>II. DÉPENSES</a:t>
            </a:r>
            <a:endParaRPr lang="en-US" sz="3200" dirty="0">
              <a:solidFill>
                <a:srgbClr val="336600"/>
              </a:solidFill>
            </a:endParaRPr>
          </a:p>
        </p:txBody>
      </p:sp>
      <p:pic>
        <p:nvPicPr>
          <p:cNvPr id="4" name="Picture 3">
            <a:extLst>
              <a:ext uri="{FF2B5EF4-FFF2-40B4-BE49-F238E27FC236}">
                <a16:creationId xmlns:a16="http://schemas.microsoft.com/office/drawing/2014/main" id="{12563DA5-038B-3AEA-227A-5CC02DA1E106}"/>
              </a:ext>
            </a:extLst>
          </p:cNvPr>
          <p:cNvPicPr>
            <a:picLocks noChangeAspect="1"/>
          </p:cNvPicPr>
          <p:nvPr/>
        </p:nvPicPr>
        <p:blipFill>
          <a:blip r:embed="rId2"/>
          <a:stretch>
            <a:fillRect/>
          </a:stretch>
        </p:blipFill>
        <p:spPr>
          <a:xfrm>
            <a:off x="1850428" y="2233974"/>
            <a:ext cx="5443143" cy="3340384"/>
          </a:xfrm>
          <a:prstGeom prst="rect">
            <a:avLst/>
          </a:prstGeom>
        </p:spPr>
      </p:pic>
    </p:spTree>
    <p:extLst>
      <p:ext uri="{BB962C8B-B14F-4D97-AF65-F5344CB8AC3E}">
        <p14:creationId xmlns:p14="http://schemas.microsoft.com/office/powerpoint/2010/main" val="3604451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10" name="Espace réservé du pied de page 9"/>
          <p:cNvSpPr>
            <a:spLocks noGrp="1"/>
          </p:cNvSpPr>
          <p:nvPr>
            <p:ph type="ftr" sz="quarter" idx="12"/>
          </p:nvPr>
        </p:nvSpPr>
        <p:spPr/>
        <p:txBody>
          <a:bodyPr/>
          <a:lstStyle/>
          <a:p>
            <a:r>
              <a:rPr lang="fr-FR" dirty="0"/>
              <a:t>ASSOCIATION GENERALE DES CADRES – AGO 2025</a:t>
            </a:r>
          </a:p>
        </p:txBody>
      </p:sp>
      <p:sp>
        <p:nvSpPr>
          <p:cNvPr id="28" name="Text Box 2"/>
          <p:cNvSpPr txBox="1">
            <a:spLocks noChangeArrowheads="1"/>
          </p:cNvSpPr>
          <p:nvPr/>
        </p:nvSpPr>
        <p:spPr bwMode="auto">
          <a:xfrm>
            <a:off x="1144991" y="500926"/>
            <a:ext cx="6400800" cy="707886"/>
          </a:xfrm>
          <a:prstGeom prst="rect">
            <a:avLst/>
          </a:prstGeom>
          <a:noFill/>
          <a:ln w="38100">
            <a:solidFill>
              <a:schemeClr val="tx1"/>
            </a:solidFill>
            <a:miter lim="800000"/>
            <a:headEnd/>
            <a:tailEnd/>
          </a:ln>
        </p:spPr>
        <p:txBody>
          <a:bodyPr>
            <a:spAutoFit/>
          </a:bodyPr>
          <a:lstStyle/>
          <a:p>
            <a:pPr algn="ctr"/>
            <a:r>
              <a:rPr lang="en-US" sz="4000" b="1" dirty="0" err="1">
                <a:latin typeface="Times New Roman" pitchFamily="18" charset="0"/>
              </a:rPr>
              <a:t>Actif</a:t>
            </a:r>
            <a:r>
              <a:rPr lang="en-US" sz="4000" b="1" dirty="0">
                <a:latin typeface="Times New Roman" pitchFamily="18" charset="0"/>
              </a:rPr>
              <a:t> à la fin de </a:t>
            </a:r>
            <a:r>
              <a:rPr lang="en-US" sz="4000" b="1" dirty="0" err="1">
                <a:latin typeface="Times New Roman" pitchFamily="18" charset="0"/>
              </a:rPr>
              <a:t>l’exercice</a:t>
            </a:r>
            <a:endParaRPr lang="en-GB" sz="2000" b="1" dirty="0">
              <a:latin typeface="Times New Roman" pitchFamily="18" charset="0"/>
            </a:endParaRPr>
          </a:p>
        </p:txBody>
      </p:sp>
      <p:sp>
        <p:nvSpPr>
          <p:cNvPr id="31" name="Text Box 6"/>
          <p:cNvSpPr txBox="1">
            <a:spLocks noChangeArrowheads="1"/>
          </p:cNvSpPr>
          <p:nvPr/>
        </p:nvSpPr>
        <p:spPr bwMode="auto">
          <a:xfrm>
            <a:off x="1094920" y="3145302"/>
            <a:ext cx="6578230" cy="584775"/>
          </a:xfrm>
          <a:prstGeom prst="rect">
            <a:avLst/>
          </a:prstGeom>
          <a:noFill/>
          <a:ln w="9525">
            <a:noFill/>
            <a:miter lim="800000"/>
            <a:headEnd/>
            <a:tailEnd/>
          </a:ln>
        </p:spPr>
        <p:txBody>
          <a:bodyPr wrap="square">
            <a:spAutoFit/>
          </a:bodyPr>
          <a:lstStyle/>
          <a:p>
            <a:pPr algn="l"/>
            <a:r>
              <a:rPr lang="en-US" sz="3200" b="1" dirty="0"/>
              <a:t>Raiffeisen c.c.	     24.214,25</a:t>
            </a:r>
          </a:p>
        </p:txBody>
      </p:sp>
      <p:sp>
        <p:nvSpPr>
          <p:cNvPr id="33" name="Text Box 5"/>
          <p:cNvSpPr txBox="1">
            <a:spLocks noChangeArrowheads="1"/>
          </p:cNvSpPr>
          <p:nvPr/>
        </p:nvSpPr>
        <p:spPr bwMode="auto">
          <a:xfrm>
            <a:off x="1094920" y="2382881"/>
            <a:ext cx="6635322" cy="584775"/>
          </a:xfrm>
          <a:prstGeom prst="rect">
            <a:avLst/>
          </a:prstGeom>
          <a:noFill/>
          <a:ln w="9525">
            <a:noFill/>
            <a:miter lim="800000"/>
            <a:headEnd/>
            <a:tailEnd/>
          </a:ln>
        </p:spPr>
        <p:txBody>
          <a:bodyPr wrap="square">
            <a:spAutoFit/>
          </a:bodyPr>
          <a:lstStyle/>
          <a:p>
            <a:pPr algn="l"/>
            <a:r>
              <a:rPr lang="fr-LU" sz="3200" b="1" dirty="0"/>
              <a:t>BCEE </a:t>
            </a:r>
            <a:r>
              <a:rPr lang="fr-LU" sz="3200" b="1" dirty="0" err="1"/>
              <a:t>c.c</a:t>
            </a:r>
            <a:r>
              <a:rPr lang="fr-LU" sz="3200" b="1" dirty="0"/>
              <a:t>.	             55.123,38</a:t>
            </a:r>
            <a:endParaRPr lang="en-US" sz="3200" b="1" dirty="0"/>
          </a:p>
        </p:txBody>
      </p:sp>
      <p:sp>
        <p:nvSpPr>
          <p:cNvPr id="34" name="Text Box 4"/>
          <p:cNvSpPr txBox="1">
            <a:spLocks noChangeArrowheads="1"/>
          </p:cNvSpPr>
          <p:nvPr/>
        </p:nvSpPr>
        <p:spPr bwMode="auto">
          <a:xfrm>
            <a:off x="1135368" y="1622941"/>
            <a:ext cx="6537782" cy="584775"/>
          </a:xfrm>
          <a:prstGeom prst="rect">
            <a:avLst/>
          </a:prstGeom>
          <a:noFill/>
          <a:ln w="9525">
            <a:noFill/>
            <a:miter lim="800000"/>
            <a:headEnd/>
            <a:tailEnd/>
          </a:ln>
        </p:spPr>
        <p:txBody>
          <a:bodyPr wrap="square">
            <a:spAutoFit/>
          </a:bodyPr>
          <a:lstStyle/>
          <a:p>
            <a:pPr algn="l"/>
            <a:r>
              <a:rPr lang="en-US" sz="3200" b="1" dirty="0"/>
              <a:t>CCP				     36.419,83  </a:t>
            </a:r>
          </a:p>
        </p:txBody>
      </p:sp>
      <p:sp>
        <p:nvSpPr>
          <p:cNvPr id="35" name="Line 9"/>
          <p:cNvSpPr>
            <a:spLocks noChangeShapeType="1"/>
          </p:cNvSpPr>
          <p:nvPr/>
        </p:nvSpPr>
        <p:spPr bwMode="auto">
          <a:xfrm flipV="1">
            <a:off x="5107324" y="4725144"/>
            <a:ext cx="2478427" cy="0"/>
          </a:xfrm>
          <a:prstGeom prst="line">
            <a:avLst/>
          </a:prstGeom>
          <a:noFill/>
          <a:ln w="57150">
            <a:solidFill>
              <a:schemeClr val="tx1"/>
            </a:solidFill>
            <a:round/>
            <a:headEnd/>
            <a:tailEnd/>
          </a:ln>
        </p:spPr>
        <p:txBody>
          <a:bodyPr wrap="none" anchor="ctr"/>
          <a:lstStyle/>
          <a:p>
            <a:endParaRPr lang="en-US"/>
          </a:p>
        </p:txBody>
      </p:sp>
      <p:sp>
        <p:nvSpPr>
          <p:cNvPr id="36" name="Text Box 10"/>
          <p:cNvSpPr txBox="1">
            <a:spLocks noChangeArrowheads="1"/>
          </p:cNvSpPr>
          <p:nvPr/>
        </p:nvSpPr>
        <p:spPr bwMode="auto">
          <a:xfrm>
            <a:off x="5058757" y="5202575"/>
            <a:ext cx="2526994" cy="584775"/>
          </a:xfrm>
          <a:prstGeom prst="rect">
            <a:avLst/>
          </a:prstGeom>
          <a:noFill/>
          <a:ln w="38100">
            <a:solidFill>
              <a:schemeClr val="tx1"/>
            </a:solidFill>
            <a:miter lim="800000"/>
            <a:headEnd/>
            <a:tailEnd/>
          </a:ln>
        </p:spPr>
        <p:txBody>
          <a:bodyPr wrap="square">
            <a:spAutoFit/>
          </a:bodyPr>
          <a:lstStyle/>
          <a:p>
            <a:pPr algn="l">
              <a:defRPr/>
            </a:pPr>
            <a:r>
              <a:rPr lang="en-US" sz="3200" b="1" dirty="0">
                <a:effectLst>
                  <a:outerShdw blurRad="38100" dist="38100" dir="2700000" algn="tl">
                    <a:srgbClr val="000000"/>
                  </a:outerShdw>
                </a:effectLst>
              </a:rPr>
              <a:t>315.757,46</a:t>
            </a:r>
          </a:p>
        </p:txBody>
      </p:sp>
      <p:sp>
        <p:nvSpPr>
          <p:cNvPr id="4" name="Text Box 6">
            <a:extLst>
              <a:ext uri="{FF2B5EF4-FFF2-40B4-BE49-F238E27FC236}">
                <a16:creationId xmlns:a16="http://schemas.microsoft.com/office/drawing/2014/main" id="{7BDF8756-0365-5BF2-98FE-534D1CC4E8C0}"/>
              </a:ext>
            </a:extLst>
          </p:cNvPr>
          <p:cNvSpPr txBox="1">
            <a:spLocks noChangeArrowheads="1"/>
          </p:cNvSpPr>
          <p:nvPr/>
        </p:nvSpPr>
        <p:spPr bwMode="auto">
          <a:xfrm>
            <a:off x="1094920" y="3778735"/>
            <a:ext cx="6578230" cy="584775"/>
          </a:xfrm>
          <a:prstGeom prst="rect">
            <a:avLst/>
          </a:prstGeom>
          <a:noFill/>
          <a:ln w="9525">
            <a:noFill/>
            <a:miter lim="800000"/>
            <a:headEnd/>
            <a:tailEnd/>
          </a:ln>
        </p:spPr>
        <p:txBody>
          <a:bodyPr wrap="square">
            <a:spAutoFit/>
          </a:bodyPr>
          <a:lstStyle/>
          <a:p>
            <a:pPr algn="l"/>
            <a:r>
              <a:rPr lang="en-US" sz="3200" b="1" dirty="0"/>
              <a:t>Raiffeisen </a:t>
            </a:r>
            <a:r>
              <a:rPr lang="en-US" sz="3200" b="1" dirty="0" err="1"/>
              <a:t>plac</a:t>
            </a:r>
            <a:r>
              <a:rPr lang="en-US" sz="3200" b="1" dirty="0"/>
              <a:t>.	   200.000,00</a:t>
            </a:r>
          </a:p>
        </p:txBody>
      </p:sp>
    </p:spTree>
    <p:extLst>
      <p:ext uri="{BB962C8B-B14F-4D97-AF65-F5344CB8AC3E}">
        <p14:creationId xmlns:p14="http://schemas.microsoft.com/office/powerpoint/2010/main" val="3658887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10" name="Espace réservé du pied de page 9"/>
          <p:cNvSpPr>
            <a:spLocks noGrp="1"/>
          </p:cNvSpPr>
          <p:nvPr>
            <p:ph type="ftr" sz="quarter" idx="12"/>
          </p:nvPr>
        </p:nvSpPr>
        <p:spPr>
          <a:xfrm>
            <a:off x="683568" y="6312835"/>
            <a:ext cx="5400000" cy="360040"/>
          </a:xfrm>
        </p:spPr>
        <p:txBody>
          <a:bodyPr/>
          <a:lstStyle/>
          <a:p>
            <a:r>
              <a:rPr lang="fr-FR" dirty="0"/>
              <a:t>ASSOCIATION GENERALE DES CADRES – AGO 2025</a:t>
            </a:r>
          </a:p>
        </p:txBody>
      </p:sp>
      <p:sp>
        <p:nvSpPr>
          <p:cNvPr id="12" name="Rectangle 3"/>
          <p:cNvSpPr>
            <a:spLocks noChangeArrowheads="1"/>
          </p:cNvSpPr>
          <p:nvPr/>
        </p:nvSpPr>
        <p:spPr bwMode="auto">
          <a:xfrm>
            <a:off x="2566166" y="836712"/>
            <a:ext cx="3810000" cy="914400"/>
          </a:xfrm>
          <a:prstGeom prst="rect">
            <a:avLst/>
          </a:prstGeom>
          <a:solidFill>
            <a:schemeClr val="bg1"/>
          </a:solidFill>
          <a:ln w="9525">
            <a:solidFill>
              <a:schemeClr val="tx1"/>
            </a:solidFill>
            <a:miter lim="800000"/>
            <a:headEnd/>
            <a:tailEnd/>
          </a:ln>
        </p:spPr>
        <p:txBody>
          <a:bodyPr wrap="none" anchor="ctr"/>
          <a:lstStyle/>
          <a:p>
            <a:pPr algn="ctr"/>
            <a:r>
              <a:rPr lang="en-US" sz="3200" b="1" dirty="0"/>
              <a:t>DECOMPTE</a:t>
            </a:r>
          </a:p>
        </p:txBody>
      </p:sp>
      <p:pic>
        <p:nvPicPr>
          <p:cNvPr id="8" name="Picture 7">
            <a:extLst>
              <a:ext uri="{FF2B5EF4-FFF2-40B4-BE49-F238E27FC236}">
                <a16:creationId xmlns:a16="http://schemas.microsoft.com/office/drawing/2014/main" id="{8EA253F6-D2A6-11C5-D8E7-C5D947DB0C38}"/>
              </a:ext>
            </a:extLst>
          </p:cNvPr>
          <p:cNvPicPr>
            <a:picLocks noChangeAspect="1"/>
          </p:cNvPicPr>
          <p:nvPr/>
        </p:nvPicPr>
        <p:blipFill>
          <a:blip r:embed="rId2"/>
          <a:stretch>
            <a:fillRect/>
          </a:stretch>
        </p:blipFill>
        <p:spPr>
          <a:xfrm>
            <a:off x="564966" y="2877130"/>
            <a:ext cx="7812400" cy="1103739"/>
          </a:xfrm>
          <a:prstGeom prst="rect">
            <a:avLst/>
          </a:prstGeom>
        </p:spPr>
      </p:pic>
    </p:spTree>
    <p:extLst>
      <p:ext uri="{BB962C8B-B14F-4D97-AF65-F5344CB8AC3E}">
        <p14:creationId xmlns:p14="http://schemas.microsoft.com/office/powerpoint/2010/main" val="3953911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10" name="Espace réservé du pied de page 9"/>
          <p:cNvSpPr>
            <a:spLocks noGrp="1"/>
          </p:cNvSpPr>
          <p:nvPr>
            <p:ph type="ftr" sz="quarter" idx="12"/>
          </p:nvPr>
        </p:nvSpPr>
        <p:spPr/>
        <p:txBody>
          <a:bodyPr/>
          <a:lstStyle/>
          <a:p>
            <a:r>
              <a:rPr lang="fr-FR" dirty="0"/>
              <a:t>ASSOCIATION GENERALE DES CADRES – AGO 2025</a:t>
            </a:r>
          </a:p>
          <a:p>
            <a:endParaRPr lang="fr-FR" dirty="0"/>
          </a:p>
        </p:txBody>
      </p:sp>
      <p:sp>
        <p:nvSpPr>
          <p:cNvPr id="8" name="Text Box 1121"/>
          <p:cNvSpPr txBox="1">
            <a:spLocks noChangeArrowheads="1"/>
          </p:cNvSpPr>
          <p:nvPr/>
        </p:nvSpPr>
        <p:spPr bwMode="auto">
          <a:xfrm>
            <a:off x="990600" y="1905000"/>
            <a:ext cx="1295400" cy="641350"/>
          </a:xfrm>
          <a:prstGeom prst="rect">
            <a:avLst/>
          </a:prstGeom>
          <a:noFill/>
          <a:ln w="9525">
            <a:noFill/>
            <a:miter lim="800000"/>
            <a:headEnd/>
            <a:tailEnd/>
          </a:ln>
          <a:effectLst>
            <a:outerShdw dist="563972" dir="14049741" sx="125000" sy="125000" algn="tl" rotWithShape="0">
              <a:srgbClr val="C7DFD3"/>
            </a:outerShdw>
          </a:effectLst>
        </p:spPr>
        <p:txBody>
          <a:bodyPr>
            <a:spAutoFit/>
          </a:bodyPr>
          <a:lstStyle/>
          <a:p>
            <a:pPr>
              <a:spcBef>
                <a:spcPct val="50000"/>
              </a:spcBef>
              <a:defRPr/>
            </a:pPr>
            <a:endParaRPr lang="de-DE"/>
          </a:p>
        </p:txBody>
      </p:sp>
      <p:graphicFrame>
        <p:nvGraphicFramePr>
          <p:cNvPr id="11" name="Chart 10"/>
          <p:cNvGraphicFramePr>
            <a:graphicFrameLocks/>
          </p:cNvGraphicFramePr>
          <p:nvPr/>
        </p:nvGraphicFramePr>
        <p:xfrm>
          <a:off x="986296" y="908720"/>
          <a:ext cx="7186103"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99749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2025</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25 </a:t>
            </a:r>
            <a:r>
              <a:rPr lang="de-LU" b="1" dirty="0" err="1">
                <a:solidFill>
                  <a:srgbClr val="000000"/>
                </a:solidFill>
              </a:rPr>
              <a:t>février</a:t>
            </a:r>
            <a:r>
              <a:rPr lang="de-LU" b="1" dirty="0">
                <a:solidFill>
                  <a:srgbClr val="000000"/>
                </a:solidFill>
              </a:rPr>
              <a:t> 2025</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739759"/>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solidFill>
                  <a:srgbClr val="FF0000"/>
                </a:solidFill>
              </a:rPr>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2024</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2025</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2025</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2026</a:t>
            </a:r>
          </a:p>
          <a:p>
            <a:pPr marL="457200" indent="-457200" algn="l">
              <a:buFont typeface="Wingdings" pitchFamily="2" charset="2"/>
              <a:buAutoNum type="arabicPeriod"/>
            </a:pPr>
            <a:endParaRPr lang="fr-CH" sz="1400" b="1" dirty="0"/>
          </a:p>
          <a:p>
            <a:pPr marL="457200" lvl="0" indent="-457200">
              <a:spcAft>
                <a:spcPts val="0"/>
              </a:spcAft>
              <a:buFont typeface="Wingdings" pitchFamily="2" charset="2"/>
              <a:buAutoNum type="arabicPeriod"/>
              <a:tabLst>
                <a:tab pos="1257300" algn="l"/>
                <a:tab pos="1805940" algn="l"/>
              </a:tabLst>
            </a:pPr>
            <a:r>
              <a:rPr lang="fr-FR" sz="1400" b="1" dirty="0"/>
              <a:t>Présentation des candidats pour les élections sociales</a:t>
            </a:r>
            <a:endParaRPr lang="fr-LU" sz="1400" b="1" dirty="0"/>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578449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2025</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25 </a:t>
            </a:r>
            <a:r>
              <a:rPr lang="de-LU" b="1" dirty="0" err="1">
                <a:solidFill>
                  <a:srgbClr val="000000"/>
                </a:solidFill>
              </a:rPr>
              <a:t>février</a:t>
            </a:r>
            <a:r>
              <a:rPr lang="de-LU" b="1" dirty="0">
                <a:solidFill>
                  <a:srgbClr val="000000"/>
                </a:solidFill>
              </a:rPr>
              <a:t> 2025</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739759"/>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2024</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solidFill>
                  <a:srgbClr val="FF0000"/>
                </a:solidFill>
              </a:rPr>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2025</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2025</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2026</a:t>
            </a:r>
          </a:p>
          <a:p>
            <a:pPr marL="457200" indent="-457200" algn="l">
              <a:buFont typeface="Wingdings" pitchFamily="2" charset="2"/>
              <a:buAutoNum type="arabicPeriod"/>
            </a:pPr>
            <a:endParaRPr lang="fr-CH" sz="1400" b="1" dirty="0"/>
          </a:p>
          <a:p>
            <a:pPr marL="457200" lvl="0" indent="-457200">
              <a:spcAft>
                <a:spcPts val="0"/>
              </a:spcAft>
              <a:buFont typeface="Wingdings" pitchFamily="2" charset="2"/>
              <a:buAutoNum type="arabicPeriod"/>
              <a:tabLst>
                <a:tab pos="1257300" algn="l"/>
                <a:tab pos="1805940" algn="l"/>
              </a:tabLst>
            </a:pPr>
            <a:r>
              <a:rPr lang="fr-FR" sz="1400" b="1" dirty="0"/>
              <a:t>Présentation des candidats pour les élections sociales</a:t>
            </a:r>
            <a:endParaRPr lang="fr-LU" sz="1400" b="1" dirty="0"/>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1783056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2025</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25 </a:t>
            </a:r>
            <a:r>
              <a:rPr lang="de-LU" b="1" dirty="0" err="1">
                <a:solidFill>
                  <a:srgbClr val="000000"/>
                </a:solidFill>
              </a:rPr>
              <a:t>février</a:t>
            </a:r>
            <a:r>
              <a:rPr lang="de-LU" b="1" dirty="0">
                <a:solidFill>
                  <a:srgbClr val="000000"/>
                </a:solidFill>
              </a:rPr>
              <a:t> 2025</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739759"/>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2024</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solidFill>
                  <a:srgbClr val="FF0000"/>
                </a:solidFill>
              </a:rPr>
              <a:t>Désignation des réviseurs de caisse pour l’exercice 2025</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2025</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2026</a:t>
            </a:r>
          </a:p>
          <a:p>
            <a:pPr marL="457200" indent="-457200" algn="l">
              <a:buFont typeface="Wingdings" pitchFamily="2" charset="2"/>
              <a:buAutoNum type="arabicPeriod"/>
            </a:pPr>
            <a:endParaRPr lang="fr-CH" sz="1400" b="1" dirty="0"/>
          </a:p>
          <a:p>
            <a:pPr marL="457200" lvl="0" indent="-457200">
              <a:spcAft>
                <a:spcPts val="0"/>
              </a:spcAft>
              <a:buFont typeface="Wingdings" pitchFamily="2" charset="2"/>
              <a:buAutoNum type="arabicPeriod"/>
              <a:tabLst>
                <a:tab pos="1257300" algn="l"/>
                <a:tab pos="1805940" algn="l"/>
              </a:tabLst>
            </a:pPr>
            <a:r>
              <a:rPr lang="fr-FR" sz="1400" b="1" dirty="0"/>
              <a:t>Présentation des candidats pour les élections sociales</a:t>
            </a:r>
            <a:endParaRPr lang="fr-LU" sz="1400" b="1" dirty="0"/>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72828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2025</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25 </a:t>
            </a:r>
            <a:r>
              <a:rPr lang="de-LU" b="1" dirty="0" err="1">
                <a:solidFill>
                  <a:srgbClr val="000000"/>
                </a:solidFill>
              </a:rPr>
              <a:t>février</a:t>
            </a:r>
            <a:r>
              <a:rPr lang="de-LU" b="1" dirty="0">
                <a:solidFill>
                  <a:srgbClr val="000000"/>
                </a:solidFill>
              </a:rPr>
              <a:t> 2025</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739759"/>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2024</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2025</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solidFill>
                  <a:srgbClr val="FF0000"/>
                </a:solidFill>
              </a:rPr>
              <a:t>Présentation et vote du projet de budget pour l’exercice 2025</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2026</a:t>
            </a:r>
          </a:p>
          <a:p>
            <a:pPr marL="457200" indent="-457200" algn="l">
              <a:buFont typeface="Wingdings" pitchFamily="2" charset="2"/>
              <a:buAutoNum type="arabicPeriod"/>
            </a:pPr>
            <a:endParaRPr lang="fr-CH" sz="1400" b="1" dirty="0"/>
          </a:p>
          <a:p>
            <a:pPr marL="457200" lvl="0" indent="-457200">
              <a:spcAft>
                <a:spcPts val="0"/>
              </a:spcAft>
              <a:buFont typeface="Wingdings" pitchFamily="2" charset="2"/>
              <a:buAutoNum type="arabicPeriod"/>
              <a:tabLst>
                <a:tab pos="1257300" algn="l"/>
                <a:tab pos="1805940" algn="l"/>
              </a:tabLst>
            </a:pPr>
            <a:r>
              <a:rPr lang="fr-FR" sz="1400" b="1" dirty="0"/>
              <a:t>Présentation des candidats pour les élections sociales</a:t>
            </a:r>
            <a:endParaRPr lang="fr-LU" sz="1400" b="1" dirty="0"/>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40071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10" name="Espace réservé du pied de page 9"/>
          <p:cNvSpPr>
            <a:spLocks noGrp="1"/>
          </p:cNvSpPr>
          <p:nvPr>
            <p:ph type="ftr" sz="quarter" idx="12"/>
          </p:nvPr>
        </p:nvSpPr>
        <p:spPr>
          <a:xfrm>
            <a:off x="683568" y="6312835"/>
            <a:ext cx="5400000" cy="360040"/>
          </a:xfrm>
        </p:spPr>
        <p:txBody>
          <a:bodyPr/>
          <a:lstStyle/>
          <a:p>
            <a:r>
              <a:rPr lang="fr-FR" dirty="0"/>
              <a:t>ASSOCIATION GENERALE DES CADRES – AGO 2025</a:t>
            </a:r>
          </a:p>
        </p:txBody>
      </p:sp>
      <p:sp>
        <p:nvSpPr>
          <p:cNvPr id="12" name="Rectangle 3"/>
          <p:cNvSpPr>
            <a:spLocks noChangeArrowheads="1"/>
          </p:cNvSpPr>
          <p:nvPr/>
        </p:nvSpPr>
        <p:spPr bwMode="auto">
          <a:xfrm>
            <a:off x="2436733" y="836712"/>
            <a:ext cx="4296164" cy="914400"/>
          </a:xfrm>
          <a:prstGeom prst="rect">
            <a:avLst/>
          </a:prstGeom>
          <a:solidFill>
            <a:schemeClr val="bg1"/>
          </a:solidFill>
          <a:ln w="9525">
            <a:solidFill>
              <a:schemeClr val="tx1"/>
            </a:solidFill>
            <a:miter lim="800000"/>
            <a:headEnd/>
            <a:tailEnd/>
          </a:ln>
        </p:spPr>
        <p:txBody>
          <a:bodyPr wrap="none" anchor="ctr"/>
          <a:lstStyle/>
          <a:p>
            <a:pPr algn="ctr"/>
            <a:r>
              <a:rPr lang="en-US" sz="3200" b="1" dirty="0" err="1"/>
              <a:t>Projet</a:t>
            </a:r>
            <a:r>
              <a:rPr lang="en-US" sz="3200" b="1" dirty="0"/>
              <a:t> Budget 2025</a:t>
            </a:r>
          </a:p>
        </p:txBody>
      </p:sp>
      <p:pic>
        <p:nvPicPr>
          <p:cNvPr id="4" name="Picture 3">
            <a:extLst>
              <a:ext uri="{FF2B5EF4-FFF2-40B4-BE49-F238E27FC236}">
                <a16:creationId xmlns:a16="http://schemas.microsoft.com/office/drawing/2014/main" id="{E7110DE6-66F2-B34B-2013-2A7D3271D9D9}"/>
              </a:ext>
            </a:extLst>
          </p:cNvPr>
          <p:cNvPicPr>
            <a:picLocks noChangeAspect="1"/>
          </p:cNvPicPr>
          <p:nvPr/>
        </p:nvPicPr>
        <p:blipFill>
          <a:blip r:embed="rId2"/>
          <a:stretch>
            <a:fillRect/>
          </a:stretch>
        </p:blipFill>
        <p:spPr>
          <a:xfrm>
            <a:off x="1984385" y="1883213"/>
            <a:ext cx="5200860" cy="4138075"/>
          </a:xfrm>
          <a:prstGeom prst="rect">
            <a:avLst/>
          </a:prstGeom>
        </p:spPr>
      </p:pic>
    </p:spTree>
    <p:extLst>
      <p:ext uri="{BB962C8B-B14F-4D97-AF65-F5344CB8AC3E}">
        <p14:creationId xmlns:p14="http://schemas.microsoft.com/office/powerpoint/2010/main" val="472030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2025</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25 </a:t>
            </a:r>
            <a:r>
              <a:rPr lang="de-LU" b="1" dirty="0" err="1">
                <a:solidFill>
                  <a:srgbClr val="000000"/>
                </a:solidFill>
              </a:rPr>
              <a:t>février</a:t>
            </a:r>
            <a:r>
              <a:rPr lang="de-LU" b="1" dirty="0">
                <a:solidFill>
                  <a:srgbClr val="000000"/>
                </a:solidFill>
              </a:rPr>
              <a:t> 2025</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739759"/>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2024</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2025</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2025</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solidFill>
                  <a:srgbClr val="FF0000"/>
                </a:solidFill>
              </a:rPr>
              <a:t>Fixation de la cotisation pour l’exercice 2026</a:t>
            </a:r>
          </a:p>
          <a:p>
            <a:pPr marL="457200" indent="-457200" algn="l">
              <a:buFont typeface="Wingdings" pitchFamily="2" charset="2"/>
              <a:buAutoNum type="arabicPeriod"/>
            </a:pPr>
            <a:endParaRPr lang="fr-CH" sz="1400" b="1" dirty="0"/>
          </a:p>
          <a:p>
            <a:pPr marL="457200" lvl="0" indent="-457200">
              <a:spcAft>
                <a:spcPts val="0"/>
              </a:spcAft>
              <a:buFont typeface="Wingdings" pitchFamily="2" charset="2"/>
              <a:buAutoNum type="arabicPeriod"/>
              <a:tabLst>
                <a:tab pos="1257300" algn="l"/>
                <a:tab pos="1805940" algn="l"/>
              </a:tabLst>
            </a:pPr>
            <a:r>
              <a:rPr lang="fr-FR" sz="1400" b="1" dirty="0"/>
              <a:t>Présentation des candidats pour les élections sociales</a:t>
            </a:r>
            <a:endParaRPr lang="fr-LU" sz="1400" b="1" dirty="0"/>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876797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2025</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25 </a:t>
            </a:r>
            <a:r>
              <a:rPr lang="de-LU" b="1" dirty="0" err="1">
                <a:solidFill>
                  <a:srgbClr val="000000"/>
                </a:solidFill>
              </a:rPr>
              <a:t>février</a:t>
            </a:r>
            <a:r>
              <a:rPr lang="de-LU" b="1" dirty="0">
                <a:solidFill>
                  <a:srgbClr val="000000"/>
                </a:solidFill>
              </a:rPr>
              <a:t> 2025</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739759"/>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2024</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2025</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2025</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2026</a:t>
            </a:r>
          </a:p>
          <a:p>
            <a:pPr marL="457200" indent="-457200" algn="l">
              <a:buFont typeface="Wingdings" pitchFamily="2" charset="2"/>
              <a:buAutoNum type="arabicPeriod"/>
            </a:pPr>
            <a:endParaRPr lang="fr-CH" sz="1400" b="1" dirty="0"/>
          </a:p>
          <a:p>
            <a:pPr marL="457200" lvl="0" indent="-457200">
              <a:spcAft>
                <a:spcPts val="0"/>
              </a:spcAft>
              <a:buFont typeface="Wingdings" pitchFamily="2" charset="2"/>
              <a:buAutoNum type="arabicPeriod"/>
              <a:tabLst>
                <a:tab pos="1257300" algn="l"/>
                <a:tab pos="1805940" algn="l"/>
              </a:tabLst>
            </a:pPr>
            <a:r>
              <a:rPr lang="fr-FR" sz="1400" b="1" dirty="0">
                <a:solidFill>
                  <a:srgbClr val="FF0000"/>
                </a:solidFill>
              </a:rPr>
              <a:t>Présentation des candidats pour les élections sociales</a:t>
            </a:r>
            <a:endParaRPr lang="fr-LU" sz="1400" b="1" dirty="0">
              <a:solidFill>
                <a:srgbClr val="FF0000"/>
              </a:solidFill>
            </a:endParaRPr>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186326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DBF5762-C84D-7FD9-8399-13FEF1EA6F40}"/>
              </a:ext>
            </a:extLst>
          </p:cNvPr>
          <p:cNvSpPr>
            <a:spLocks noGrp="1"/>
          </p:cNvSpPr>
          <p:nvPr>
            <p:ph type="dt" sz="half" idx="10"/>
          </p:nvPr>
        </p:nvSpPr>
        <p:spPr/>
        <p:txBody>
          <a:bodyPr/>
          <a:lstStyle/>
          <a:p>
            <a:fld id="{BE0F9C83-7227-47B6-8DBC-3AC9CCB62BF8}" type="datetime1">
              <a:rPr lang="fr-FR" smtClean="0"/>
              <a:pPr/>
              <a:t>25/02/2025</a:t>
            </a:fld>
            <a:endParaRPr lang="fr-FR" dirty="0"/>
          </a:p>
        </p:txBody>
      </p:sp>
      <p:sp>
        <p:nvSpPr>
          <p:cNvPr id="6" name="Footer Placeholder 5">
            <a:extLst>
              <a:ext uri="{FF2B5EF4-FFF2-40B4-BE49-F238E27FC236}">
                <a16:creationId xmlns:a16="http://schemas.microsoft.com/office/drawing/2014/main" id="{56DB4ECA-2265-39C5-C195-19E169A8D178}"/>
              </a:ext>
            </a:extLst>
          </p:cNvPr>
          <p:cNvSpPr>
            <a:spLocks noGrp="1"/>
          </p:cNvSpPr>
          <p:nvPr>
            <p:ph type="ftr" sz="quarter" idx="12"/>
          </p:nvPr>
        </p:nvSpPr>
        <p:spPr/>
        <p:txBody>
          <a:bodyPr/>
          <a:lstStyle/>
          <a:p>
            <a:r>
              <a:rPr lang="fr-FR" dirty="0"/>
              <a:t>Association Générale des Cadres – Assemblée Générale Ordinaire 2025</a:t>
            </a:r>
          </a:p>
        </p:txBody>
      </p:sp>
      <p:pic>
        <p:nvPicPr>
          <p:cNvPr id="12" name="Picture 11">
            <a:extLst>
              <a:ext uri="{FF2B5EF4-FFF2-40B4-BE49-F238E27FC236}">
                <a16:creationId xmlns:a16="http://schemas.microsoft.com/office/drawing/2014/main" id="{B40400B5-82CF-F173-4D21-CF887D7AF701}"/>
              </a:ext>
            </a:extLst>
          </p:cNvPr>
          <p:cNvPicPr>
            <a:picLocks noChangeAspect="1"/>
          </p:cNvPicPr>
          <p:nvPr/>
        </p:nvPicPr>
        <p:blipFill>
          <a:blip r:embed="rId2"/>
          <a:stretch>
            <a:fillRect/>
          </a:stretch>
        </p:blipFill>
        <p:spPr>
          <a:xfrm>
            <a:off x="3384000" y="116632"/>
            <a:ext cx="2905530" cy="1914792"/>
          </a:xfrm>
          <a:prstGeom prst="rect">
            <a:avLst/>
          </a:prstGeom>
        </p:spPr>
      </p:pic>
      <p:pic>
        <p:nvPicPr>
          <p:cNvPr id="20" name="Picture 19">
            <a:extLst>
              <a:ext uri="{FF2B5EF4-FFF2-40B4-BE49-F238E27FC236}">
                <a16:creationId xmlns:a16="http://schemas.microsoft.com/office/drawing/2014/main" id="{075DB17A-B777-9DE2-9E8E-838B3F6587D1}"/>
              </a:ext>
            </a:extLst>
          </p:cNvPr>
          <p:cNvPicPr>
            <a:picLocks noChangeAspect="1"/>
          </p:cNvPicPr>
          <p:nvPr/>
        </p:nvPicPr>
        <p:blipFill>
          <a:blip r:embed="rId3"/>
          <a:stretch>
            <a:fillRect/>
          </a:stretch>
        </p:blipFill>
        <p:spPr>
          <a:xfrm>
            <a:off x="1458238" y="2407895"/>
            <a:ext cx="2419688" cy="3115110"/>
          </a:xfrm>
          <a:prstGeom prst="rect">
            <a:avLst/>
          </a:prstGeom>
        </p:spPr>
      </p:pic>
      <p:pic>
        <p:nvPicPr>
          <p:cNvPr id="22" name="Picture 21">
            <a:extLst>
              <a:ext uri="{FF2B5EF4-FFF2-40B4-BE49-F238E27FC236}">
                <a16:creationId xmlns:a16="http://schemas.microsoft.com/office/drawing/2014/main" id="{32719C1C-B185-32FC-438F-AC28A3EF8DF5}"/>
              </a:ext>
            </a:extLst>
          </p:cNvPr>
          <p:cNvPicPr>
            <a:picLocks noChangeAspect="1"/>
          </p:cNvPicPr>
          <p:nvPr/>
        </p:nvPicPr>
        <p:blipFill>
          <a:blip r:embed="rId4"/>
          <a:stretch>
            <a:fillRect/>
          </a:stretch>
        </p:blipFill>
        <p:spPr>
          <a:xfrm>
            <a:off x="5292080" y="2403132"/>
            <a:ext cx="2419688" cy="3124636"/>
          </a:xfrm>
          <a:prstGeom prst="rect">
            <a:avLst/>
          </a:prstGeom>
        </p:spPr>
      </p:pic>
    </p:spTree>
    <p:extLst>
      <p:ext uri="{BB962C8B-B14F-4D97-AF65-F5344CB8AC3E}">
        <p14:creationId xmlns:p14="http://schemas.microsoft.com/office/powerpoint/2010/main" val="3342199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DBF5762-C84D-7FD9-8399-13FEF1EA6F40}"/>
              </a:ext>
            </a:extLst>
          </p:cNvPr>
          <p:cNvSpPr>
            <a:spLocks noGrp="1"/>
          </p:cNvSpPr>
          <p:nvPr>
            <p:ph type="dt" sz="half" idx="10"/>
          </p:nvPr>
        </p:nvSpPr>
        <p:spPr/>
        <p:txBody>
          <a:bodyPr/>
          <a:lstStyle/>
          <a:p>
            <a:fld id="{BE0F9C83-7227-47B6-8DBC-3AC9CCB62BF8}" type="datetime1">
              <a:rPr lang="fr-FR" smtClean="0"/>
              <a:pPr/>
              <a:t>25/02/2025</a:t>
            </a:fld>
            <a:endParaRPr lang="fr-FR" dirty="0"/>
          </a:p>
        </p:txBody>
      </p:sp>
      <p:sp>
        <p:nvSpPr>
          <p:cNvPr id="6" name="Footer Placeholder 5">
            <a:extLst>
              <a:ext uri="{FF2B5EF4-FFF2-40B4-BE49-F238E27FC236}">
                <a16:creationId xmlns:a16="http://schemas.microsoft.com/office/drawing/2014/main" id="{56DB4ECA-2265-39C5-C195-19E169A8D178}"/>
              </a:ext>
            </a:extLst>
          </p:cNvPr>
          <p:cNvSpPr>
            <a:spLocks noGrp="1"/>
          </p:cNvSpPr>
          <p:nvPr>
            <p:ph type="ftr" sz="quarter" idx="12"/>
          </p:nvPr>
        </p:nvSpPr>
        <p:spPr>
          <a:xfrm>
            <a:off x="683568" y="6393525"/>
            <a:ext cx="5400000" cy="360040"/>
          </a:xfrm>
        </p:spPr>
        <p:txBody>
          <a:bodyPr/>
          <a:lstStyle/>
          <a:p>
            <a:r>
              <a:rPr lang="fr-FR" dirty="0"/>
              <a:t>Association Générale des Cadres – Assemblée Générale Ordinaire 2025</a:t>
            </a:r>
          </a:p>
        </p:txBody>
      </p:sp>
      <p:pic>
        <p:nvPicPr>
          <p:cNvPr id="3" name="Picture 2">
            <a:extLst>
              <a:ext uri="{FF2B5EF4-FFF2-40B4-BE49-F238E27FC236}">
                <a16:creationId xmlns:a16="http://schemas.microsoft.com/office/drawing/2014/main" id="{26592252-C03C-F83F-55B7-D8C737B66F79}"/>
              </a:ext>
            </a:extLst>
          </p:cNvPr>
          <p:cNvPicPr>
            <a:picLocks noChangeAspect="1"/>
          </p:cNvPicPr>
          <p:nvPr/>
        </p:nvPicPr>
        <p:blipFill>
          <a:blip r:embed="rId2"/>
          <a:stretch>
            <a:fillRect/>
          </a:stretch>
        </p:blipFill>
        <p:spPr>
          <a:xfrm>
            <a:off x="3856245" y="116633"/>
            <a:ext cx="3740091" cy="1528604"/>
          </a:xfrm>
          <a:prstGeom prst="rect">
            <a:avLst/>
          </a:prstGeom>
        </p:spPr>
      </p:pic>
      <p:pic>
        <p:nvPicPr>
          <p:cNvPr id="7" name="Picture 6">
            <a:extLst>
              <a:ext uri="{FF2B5EF4-FFF2-40B4-BE49-F238E27FC236}">
                <a16:creationId xmlns:a16="http://schemas.microsoft.com/office/drawing/2014/main" id="{4E4DCEFE-7947-6ECA-F5C1-1ED240CBCDB0}"/>
              </a:ext>
            </a:extLst>
          </p:cNvPr>
          <p:cNvPicPr>
            <a:picLocks noChangeAspect="1"/>
          </p:cNvPicPr>
          <p:nvPr/>
        </p:nvPicPr>
        <p:blipFill>
          <a:blip r:embed="rId3"/>
          <a:stretch>
            <a:fillRect/>
          </a:stretch>
        </p:blipFill>
        <p:spPr>
          <a:xfrm>
            <a:off x="2583637" y="104435"/>
            <a:ext cx="1272608" cy="1540802"/>
          </a:xfrm>
          <a:prstGeom prst="rect">
            <a:avLst/>
          </a:prstGeom>
        </p:spPr>
      </p:pic>
      <p:pic>
        <p:nvPicPr>
          <p:cNvPr id="11" name="Picture 10">
            <a:extLst>
              <a:ext uri="{FF2B5EF4-FFF2-40B4-BE49-F238E27FC236}">
                <a16:creationId xmlns:a16="http://schemas.microsoft.com/office/drawing/2014/main" id="{3A03750A-D135-57F7-ACF3-92EFB924486E}"/>
              </a:ext>
            </a:extLst>
          </p:cNvPr>
          <p:cNvPicPr>
            <a:picLocks noChangeAspect="1"/>
          </p:cNvPicPr>
          <p:nvPr/>
        </p:nvPicPr>
        <p:blipFill>
          <a:blip r:embed="rId4"/>
          <a:stretch>
            <a:fillRect/>
          </a:stretch>
        </p:blipFill>
        <p:spPr>
          <a:xfrm>
            <a:off x="3219941" y="1657435"/>
            <a:ext cx="5018418" cy="4705202"/>
          </a:xfrm>
          <a:prstGeom prst="rect">
            <a:avLst/>
          </a:prstGeom>
        </p:spPr>
      </p:pic>
      <p:pic>
        <p:nvPicPr>
          <p:cNvPr id="16" name="Picture 15">
            <a:extLst>
              <a:ext uri="{FF2B5EF4-FFF2-40B4-BE49-F238E27FC236}">
                <a16:creationId xmlns:a16="http://schemas.microsoft.com/office/drawing/2014/main" id="{8914048A-5F6D-87F1-4900-CD5E5E550B0D}"/>
              </a:ext>
            </a:extLst>
          </p:cNvPr>
          <p:cNvPicPr>
            <a:picLocks noChangeAspect="1"/>
          </p:cNvPicPr>
          <p:nvPr/>
        </p:nvPicPr>
        <p:blipFill>
          <a:blip r:embed="rId5"/>
          <a:stretch>
            <a:fillRect/>
          </a:stretch>
        </p:blipFill>
        <p:spPr>
          <a:xfrm>
            <a:off x="1558506" y="1645237"/>
            <a:ext cx="1661435" cy="4654763"/>
          </a:xfrm>
          <a:prstGeom prst="rect">
            <a:avLst/>
          </a:prstGeom>
        </p:spPr>
      </p:pic>
    </p:spTree>
    <p:extLst>
      <p:ext uri="{BB962C8B-B14F-4D97-AF65-F5344CB8AC3E}">
        <p14:creationId xmlns:p14="http://schemas.microsoft.com/office/powerpoint/2010/main" val="2610654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2025</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25 </a:t>
            </a:r>
            <a:r>
              <a:rPr lang="de-LU" b="1" dirty="0" err="1">
                <a:solidFill>
                  <a:srgbClr val="000000"/>
                </a:solidFill>
              </a:rPr>
              <a:t>février</a:t>
            </a:r>
            <a:r>
              <a:rPr lang="de-LU" b="1" dirty="0">
                <a:solidFill>
                  <a:srgbClr val="000000"/>
                </a:solidFill>
              </a:rPr>
              <a:t> 2025</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739759"/>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2024</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2025</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2025</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2026</a:t>
            </a:r>
          </a:p>
          <a:p>
            <a:pPr marL="457200" indent="-457200" algn="l">
              <a:buFont typeface="Wingdings" pitchFamily="2" charset="2"/>
              <a:buAutoNum type="arabicPeriod"/>
            </a:pPr>
            <a:endParaRPr lang="fr-CH" sz="1400" b="1" dirty="0"/>
          </a:p>
          <a:p>
            <a:pPr marL="457200" lvl="0" indent="-457200">
              <a:spcAft>
                <a:spcPts val="0"/>
              </a:spcAft>
              <a:buFont typeface="Wingdings" pitchFamily="2" charset="2"/>
              <a:buAutoNum type="arabicPeriod"/>
              <a:tabLst>
                <a:tab pos="1257300" algn="l"/>
                <a:tab pos="1805940" algn="l"/>
              </a:tabLst>
            </a:pPr>
            <a:r>
              <a:rPr lang="fr-FR" sz="1400" b="1" dirty="0"/>
              <a:t>Présentation des candidats pour les élections sociales</a:t>
            </a:r>
            <a:endParaRPr lang="fr-LU" sz="1400" b="1" dirty="0"/>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solidFill>
                  <a:srgbClr val="FF0000"/>
                </a:solidFill>
              </a:rPr>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1349748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4763" y="3573016"/>
            <a:ext cx="6400800" cy="1752600"/>
          </a:xfrm>
        </p:spPr>
        <p:txBody>
          <a:bodyPr>
            <a:normAutofit/>
          </a:bodyPr>
          <a:lstStyle/>
          <a:p>
            <a:r>
              <a:rPr lang="fr-LU" dirty="0">
                <a:solidFill>
                  <a:schemeClr val="tx1">
                    <a:lumMod val="50000"/>
                    <a:lumOff val="50000"/>
                  </a:schemeClr>
                </a:solidFill>
              </a:rPr>
              <a:t>Proposition et vote de modifications à apporter aux statuts</a:t>
            </a:r>
          </a:p>
          <a:p>
            <a:endParaRPr lang="fr-LU" dirty="0">
              <a:solidFill>
                <a:schemeClr val="tx1">
                  <a:lumMod val="50000"/>
                  <a:lumOff val="50000"/>
                </a:schemeClr>
              </a:solidFill>
            </a:endParaRPr>
          </a:p>
          <a:p>
            <a:endParaRPr lang="fr-LU" dirty="0">
              <a:solidFill>
                <a:schemeClr val="tx1">
                  <a:lumMod val="50000"/>
                  <a:lumOff val="50000"/>
                </a:schemeClr>
              </a:solidFill>
            </a:endParaRPr>
          </a:p>
          <a:p>
            <a:r>
              <a:rPr lang="fr-LU" dirty="0">
                <a:solidFill>
                  <a:schemeClr val="tx1">
                    <a:lumMod val="50000"/>
                    <a:lumOff val="50000"/>
                  </a:schemeClr>
                </a:solidFill>
              </a:rPr>
              <a:t>Le quorum nécessaire n’est pas atteint.</a:t>
            </a:r>
          </a:p>
        </p:txBody>
      </p:sp>
      <p:sp>
        <p:nvSpPr>
          <p:cNvPr id="5" name="Footer Placeholder 4"/>
          <p:cNvSpPr>
            <a:spLocks noGrp="1"/>
          </p:cNvSpPr>
          <p:nvPr>
            <p:ph type="ftr" sz="quarter" idx="11"/>
          </p:nvPr>
        </p:nvSpPr>
        <p:spPr/>
        <p:txBody>
          <a:bodyPr/>
          <a:lstStyle/>
          <a:p>
            <a:r>
              <a:rPr lang="fr-LU" dirty="0"/>
              <a:t>Association générale des cadres AGC/CGFP</a:t>
            </a:r>
          </a:p>
        </p:txBody>
      </p:sp>
      <p:pic>
        <p:nvPicPr>
          <p:cNvPr id="4" name="Picture 3" descr="A blue and red logo&#10;&#10;Description automatically generated">
            <a:extLst>
              <a:ext uri="{FF2B5EF4-FFF2-40B4-BE49-F238E27FC236}">
                <a16:creationId xmlns:a16="http://schemas.microsoft.com/office/drawing/2014/main" id="{153FBFA7-AF87-72B5-9250-3945FFE28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875" y="260648"/>
            <a:ext cx="5370576" cy="2691384"/>
          </a:xfrm>
          <a:prstGeom prst="rect">
            <a:avLst/>
          </a:prstGeom>
        </p:spPr>
      </p:pic>
    </p:spTree>
    <p:extLst>
      <p:ext uri="{BB962C8B-B14F-4D97-AF65-F5344CB8AC3E}">
        <p14:creationId xmlns:p14="http://schemas.microsoft.com/office/powerpoint/2010/main" val="270368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bwMode="gray">
          <a:xfrm>
            <a:off x="657224" y="577546"/>
            <a:ext cx="8028000" cy="864000"/>
          </a:xfrm>
          <a:prstGeom prst="rect">
            <a:avLst/>
          </a:prstGeom>
        </p:spPr>
        <p:txBody>
          <a:bodyPr vert="horz" lIns="0" tIns="0" rIns="0" bIns="0" rtlCol="0" anchor="t" anchorCtr="0">
            <a:normAutofit/>
          </a:bodyPr>
          <a:lstStyle/>
          <a:p>
            <a:pPr>
              <a:spcBef>
                <a:spcPct val="0"/>
              </a:spcBef>
              <a:spcAft>
                <a:spcPts val="600"/>
              </a:spcAft>
            </a:pPr>
            <a:r>
              <a:rPr lang="en-US" sz="2700" b="1">
                <a:solidFill>
                  <a:schemeClr val="accent5"/>
                </a:solidFill>
                <a:latin typeface="+mj-lt"/>
                <a:ea typeface="+mj-ea"/>
                <a:cs typeface="+mj-cs"/>
              </a:rPr>
              <a:t>Allocution de bienvenue par le Président Steve Keipes</a:t>
            </a:r>
          </a:p>
        </p:txBody>
      </p:sp>
      <p:pic>
        <p:nvPicPr>
          <p:cNvPr id="2" name="Picture 1" descr="A blue and red logo&#10;&#10;Description automatically generated">
            <a:extLst>
              <a:ext uri="{FF2B5EF4-FFF2-40B4-BE49-F238E27FC236}">
                <a16:creationId xmlns:a16="http://schemas.microsoft.com/office/drawing/2014/main" id="{CECB4863-A9DF-07F6-F185-5F954D74E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4" y="1930049"/>
            <a:ext cx="8029575" cy="4034861"/>
          </a:xfrm>
          <a:prstGeom prst="rect">
            <a:avLst/>
          </a:prstGeom>
          <a:noFill/>
        </p:spPr>
      </p:pic>
      <p:sp>
        <p:nvSpPr>
          <p:cNvPr id="9" name="Date Placeholder 3">
            <a:extLst>
              <a:ext uri="{FF2B5EF4-FFF2-40B4-BE49-F238E27FC236}">
                <a16:creationId xmlns:a16="http://schemas.microsoft.com/office/drawing/2014/main" id="{300543DE-7B12-D6C0-332F-473019A2E1BA}"/>
              </a:ext>
            </a:extLst>
          </p:cNvPr>
          <p:cNvSpPr>
            <a:spLocks noGrp="1"/>
          </p:cNvSpPr>
          <p:nvPr>
            <p:ph type="dt" sz="half" idx="10"/>
          </p:nvPr>
        </p:nvSpPr>
        <p:spPr>
          <a:xfrm>
            <a:off x="0" y="6492875"/>
            <a:ext cx="360000" cy="360000"/>
          </a:xfrm>
        </p:spPr>
        <p:txBody>
          <a:bodyPr/>
          <a:lstStyle/>
          <a:p>
            <a:pPr>
              <a:spcAft>
                <a:spcPts val="600"/>
              </a:spcAft>
            </a:pPr>
            <a:r>
              <a:rPr lang="fr-FR"/>
              <a:t>24.03.2016</a:t>
            </a:r>
            <a:endParaRPr lang="fr-LU"/>
          </a:p>
        </p:txBody>
      </p:sp>
      <p:sp>
        <p:nvSpPr>
          <p:cNvPr id="11" name="Footer Placeholder 4">
            <a:extLst>
              <a:ext uri="{FF2B5EF4-FFF2-40B4-BE49-F238E27FC236}">
                <a16:creationId xmlns:a16="http://schemas.microsoft.com/office/drawing/2014/main" id="{502666AE-F110-865D-B481-70A09D451283}"/>
              </a:ext>
            </a:extLst>
          </p:cNvPr>
          <p:cNvSpPr>
            <a:spLocks noGrp="1"/>
          </p:cNvSpPr>
          <p:nvPr>
            <p:ph type="ftr" sz="quarter" idx="11"/>
          </p:nvPr>
        </p:nvSpPr>
        <p:spPr>
          <a:xfrm>
            <a:off x="684000" y="6300000"/>
            <a:ext cx="5400000" cy="360040"/>
          </a:xfrm>
        </p:spPr>
        <p:txBody>
          <a:bodyPr/>
          <a:lstStyle/>
          <a:p>
            <a:pPr>
              <a:spcAft>
                <a:spcPts val="600"/>
              </a:spcAft>
            </a:pPr>
            <a:r>
              <a:rPr lang="fr-LU"/>
              <a:t>Association générale des cadres AGC/CGFP</a:t>
            </a:r>
          </a:p>
        </p:txBody>
      </p:sp>
    </p:spTree>
    <p:extLst>
      <p:ext uri="{BB962C8B-B14F-4D97-AF65-F5344CB8AC3E}">
        <p14:creationId xmlns:p14="http://schemas.microsoft.com/office/powerpoint/2010/main" val="3926556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2025</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25 </a:t>
            </a:r>
            <a:r>
              <a:rPr lang="de-LU" b="1" dirty="0" err="1">
                <a:solidFill>
                  <a:srgbClr val="000000"/>
                </a:solidFill>
              </a:rPr>
              <a:t>février</a:t>
            </a:r>
            <a:r>
              <a:rPr lang="de-LU" b="1" dirty="0">
                <a:solidFill>
                  <a:srgbClr val="000000"/>
                </a:solidFill>
              </a:rPr>
              <a:t> 2025</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739759"/>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2024</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2025</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2025</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2026</a:t>
            </a:r>
          </a:p>
          <a:p>
            <a:pPr marL="457200" indent="-457200" algn="l">
              <a:buFont typeface="Wingdings" pitchFamily="2" charset="2"/>
              <a:buAutoNum type="arabicPeriod"/>
            </a:pPr>
            <a:endParaRPr lang="fr-CH" sz="1400" b="1" dirty="0"/>
          </a:p>
          <a:p>
            <a:pPr marL="457200" lvl="0" indent="-457200">
              <a:spcAft>
                <a:spcPts val="0"/>
              </a:spcAft>
              <a:buFont typeface="Wingdings" pitchFamily="2" charset="2"/>
              <a:buAutoNum type="arabicPeriod"/>
              <a:tabLst>
                <a:tab pos="1257300" algn="l"/>
                <a:tab pos="1805940" algn="l"/>
              </a:tabLst>
            </a:pPr>
            <a:r>
              <a:rPr lang="fr-FR" sz="1400" b="1" dirty="0"/>
              <a:t>Présentation des candidats pour les élections sociales</a:t>
            </a:r>
            <a:endParaRPr lang="fr-LU" sz="1400" b="1" dirty="0"/>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solidFill>
                  <a:srgbClr val="FF0000"/>
                </a:solidFill>
              </a:rPr>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67346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3170956"/>
            <a:ext cx="7772400" cy="1470025"/>
          </a:xfrm>
        </p:spPr>
        <p:txBody>
          <a:bodyPr>
            <a:normAutofit/>
          </a:bodyPr>
          <a:lstStyle/>
          <a:p>
            <a:r>
              <a:rPr lang="fr-LU" dirty="0">
                <a:solidFill>
                  <a:schemeClr val="tx1"/>
                </a:solidFill>
              </a:rPr>
              <a:t>Assemblée générale </a:t>
            </a:r>
            <a:r>
              <a:rPr lang="fr-LU" b="1" dirty="0">
                <a:solidFill>
                  <a:schemeClr val="tx1"/>
                </a:solidFill>
              </a:rPr>
              <a:t>extraordinaire</a:t>
            </a:r>
            <a:br>
              <a:rPr lang="fr-LU" dirty="0">
                <a:solidFill>
                  <a:schemeClr val="tx1"/>
                </a:solidFill>
              </a:rPr>
            </a:br>
            <a:r>
              <a:rPr lang="fr-LU" dirty="0">
                <a:solidFill>
                  <a:schemeClr val="tx1"/>
                </a:solidFill>
              </a:rPr>
              <a:t>du 25 février 2025</a:t>
            </a:r>
          </a:p>
        </p:txBody>
      </p:sp>
      <p:sp>
        <p:nvSpPr>
          <p:cNvPr id="3" name="Subtitle 2"/>
          <p:cNvSpPr>
            <a:spLocks noGrp="1"/>
          </p:cNvSpPr>
          <p:nvPr>
            <p:ph type="subTitle" idx="1"/>
          </p:nvPr>
        </p:nvSpPr>
        <p:spPr>
          <a:xfrm>
            <a:off x="827584" y="4293096"/>
            <a:ext cx="6400800" cy="1752600"/>
          </a:xfrm>
        </p:spPr>
        <p:txBody>
          <a:bodyPr>
            <a:normAutofit/>
          </a:bodyPr>
          <a:lstStyle/>
          <a:p>
            <a:r>
              <a:rPr lang="fr-LU" dirty="0">
                <a:solidFill>
                  <a:schemeClr val="tx1">
                    <a:lumMod val="50000"/>
                    <a:lumOff val="50000"/>
                  </a:schemeClr>
                </a:solidFill>
              </a:rPr>
              <a:t>Proposition et vote de modifications à apporter aux statuts</a:t>
            </a:r>
          </a:p>
        </p:txBody>
      </p:sp>
      <p:sp>
        <p:nvSpPr>
          <p:cNvPr id="5" name="Footer Placeholder 4"/>
          <p:cNvSpPr>
            <a:spLocks noGrp="1"/>
          </p:cNvSpPr>
          <p:nvPr>
            <p:ph type="ftr" sz="quarter" idx="11"/>
          </p:nvPr>
        </p:nvSpPr>
        <p:spPr/>
        <p:txBody>
          <a:bodyPr/>
          <a:lstStyle/>
          <a:p>
            <a:r>
              <a:rPr lang="fr-LU" dirty="0"/>
              <a:t>Association générale des cadres AGC/CGFP</a:t>
            </a:r>
          </a:p>
        </p:txBody>
      </p:sp>
      <p:pic>
        <p:nvPicPr>
          <p:cNvPr id="4" name="Picture 3" descr="A blue and red logo&#10;&#10;Description automatically generated">
            <a:extLst>
              <a:ext uri="{FF2B5EF4-FFF2-40B4-BE49-F238E27FC236}">
                <a16:creationId xmlns:a16="http://schemas.microsoft.com/office/drawing/2014/main" id="{648059A6-64AD-95BD-0AA1-57EE99B4F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875" y="260648"/>
            <a:ext cx="5370576" cy="2691384"/>
          </a:xfrm>
          <a:prstGeom prst="rect">
            <a:avLst/>
          </a:prstGeom>
        </p:spPr>
      </p:pic>
    </p:spTree>
    <p:extLst>
      <p:ext uri="{BB962C8B-B14F-4D97-AF65-F5344CB8AC3E}">
        <p14:creationId xmlns:p14="http://schemas.microsoft.com/office/powerpoint/2010/main" val="940252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763816" cy="861774"/>
          </a:xfrm>
          <a:prstGeom prst="rect">
            <a:avLst/>
          </a:prstGeom>
          <a:noFill/>
          <a:ln w="9525">
            <a:noFill/>
            <a:miter lim="800000"/>
            <a:headEnd/>
            <a:tailEnd/>
          </a:ln>
        </p:spPr>
        <p:txBody>
          <a:bodyPr wrap="square">
            <a:spAutoFit/>
          </a:bodyPr>
          <a:lstStyle/>
          <a:p>
            <a:r>
              <a:rPr lang="fr-CH" sz="3200" b="1" dirty="0">
                <a:solidFill>
                  <a:srgbClr val="000000"/>
                </a:solidFill>
              </a:rPr>
              <a:t>Réforme des statuts</a:t>
            </a:r>
            <a:endParaRPr lang="fr-LU" sz="1800" b="1" dirty="0"/>
          </a:p>
          <a:p>
            <a:endParaRPr lang="de-LU" b="1" dirty="0">
              <a:solidFill>
                <a:srgbClr val="000000"/>
              </a:solidFill>
            </a:endParaRPr>
          </a:p>
        </p:txBody>
      </p:sp>
      <p:sp>
        <p:nvSpPr>
          <p:cNvPr id="12" name="Text Box 3"/>
          <p:cNvSpPr txBox="1">
            <a:spLocks noChangeArrowheads="1"/>
          </p:cNvSpPr>
          <p:nvPr/>
        </p:nvSpPr>
        <p:spPr bwMode="auto">
          <a:xfrm>
            <a:off x="792956" y="2155212"/>
            <a:ext cx="7558088" cy="2246769"/>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pic>
        <p:nvPicPr>
          <p:cNvPr id="3" name="Picture 2">
            <a:extLst>
              <a:ext uri="{FF2B5EF4-FFF2-40B4-BE49-F238E27FC236}">
                <a16:creationId xmlns:a16="http://schemas.microsoft.com/office/drawing/2014/main" id="{015B82DE-ABB0-1B0A-83C4-1F5923F14298}"/>
              </a:ext>
            </a:extLst>
          </p:cNvPr>
          <p:cNvPicPr>
            <a:picLocks noChangeAspect="1"/>
          </p:cNvPicPr>
          <p:nvPr/>
        </p:nvPicPr>
        <p:blipFill>
          <a:blip r:embed="rId2"/>
          <a:stretch>
            <a:fillRect/>
          </a:stretch>
        </p:blipFill>
        <p:spPr>
          <a:xfrm>
            <a:off x="58316" y="0"/>
            <a:ext cx="9027368" cy="6858000"/>
          </a:xfrm>
          <a:prstGeom prst="rect">
            <a:avLst/>
          </a:prstGeom>
        </p:spPr>
      </p:pic>
    </p:spTree>
    <p:extLst>
      <p:ext uri="{BB962C8B-B14F-4D97-AF65-F5344CB8AC3E}">
        <p14:creationId xmlns:p14="http://schemas.microsoft.com/office/powerpoint/2010/main" val="25600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763816" cy="861774"/>
          </a:xfrm>
          <a:prstGeom prst="rect">
            <a:avLst/>
          </a:prstGeom>
          <a:noFill/>
          <a:ln w="9525">
            <a:noFill/>
            <a:miter lim="800000"/>
            <a:headEnd/>
            <a:tailEnd/>
          </a:ln>
        </p:spPr>
        <p:txBody>
          <a:bodyPr wrap="square">
            <a:spAutoFit/>
          </a:bodyPr>
          <a:lstStyle/>
          <a:p>
            <a:r>
              <a:rPr lang="fr-CH" sz="3200" b="1" dirty="0">
                <a:solidFill>
                  <a:srgbClr val="000000"/>
                </a:solidFill>
              </a:rPr>
              <a:t>Réforme des statuts</a:t>
            </a:r>
            <a:endParaRPr lang="fr-LU" sz="1800" b="1" dirty="0"/>
          </a:p>
          <a:p>
            <a:endParaRPr lang="de-LU" b="1" dirty="0">
              <a:solidFill>
                <a:srgbClr val="000000"/>
              </a:solidFill>
            </a:endParaRPr>
          </a:p>
        </p:txBody>
      </p:sp>
      <p:sp>
        <p:nvSpPr>
          <p:cNvPr id="12" name="Text Box 3"/>
          <p:cNvSpPr txBox="1">
            <a:spLocks noChangeArrowheads="1"/>
          </p:cNvSpPr>
          <p:nvPr/>
        </p:nvSpPr>
        <p:spPr bwMode="auto">
          <a:xfrm>
            <a:off x="792956" y="2155212"/>
            <a:ext cx="7558088" cy="2246769"/>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pic>
        <p:nvPicPr>
          <p:cNvPr id="4" name="Picture 3">
            <a:extLst>
              <a:ext uri="{FF2B5EF4-FFF2-40B4-BE49-F238E27FC236}">
                <a16:creationId xmlns:a16="http://schemas.microsoft.com/office/drawing/2014/main" id="{EAD32E13-CF5C-28F7-8A28-D5B640D5BEE5}"/>
              </a:ext>
            </a:extLst>
          </p:cNvPr>
          <p:cNvPicPr>
            <a:picLocks noChangeAspect="1"/>
          </p:cNvPicPr>
          <p:nvPr/>
        </p:nvPicPr>
        <p:blipFill>
          <a:blip r:embed="rId2"/>
          <a:stretch>
            <a:fillRect/>
          </a:stretch>
        </p:blipFill>
        <p:spPr>
          <a:xfrm>
            <a:off x="97628" y="0"/>
            <a:ext cx="8948743" cy="6858000"/>
          </a:xfrm>
          <a:prstGeom prst="rect">
            <a:avLst/>
          </a:prstGeom>
        </p:spPr>
      </p:pic>
    </p:spTree>
    <p:extLst>
      <p:ext uri="{BB962C8B-B14F-4D97-AF65-F5344CB8AC3E}">
        <p14:creationId xmlns:p14="http://schemas.microsoft.com/office/powerpoint/2010/main" val="3922159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2" name="Text Box 3"/>
          <p:cNvSpPr txBox="1">
            <a:spLocks noChangeArrowheads="1"/>
          </p:cNvSpPr>
          <p:nvPr/>
        </p:nvSpPr>
        <p:spPr bwMode="auto">
          <a:xfrm>
            <a:off x="792956" y="2155212"/>
            <a:ext cx="7558088" cy="2246769"/>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pic>
        <p:nvPicPr>
          <p:cNvPr id="3" name="Picture 2">
            <a:extLst>
              <a:ext uri="{FF2B5EF4-FFF2-40B4-BE49-F238E27FC236}">
                <a16:creationId xmlns:a16="http://schemas.microsoft.com/office/drawing/2014/main" id="{9838ED61-A18D-3047-B3C8-D0BA59D540DD}"/>
              </a:ext>
            </a:extLst>
          </p:cNvPr>
          <p:cNvPicPr>
            <a:picLocks noChangeAspect="1"/>
          </p:cNvPicPr>
          <p:nvPr/>
        </p:nvPicPr>
        <p:blipFill>
          <a:blip r:embed="rId2"/>
          <a:stretch>
            <a:fillRect/>
          </a:stretch>
        </p:blipFill>
        <p:spPr>
          <a:xfrm>
            <a:off x="209847" y="0"/>
            <a:ext cx="8724305" cy="6858000"/>
          </a:xfrm>
          <a:prstGeom prst="rect">
            <a:avLst/>
          </a:prstGeom>
        </p:spPr>
      </p:pic>
    </p:spTree>
    <p:extLst>
      <p:ext uri="{BB962C8B-B14F-4D97-AF65-F5344CB8AC3E}">
        <p14:creationId xmlns:p14="http://schemas.microsoft.com/office/powerpoint/2010/main" val="2874625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2" name="Text Box 3"/>
          <p:cNvSpPr txBox="1">
            <a:spLocks noChangeArrowheads="1"/>
          </p:cNvSpPr>
          <p:nvPr/>
        </p:nvSpPr>
        <p:spPr bwMode="auto">
          <a:xfrm>
            <a:off x="792956" y="2155212"/>
            <a:ext cx="7558088" cy="2246769"/>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pic>
        <p:nvPicPr>
          <p:cNvPr id="4" name="Picture 3">
            <a:extLst>
              <a:ext uri="{FF2B5EF4-FFF2-40B4-BE49-F238E27FC236}">
                <a16:creationId xmlns:a16="http://schemas.microsoft.com/office/drawing/2014/main" id="{3E2D688F-E752-8FEC-37EC-EFACC59D6FA1}"/>
              </a:ext>
            </a:extLst>
          </p:cNvPr>
          <p:cNvPicPr>
            <a:picLocks noChangeAspect="1"/>
          </p:cNvPicPr>
          <p:nvPr/>
        </p:nvPicPr>
        <p:blipFill>
          <a:blip r:embed="rId2"/>
          <a:stretch>
            <a:fillRect/>
          </a:stretch>
        </p:blipFill>
        <p:spPr>
          <a:xfrm>
            <a:off x="97679" y="0"/>
            <a:ext cx="8948641" cy="6858000"/>
          </a:xfrm>
          <a:prstGeom prst="rect">
            <a:avLst/>
          </a:prstGeom>
        </p:spPr>
      </p:pic>
    </p:spTree>
    <p:extLst>
      <p:ext uri="{BB962C8B-B14F-4D97-AF65-F5344CB8AC3E}">
        <p14:creationId xmlns:p14="http://schemas.microsoft.com/office/powerpoint/2010/main" val="341386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2" name="Text Box 3"/>
          <p:cNvSpPr txBox="1">
            <a:spLocks noChangeArrowheads="1"/>
          </p:cNvSpPr>
          <p:nvPr/>
        </p:nvSpPr>
        <p:spPr bwMode="auto">
          <a:xfrm>
            <a:off x="792956" y="2155212"/>
            <a:ext cx="7558088" cy="2246769"/>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pic>
        <p:nvPicPr>
          <p:cNvPr id="3" name="Picture 2">
            <a:extLst>
              <a:ext uri="{FF2B5EF4-FFF2-40B4-BE49-F238E27FC236}">
                <a16:creationId xmlns:a16="http://schemas.microsoft.com/office/drawing/2014/main" id="{C120F374-D3F2-CC7A-6BD7-C99CBE77522E}"/>
              </a:ext>
            </a:extLst>
          </p:cNvPr>
          <p:cNvPicPr>
            <a:picLocks noChangeAspect="1"/>
          </p:cNvPicPr>
          <p:nvPr/>
        </p:nvPicPr>
        <p:blipFill>
          <a:blip r:embed="rId2"/>
          <a:stretch>
            <a:fillRect/>
          </a:stretch>
        </p:blipFill>
        <p:spPr>
          <a:xfrm>
            <a:off x="176768" y="0"/>
            <a:ext cx="8790464" cy="6858000"/>
          </a:xfrm>
          <a:prstGeom prst="rect">
            <a:avLst/>
          </a:prstGeom>
        </p:spPr>
      </p:pic>
    </p:spTree>
    <p:extLst>
      <p:ext uri="{BB962C8B-B14F-4D97-AF65-F5344CB8AC3E}">
        <p14:creationId xmlns:p14="http://schemas.microsoft.com/office/powerpoint/2010/main" val="4006341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2" name="Text Box 3"/>
          <p:cNvSpPr txBox="1">
            <a:spLocks noChangeArrowheads="1"/>
          </p:cNvSpPr>
          <p:nvPr/>
        </p:nvSpPr>
        <p:spPr bwMode="auto">
          <a:xfrm>
            <a:off x="792956" y="2155212"/>
            <a:ext cx="7558088" cy="2246769"/>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pic>
        <p:nvPicPr>
          <p:cNvPr id="4" name="Picture 3">
            <a:extLst>
              <a:ext uri="{FF2B5EF4-FFF2-40B4-BE49-F238E27FC236}">
                <a16:creationId xmlns:a16="http://schemas.microsoft.com/office/drawing/2014/main" id="{BA204C9E-B027-F917-7286-72E4D932A005}"/>
              </a:ext>
            </a:extLst>
          </p:cNvPr>
          <p:cNvPicPr>
            <a:picLocks noChangeAspect="1"/>
          </p:cNvPicPr>
          <p:nvPr/>
        </p:nvPicPr>
        <p:blipFill>
          <a:blip r:embed="rId2"/>
          <a:stretch>
            <a:fillRect/>
          </a:stretch>
        </p:blipFill>
        <p:spPr>
          <a:xfrm>
            <a:off x="95629" y="0"/>
            <a:ext cx="8952741" cy="6858000"/>
          </a:xfrm>
          <a:prstGeom prst="rect">
            <a:avLst/>
          </a:prstGeom>
        </p:spPr>
      </p:pic>
    </p:spTree>
    <p:extLst>
      <p:ext uri="{BB962C8B-B14F-4D97-AF65-F5344CB8AC3E}">
        <p14:creationId xmlns:p14="http://schemas.microsoft.com/office/powerpoint/2010/main" val="3601589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2" name="Text Box 3"/>
          <p:cNvSpPr txBox="1">
            <a:spLocks noChangeArrowheads="1"/>
          </p:cNvSpPr>
          <p:nvPr/>
        </p:nvSpPr>
        <p:spPr bwMode="auto">
          <a:xfrm>
            <a:off x="792956" y="2155212"/>
            <a:ext cx="7558088" cy="2246769"/>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pic>
        <p:nvPicPr>
          <p:cNvPr id="3" name="Picture 2">
            <a:extLst>
              <a:ext uri="{FF2B5EF4-FFF2-40B4-BE49-F238E27FC236}">
                <a16:creationId xmlns:a16="http://schemas.microsoft.com/office/drawing/2014/main" id="{96F51596-E662-87BC-19EC-D56F04ABFB5A}"/>
              </a:ext>
            </a:extLst>
          </p:cNvPr>
          <p:cNvPicPr>
            <a:picLocks noChangeAspect="1"/>
          </p:cNvPicPr>
          <p:nvPr/>
        </p:nvPicPr>
        <p:blipFill>
          <a:blip r:embed="rId2"/>
          <a:stretch>
            <a:fillRect/>
          </a:stretch>
        </p:blipFill>
        <p:spPr>
          <a:xfrm>
            <a:off x="33617" y="0"/>
            <a:ext cx="9076765" cy="6858000"/>
          </a:xfrm>
          <a:prstGeom prst="rect">
            <a:avLst/>
          </a:prstGeom>
        </p:spPr>
      </p:pic>
    </p:spTree>
    <p:extLst>
      <p:ext uri="{BB962C8B-B14F-4D97-AF65-F5344CB8AC3E}">
        <p14:creationId xmlns:p14="http://schemas.microsoft.com/office/powerpoint/2010/main" val="1982728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2" name="Text Box 3"/>
          <p:cNvSpPr txBox="1">
            <a:spLocks noChangeArrowheads="1"/>
          </p:cNvSpPr>
          <p:nvPr/>
        </p:nvSpPr>
        <p:spPr bwMode="auto">
          <a:xfrm>
            <a:off x="792956" y="2155212"/>
            <a:ext cx="7558088" cy="2246769"/>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pic>
        <p:nvPicPr>
          <p:cNvPr id="4" name="Picture 3">
            <a:extLst>
              <a:ext uri="{FF2B5EF4-FFF2-40B4-BE49-F238E27FC236}">
                <a16:creationId xmlns:a16="http://schemas.microsoft.com/office/drawing/2014/main" id="{6EE116BE-602B-0D36-B18A-188B8C67BF24}"/>
              </a:ext>
            </a:extLst>
          </p:cNvPr>
          <p:cNvPicPr>
            <a:picLocks noChangeAspect="1"/>
          </p:cNvPicPr>
          <p:nvPr/>
        </p:nvPicPr>
        <p:blipFill>
          <a:blip r:embed="rId2"/>
          <a:stretch>
            <a:fillRect/>
          </a:stretch>
        </p:blipFill>
        <p:spPr>
          <a:xfrm>
            <a:off x="195986" y="0"/>
            <a:ext cx="8752028" cy="6858000"/>
          </a:xfrm>
          <a:prstGeom prst="rect">
            <a:avLst/>
          </a:prstGeom>
        </p:spPr>
      </p:pic>
    </p:spTree>
    <p:extLst>
      <p:ext uri="{BB962C8B-B14F-4D97-AF65-F5344CB8AC3E}">
        <p14:creationId xmlns:p14="http://schemas.microsoft.com/office/powerpoint/2010/main" val="399703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2025</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25 </a:t>
            </a:r>
            <a:r>
              <a:rPr lang="de-LU" b="1" dirty="0" err="1">
                <a:solidFill>
                  <a:srgbClr val="000000"/>
                </a:solidFill>
              </a:rPr>
              <a:t>février</a:t>
            </a:r>
            <a:r>
              <a:rPr lang="de-LU" b="1" dirty="0">
                <a:solidFill>
                  <a:srgbClr val="000000"/>
                </a:solidFill>
              </a:rPr>
              <a:t> 2025</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739759"/>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solidFill>
                  <a:srgbClr val="FF0000"/>
                </a:solidFill>
              </a:rPr>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2024</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2025</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2025</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2026</a:t>
            </a:r>
          </a:p>
          <a:p>
            <a:pPr marL="457200" indent="-457200" algn="l">
              <a:buFont typeface="Wingdings" pitchFamily="2" charset="2"/>
              <a:buAutoNum type="arabicPeriod"/>
            </a:pPr>
            <a:endParaRPr lang="fr-CH" sz="1400" b="1" dirty="0"/>
          </a:p>
          <a:p>
            <a:pPr marL="457200" lvl="0" indent="-457200">
              <a:spcAft>
                <a:spcPts val="0"/>
              </a:spcAft>
              <a:buFont typeface="Wingdings" pitchFamily="2" charset="2"/>
              <a:buAutoNum type="arabicPeriod"/>
              <a:tabLst>
                <a:tab pos="1257300" algn="l"/>
                <a:tab pos="1805940" algn="l"/>
              </a:tabLst>
            </a:pPr>
            <a:r>
              <a:rPr lang="fr-FR" sz="1400" b="1" dirty="0"/>
              <a:t>Présentation des candidats pour les élections sociales</a:t>
            </a:r>
            <a:endParaRPr lang="fr-LU" sz="1400" b="1" dirty="0"/>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3796040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2" name="Text Box 3"/>
          <p:cNvSpPr txBox="1">
            <a:spLocks noChangeArrowheads="1"/>
          </p:cNvSpPr>
          <p:nvPr/>
        </p:nvSpPr>
        <p:spPr bwMode="auto">
          <a:xfrm>
            <a:off x="792956" y="2155212"/>
            <a:ext cx="7558088" cy="2246769"/>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pic>
        <p:nvPicPr>
          <p:cNvPr id="3" name="Picture 2">
            <a:extLst>
              <a:ext uri="{FF2B5EF4-FFF2-40B4-BE49-F238E27FC236}">
                <a16:creationId xmlns:a16="http://schemas.microsoft.com/office/drawing/2014/main" id="{1B4058F1-B64E-382E-58E2-EDA8AF5E7C04}"/>
              </a:ext>
            </a:extLst>
          </p:cNvPr>
          <p:cNvPicPr>
            <a:picLocks noChangeAspect="1"/>
          </p:cNvPicPr>
          <p:nvPr/>
        </p:nvPicPr>
        <p:blipFill>
          <a:blip r:embed="rId2"/>
          <a:stretch>
            <a:fillRect/>
          </a:stretch>
        </p:blipFill>
        <p:spPr>
          <a:xfrm>
            <a:off x="19785" y="0"/>
            <a:ext cx="9104429" cy="6858000"/>
          </a:xfrm>
          <a:prstGeom prst="rect">
            <a:avLst/>
          </a:prstGeom>
        </p:spPr>
      </p:pic>
    </p:spTree>
    <p:extLst>
      <p:ext uri="{BB962C8B-B14F-4D97-AF65-F5344CB8AC3E}">
        <p14:creationId xmlns:p14="http://schemas.microsoft.com/office/powerpoint/2010/main" val="2997179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2" name="Text Box 3"/>
          <p:cNvSpPr txBox="1">
            <a:spLocks noChangeArrowheads="1"/>
          </p:cNvSpPr>
          <p:nvPr/>
        </p:nvSpPr>
        <p:spPr bwMode="auto">
          <a:xfrm>
            <a:off x="792956" y="2155212"/>
            <a:ext cx="7558088" cy="2246769"/>
          </a:xfrm>
          <a:prstGeom prst="rect">
            <a:avLst/>
          </a:prstGeom>
          <a:noFill/>
          <a:ln w="9525">
            <a:noFill/>
            <a:miter lim="800000"/>
            <a:headEnd/>
            <a:tailEnd/>
          </a:ln>
        </p:spPr>
        <p:txBody>
          <a:bodyPr>
            <a:spAutoFit/>
          </a:bodyPr>
          <a:lstStyle/>
          <a:p>
            <a:pPr marL="88900" lvl="1"/>
            <a:endParaRPr lang="fr-LU" sz="1400" b="1" dirty="0"/>
          </a:p>
          <a:p>
            <a:pPr marL="88900" lvl="1"/>
            <a:endParaRPr lang="fr-LU" sz="1400" b="1" dirty="0"/>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pic>
        <p:nvPicPr>
          <p:cNvPr id="4" name="Picture 3">
            <a:extLst>
              <a:ext uri="{FF2B5EF4-FFF2-40B4-BE49-F238E27FC236}">
                <a16:creationId xmlns:a16="http://schemas.microsoft.com/office/drawing/2014/main" id="{4E92EF2D-18C8-8A81-0A53-9A283F691C47}"/>
              </a:ext>
            </a:extLst>
          </p:cNvPr>
          <p:cNvPicPr>
            <a:picLocks noChangeAspect="1"/>
          </p:cNvPicPr>
          <p:nvPr/>
        </p:nvPicPr>
        <p:blipFill>
          <a:blip r:embed="rId2"/>
          <a:stretch>
            <a:fillRect/>
          </a:stretch>
        </p:blipFill>
        <p:spPr>
          <a:xfrm>
            <a:off x="0" y="47910"/>
            <a:ext cx="9144000" cy="6762180"/>
          </a:xfrm>
          <a:prstGeom prst="rect">
            <a:avLst/>
          </a:prstGeom>
        </p:spPr>
      </p:pic>
    </p:spTree>
    <p:extLst>
      <p:ext uri="{BB962C8B-B14F-4D97-AF65-F5344CB8AC3E}">
        <p14:creationId xmlns:p14="http://schemas.microsoft.com/office/powerpoint/2010/main" val="3386952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2025</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25 </a:t>
            </a:r>
            <a:r>
              <a:rPr lang="de-LU" b="1" dirty="0" err="1">
                <a:solidFill>
                  <a:srgbClr val="000000"/>
                </a:solidFill>
              </a:rPr>
              <a:t>février</a:t>
            </a:r>
            <a:r>
              <a:rPr lang="de-LU" b="1" dirty="0">
                <a:solidFill>
                  <a:srgbClr val="000000"/>
                </a:solidFill>
              </a:rPr>
              <a:t> 2025</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739759"/>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2024</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2025</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2025</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2026</a:t>
            </a:r>
          </a:p>
          <a:p>
            <a:pPr marL="457200" indent="-457200" algn="l">
              <a:buFont typeface="Wingdings" pitchFamily="2" charset="2"/>
              <a:buAutoNum type="arabicPeriod"/>
            </a:pPr>
            <a:endParaRPr lang="fr-CH" sz="1400" b="1" dirty="0"/>
          </a:p>
          <a:p>
            <a:pPr marL="457200" lvl="0" indent="-457200">
              <a:spcAft>
                <a:spcPts val="0"/>
              </a:spcAft>
              <a:buFont typeface="Wingdings" pitchFamily="2" charset="2"/>
              <a:buAutoNum type="arabicPeriod"/>
              <a:tabLst>
                <a:tab pos="1257300" algn="l"/>
                <a:tab pos="1805940" algn="l"/>
              </a:tabLst>
            </a:pPr>
            <a:r>
              <a:rPr lang="fr-FR" sz="1400" b="1" dirty="0"/>
              <a:t>Présentation des candidats pour les élections sociales</a:t>
            </a:r>
            <a:endParaRPr lang="fr-LU" sz="1400" b="1" dirty="0"/>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solidFill>
                  <a:srgbClr val="FF0000"/>
                </a:solidFill>
              </a:rPr>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3515249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10" name="Espace réservé du pied de page 9"/>
          <p:cNvSpPr>
            <a:spLocks noGrp="1"/>
          </p:cNvSpPr>
          <p:nvPr>
            <p:ph type="ftr" sz="quarter" idx="12"/>
          </p:nvPr>
        </p:nvSpPr>
        <p:spPr/>
        <p:txBody>
          <a:bodyPr/>
          <a:lstStyle/>
          <a:p>
            <a:r>
              <a:rPr lang="fr-FR" dirty="0"/>
              <a:t>ASSOCIATION GENERALE DES CADRES – AGO 2025</a:t>
            </a:r>
          </a:p>
        </p:txBody>
      </p:sp>
      <p:sp>
        <p:nvSpPr>
          <p:cNvPr id="11" name="Text Box 2"/>
          <p:cNvSpPr txBox="1">
            <a:spLocks noChangeArrowheads="1"/>
          </p:cNvSpPr>
          <p:nvPr/>
        </p:nvSpPr>
        <p:spPr bwMode="auto">
          <a:xfrm>
            <a:off x="1187624" y="1700808"/>
            <a:ext cx="6326832" cy="584775"/>
          </a:xfrm>
          <a:prstGeom prst="rect">
            <a:avLst/>
          </a:prstGeom>
          <a:noFill/>
          <a:ln w="9525">
            <a:noFill/>
            <a:miter lim="800000"/>
            <a:headEnd/>
            <a:tailEnd/>
          </a:ln>
        </p:spPr>
        <p:txBody>
          <a:bodyPr wrap="square">
            <a:spAutoFit/>
          </a:bodyPr>
          <a:lstStyle/>
          <a:p>
            <a:r>
              <a:rPr lang="de-LU" sz="3200" b="1" dirty="0">
                <a:solidFill>
                  <a:srgbClr val="000000"/>
                </a:solidFill>
              </a:rPr>
              <a:t>QUESTIONS ?</a:t>
            </a:r>
          </a:p>
        </p:txBody>
      </p:sp>
    </p:spTree>
    <p:extLst>
      <p:ext uri="{BB962C8B-B14F-4D97-AF65-F5344CB8AC3E}">
        <p14:creationId xmlns:p14="http://schemas.microsoft.com/office/powerpoint/2010/main" val="1061978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57224" y="577546"/>
            <a:ext cx="8028000" cy="864000"/>
          </a:xfrm>
        </p:spPr>
        <p:txBody>
          <a:bodyPr anchor="t">
            <a:normAutofit/>
          </a:bodyPr>
          <a:lstStyle/>
          <a:p>
            <a:r>
              <a:rPr lang="fr-FR"/>
              <a:t>Merci an </a:t>
            </a:r>
            <a:r>
              <a:rPr lang="fr-FR" err="1"/>
              <a:t>Gudden</a:t>
            </a:r>
            <a:r>
              <a:rPr lang="fr-FR"/>
              <a:t> </a:t>
            </a:r>
            <a:r>
              <a:rPr lang="fr-FR" err="1"/>
              <a:t>Appetit</a:t>
            </a:r>
            <a:r>
              <a:rPr lang="fr-FR"/>
              <a:t> !</a:t>
            </a:r>
            <a:br>
              <a:rPr lang="fr-FR"/>
            </a:br>
            <a:endParaRPr lang="fr-FR"/>
          </a:p>
        </p:txBody>
      </p:sp>
      <p:pic>
        <p:nvPicPr>
          <p:cNvPr id="2" name="Picture 1" descr="A blue and red logo&#10;&#10;Description automatically generated">
            <a:extLst>
              <a:ext uri="{FF2B5EF4-FFF2-40B4-BE49-F238E27FC236}">
                <a16:creationId xmlns:a16="http://schemas.microsoft.com/office/drawing/2014/main" id="{636F6F38-2B9D-5838-3A28-890BC8680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4" y="1930049"/>
            <a:ext cx="8029575" cy="4034861"/>
          </a:xfrm>
          <a:prstGeom prst="rect">
            <a:avLst/>
          </a:prstGeom>
          <a:noFill/>
        </p:spPr>
      </p:pic>
      <p:sp>
        <p:nvSpPr>
          <p:cNvPr id="8" name="Espace réservé de la date 7"/>
          <p:cNvSpPr>
            <a:spLocks noGrp="1"/>
          </p:cNvSpPr>
          <p:nvPr>
            <p:ph type="dt" sz="half" idx="10"/>
          </p:nvPr>
        </p:nvSpPr>
        <p:spPr>
          <a:xfrm>
            <a:off x="0" y="6492875"/>
            <a:ext cx="360000" cy="360000"/>
          </a:xfrm>
        </p:spPr>
        <p:txBody>
          <a:bodyPr anchor="ctr">
            <a:normAutofit/>
          </a:bodyPr>
          <a:lstStyle/>
          <a:p>
            <a:pPr>
              <a:spcAft>
                <a:spcPts val="600"/>
              </a:spcAft>
            </a:pPr>
            <a:fld id="{A3274781-ADA8-4677-8FAE-BA7821CED757}" type="datetime1">
              <a:rPr lang="fr-FR" smtClean="0"/>
              <a:pPr>
                <a:spcAft>
                  <a:spcPts val="600"/>
                </a:spcAft>
              </a:pPr>
              <a:t>25/02/2025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bwMode="gray">
          <a:xfrm>
            <a:off x="657224" y="577546"/>
            <a:ext cx="8028000" cy="864000"/>
          </a:xfrm>
          <a:prstGeom prst="rect">
            <a:avLst/>
          </a:prstGeom>
        </p:spPr>
        <p:txBody>
          <a:bodyPr vert="horz" lIns="0" tIns="0" rIns="0" bIns="0" rtlCol="0" anchor="t" anchorCtr="0">
            <a:normAutofit/>
          </a:bodyPr>
          <a:lstStyle/>
          <a:p>
            <a:pPr>
              <a:lnSpc>
                <a:spcPct val="90000"/>
              </a:lnSpc>
              <a:spcBef>
                <a:spcPct val="0"/>
              </a:spcBef>
              <a:spcAft>
                <a:spcPts val="600"/>
              </a:spcAft>
            </a:pPr>
            <a:r>
              <a:rPr lang="en-US" sz="2700" b="1" dirty="0">
                <a:solidFill>
                  <a:schemeClr val="accent5"/>
                </a:solidFill>
                <a:latin typeface="+mj-lt"/>
                <a:ea typeface="+mj-ea"/>
                <a:cs typeface="+mj-cs"/>
              </a:rPr>
              <a:t>Rapport </a:t>
            </a:r>
            <a:r>
              <a:rPr lang="en-US" sz="2700" b="1" dirty="0" err="1">
                <a:solidFill>
                  <a:schemeClr val="accent5"/>
                </a:solidFill>
                <a:latin typeface="+mj-lt"/>
                <a:ea typeface="+mj-ea"/>
                <a:cs typeface="+mj-cs"/>
              </a:rPr>
              <a:t>d‘activité</a:t>
            </a:r>
            <a:r>
              <a:rPr lang="en-US" sz="2700" b="1" dirty="0">
                <a:solidFill>
                  <a:schemeClr val="accent5"/>
                </a:solidFill>
                <a:latin typeface="+mj-lt"/>
                <a:ea typeface="+mj-ea"/>
                <a:cs typeface="+mj-cs"/>
              </a:rPr>
              <a:t> </a:t>
            </a:r>
          </a:p>
          <a:p>
            <a:pPr>
              <a:lnSpc>
                <a:spcPct val="90000"/>
              </a:lnSpc>
              <a:spcBef>
                <a:spcPct val="0"/>
              </a:spcBef>
              <a:spcAft>
                <a:spcPts val="600"/>
              </a:spcAft>
            </a:pPr>
            <a:r>
              <a:rPr lang="en-US" sz="2700" b="1" dirty="0" err="1">
                <a:solidFill>
                  <a:schemeClr val="accent5"/>
                </a:solidFill>
                <a:latin typeface="+mj-lt"/>
                <a:ea typeface="+mj-ea"/>
                <a:cs typeface="+mj-cs"/>
              </a:rPr>
              <a:t>Exercice</a:t>
            </a:r>
            <a:r>
              <a:rPr lang="en-US" sz="2700" b="1" dirty="0">
                <a:solidFill>
                  <a:schemeClr val="accent5"/>
                </a:solidFill>
                <a:latin typeface="+mj-lt"/>
                <a:ea typeface="+mj-ea"/>
                <a:cs typeface="+mj-cs"/>
              </a:rPr>
              <a:t> 2024</a:t>
            </a:r>
          </a:p>
        </p:txBody>
      </p:sp>
      <p:pic>
        <p:nvPicPr>
          <p:cNvPr id="2" name="Picture 1" descr="A blue and red logo&#10;&#10;Description automatically generated">
            <a:extLst>
              <a:ext uri="{FF2B5EF4-FFF2-40B4-BE49-F238E27FC236}">
                <a16:creationId xmlns:a16="http://schemas.microsoft.com/office/drawing/2014/main" id="{746248C9-5151-A549-97B2-54F3B22A5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4" y="1930049"/>
            <a:ext cx="8029575" cy="4034861"/>
          </a:xfrm>
          <a:prstGeom prst="rect">
            <a:avLst/>
          </a:prstGeom>
          <a:noFill/>
        </p:spPr>
      </p:pic>
      <p:sp>
        <p:nvSpPr>
          <p:cNvPr id="9" name="Date Placeholder 3">
            <a:extLst>
              <a:ext uri="{FF2B5EF4-FFF2-40B4-BE49-F238E27FC236}">
                <a16:creationId xmlns:a16="http://schemas.microsoft.com/office/drawing/2014/main" id="{E7E72FD1-3ED7-8661-236C-7F19CAC55E99}"/>
              </a:ext>
            </a:extLst>
          </p:cNvPr>
          <p:cNvSpPr>
            <a:spLocks noGrp="1"/>
          </p:cNvSpPr>
          <p:nvPr>
            <p:ph type="dt" sz="half" idx="10"/>
          </p:nvPr>
        </p:nvSpPr>
        <p:spPr>
          <a:xfrm>
            <a:off x="0" y="6492875"/>
            <a:ext cx="360000" cy="360000"/>
          </a:xfrm>
        </p:spPr>
        <p:txBody>
          <a:bodyPr/>
          <a:lstStyle/>
          <a:p>
            <a:pPr>
              <a:spcAft>
                <a:spcPts val="600"/>
              </a:spcAft>
            </a:pPr>
            <a:r>
              <a:rPr lang="fr-FR"/>
              <a:t>24.03.2016</a:t>
            </a:r>
            <a:endParaRPr lang="fr-LU"/>
          </a:p>
        </p:txBody>
      </p:sp>
      <p:sp>
        <p:nvSpPr>
          <p:cNvPr id="11" name="Footer Placeholder 4">
            <a:extLst>
              <a:ext uri="{FF2B5EF4-FFF2-40B4-BE49-F238E27FC236}">
                <a16:creationId xmlns:a16="http://schemas.microsoft.com/office/drawing/2014/main" id="{B3CEF0F0-0554-7A7C-37D6-F28C80C67768}"/>
              </a:ext>
            </a:extLst>
          </p:cNvPr>
          <p:cNvSpPr>
            <a:spLocks noGrp="1"/>
          </p:cNvSpPr>
          <p:nvPr>
            <p:ph type="ftr" sz="quarter" idx="11"/>
          </p:nvPr>
        </p:nvSpPr>
        <p:spPr>
          <a:xfrm>
            <a:off x="684000" y="6300000"/>
            <a:ext cx="5400000" cy="360040"/>
          </a:xfrm>
        </p:spPr>
        <p:txBody>
          <a:bodyPr/>
          <a:lstStyle/>
          <a:p>
            <a:pPr>
              <a:spcAft>
                <a:spcPts val="600"/>
              </a:spcAft>
            </a:pPr>
            <a:r>
              <a:rPr lang="fr-LU"/>
              <a:t>Association générale des cadres AGC/CGFP</a:t>
            </a:r>
          </a:p>
        </p:txBody>
      </p:sp>
    </p:spTree>
    <p:extLst>
      <p:ext uri="{BB962C8B-B14F-4D97-AF65-F5344CB8AC3E}">
        <p14:creationId xmlns:p14="http://schemas.microsoft.com/office/powerpoint/2010/main" val="409969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360000" y="8541568"/>
            <a:ext cx="5400000" cy="360040"/>
          </a:xfrm>
        </p:spPr>
        <p:txBody>
          <a:bodyPr/>
          <a:lstStyle/>
          <a:p>
            <a:r>
              <a:rPr lang="fr-FR" dirty="0"/>
              <a:t>ASSOCIATION GENERALE DES CADRES – AGO 2025</a:t>
            </a:r>
          </a:p>
          <a:p>
            <a:endParaRPr lang="fr-FR" dirty="0"/>
          </a:p>
        </p:txBody>
      </p:sp>
      <p:sp>
        <p:nvSpPr>
          <p:cNvPr id="11" name="Text Box 2"/>
          <p:cNvSpPr txBox="1">
            <a:spLocks noChangeArrowheads="1"/>
          </p:cNvSpPr>
          <p:nvPr/>
        </p:nvSpPr>
        <p:spPr bwMode="auto">
          <a:xfrm>
            <a:off x="1377616" y="260648"/>
            <a:ext cx="6326832"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endParaRPr lang="de-LU" b="1" dirty="0">
              <a:solidFill>
                <a:srgbClr val="000000"/>
              </a:solidFill>
            </a:endParaRPr>
          </a:p>
        </p:txBody>
      </p:sp>
      <p:sp>
        <p:nvSpPr>
          <p:cNvPr id="12" name="Text Box 3"/>
          <p:cNvSpPr txBox="1">
            <a:spLocks noChangeArrowheads="1"/>
          </p:cNvSpPr>
          <p:nvPr/>
        </p:nvSpPr>
        <p:spPr bwMode="auto">
          <a:xfrm>
            <a:off x="792956" y="1370658"/>
            <a:ext cx="7558088" cy="7694414"/>
          </a:xfrm>
          <a:prstGeom prst="rect">
            <a:avLst/>
          </a:prstGeom>
          <a:noFill/>
          <a:ln w="9525">
            <a:noFill/>
            <a:miter lim="800000"/>
            <a:headEnd/>
            <a:tailEnd/>
          </a:ln>
        </p:spPr>
        <p:txBody>
          <a:bodyPr>
            <a:spAutoFit/>
          </a:bodyPr>
          <a:lstStyle/>
          <a:p>
            <a:pPr algn="ctr"/>
            <a:r>
              <a:rPr lang="fr-LU" b="1" dirty="0"/>
              <a:t>2024 en Chiffres</a:t>
            </a:r>
            <a:r>
              <a:rPr lang="fr-LU" sz="1400" b="1" dirty="0"/>
              <a:t>	</a:t>
            </a:r>
            <a:endParaRPr lang="fr-LU" sz="1400" b="1" dirty="0">
              <a:solidFill>
                <a:schemeClr val="tx1"/>
              </a:solidFill>
            </a:endParaRPr>
          </a:p>
          <a:p>
            <a:pPr algn="l"/>
            <a:endParaRPr lang="fr-LU" sz="1400" b="1" dirty="0"/>
          </a:p>
          <a:p>
            <a:pPr marL="742950" lvl="1" indent="-285750">
              <a:buFont typeface="Arial" panose="020B0604020202020204" pitchFamily="34" charset="0"/>
              <a:buChar char="•"/>
            </a:pPr>
            <a:r>
              <a:rPr lang="fr-LU" sz="1400" b="1" dirty="0"/>
              <a:t>   1 Assemblée générale ordinaire</a:t>
            </a:r>
          </a:p>
          <a:p>
            <a:pPr marL="742950" lvl="1" indent="-285750">
              <a:buFont typeface="Arial" panose="020B0604020202020204" pitchFamily="34" charset="0"/>
              <a:buChar char="•"/>
            </a:pPr>
            <a:r>
              <a:rPr lang="fr-LU" sz="1400" b="1" dirty="0"/>
              <a:t>   1 Assemblée générale extraordinaire</a:t>
            </a:r>
          </a:p>
          <a:p>
            <a:pPr marL="914400" lvl="1" indent="-457200">
              <a:buFont typeface="Arial" panose="020B0604020202020204" pitchFamily="34" charset="0"/>
              <a:buChar char="•"/>
            </a:pPr>
            <a:r>
              <a:rPr lang="fr-LU" sz="1400" b="1" dirty="0"/>
              <a:t>5 réunions du Bureau Exécutif</a:t>
            </a:r>
          </a:p>
          <a:p>
            <a:pPr marL="914400" lvl="1" indent="-457200">
              <a:buFont typeface="Arial" panose="020B0604020202020204" pitchFamily="34" charset="0"/>
              <a:buChar char="•"/>
            </a:pPr>
            <a:r>
              <a:rPr lang="fr-LU" sz="1400" b="1" dirty="0"/>
              <a:t>6 réunions du Comité</a:t>
            </a:r>
          </a:p>
          <a:p>
            <a:pPr marL="914400" lvl="1" indent="-457200">
              <a:buFont typeface="Arial" panose="020B0604020202020204" pitchFamily="34" charset="0"/>
              <a:buChar char="•"/>
            </a:pPr>
            <a:r>
              <a:rPr lang="fr-LU" sz="1400" b="1" dirty="0"/>
              <a:t>7 réunions du Groupe de travail art. 36 </a:t>
            </a:r>
          </a:p>
          <a:p>
            <a:pPr marL="914400" lvl="1" indent="-457200">
              <a:buFont typeface="Arial" panose="020B0604020202020204" pitchFamily="34" charset="0"/>
              <a:buChar char="•"/>
            </a:pPr>
            <a:r>
              <a:rPr lang="fr-LU" sz="1400" b="1" dirty="0"/>
              <a:t>3 réunions du Groupe de travail « cinquantenaire »</a:t>
            </a:r>
          </a:p>
          <a:p>
            <a:pPr marL="914400" lvl="1" indent="-457200">
              <a:buFont typeface="Arial" panose="020B0604020202020204" pitchFamily="34" charset="0"/>
              <a:buChar char="•"/>
            </a:pPr>
            <a:r>
              <a:rPr lang="fr-LU" sz="1400" b="1" dirty="0"/>
              <a:t>1 vérification de caisse avec les réviseurs</a:t>
            </a:r>
          </a:p>
          <a:p>
            <a:pPr marL="914400" lvl="1" indent="-457200">
              <a:buFont typeface="Arial" panose="020B0604020202020204" pitchFamily="34" charset="0"/>
              <a:buChar char="•"/>
            </a:pPr>
            <a:r>
              <a:rPr lang="fr-LU" sz="1400" b="1" dirty="0"/>
              <a:t>1 entrevue avec l’AGITE</a:t>
            </a:r>
          </a:p>
          <a:p>
            <a:pPr marL="914400" lvl="1" indent="-457200">
              <a:buFont typeface="Arial" panose="020B0604020202020204" pitchFamily="34" charset="0"/>
              <a:buChar char="•"/>
            </a:pPr>
            <a:r>
              <a:rPr lang="fr-LU" sz="1400" b="1" dirty="0"/>
              <a:t>2 réunions avec le Ministre de la Fonction publique Serge Wilmes</a:t>
            </a:r>
          </a:p>
          <a:p>
            <a:pPr marL="914400" lvl="1" indent="-457200">
              <a:buFont typeface="Arial" panose="020B0604020202020204" pitchFamily="34" charset="0"/>
              <a:buChar char="•"/>
            </a:pPr>
            <a:r>
              <a:rPr lang="fr-LU" sz="1400" b="1" dirty="0"/>
              <a:t>1 entrevue avec la CGFP</a:t>
            </a:r>
          </a:p>
          <a:p>
            <a:pPr marL="914400" lvl="1" indent="-457200">
              <a:buFont typeface="Arial" panose="020B0604020202020204" pitchFamily="34" charset="0"/>
              <a:buChar char="•"/>
            </a:pPr>
            <a:r>
              <a:rPr lang="fr-LU" sz="1400" b="1" dirty="0"/>
              <a:t>1 vérification de la liste des électeurs pour la CHFEP</a:t>
            </a:r>
          </a:p>
          <a:p>
            <a:pPr marL="914400" lvl="1" indent="-457200">
              <a:buFont typeface="Arial" panose="020B0604020202020204" pitchFamily="34" charset="0"/>
              <a:buChar char="•"/>
            </a:pPr>
            <a:r>
              <a:rPr lang="fr-LU" sz="1400" b="1" dirty="0"/>
              <a:t>5 réunions du comité Fédéral CGFP</a:t>
            </a:r>
          </a:p>
          <a:p>
            <a:pPr marL="914400" lvl="1" indent="-457200">
              <a:buFont typeface="Arial" panose="020B0604020202020204" pitchFamily="34" charset="0"/>
              <a:buChar char="•"/>
            </a:pPr>
            <a:r>
              <a:rPr lang="fr-LU" sz="1400" b="1" dirty="0"/>
              <a:t>3 réunions du comité exécutif CGFP</a:t>
            </a:r>
          </a:p>
          <a:p>
            <a:pPr marL="914400" lvl="1" indent="-457200">
              <a:buFont typeface="Arial" panose="020B0604020202020204" pitchFamily="34" charset="0"/>
              <a:buChar char="•"/>
            </a:pPr>
            <a:r>
              <a:rPr lang="fr-LU" sz="1400" b="1" dirty="0"/>
              <a:t>1 conférence des comités restreinte CGFP</a:t>
            </a:r>
          </a:p>
          <a:p>
            <a:pPr marL="914400" lvl="1" indent="-457200">
              <a:buFont typeface="Arial" panose="020B0604020202020204" pitchFamily="34" charset="0"/>
              <a:buChar char="•"/>
            </a:pPr>
            <a:r>
              <a:rPr lang="fr-LU" sz="1400" b="1" dirty="0"/>
              <a:t>1 conférence des comités élargie CGFP</a:t>
            </a:r>
          </a:p>
          <a:p>
            <a:pPr marL="914400" lvl="1" indent="-457200">
              <a:buFont typeface="Arial" panose="020B0604020202020204" pitchFamily="34" charset="0"/>
              <a:buChar char="•"/>
            </a:pPr>
            <a:r>
              <a:rPr lang="fr-LU" sz="1400" b="1" dirty="0"/>
              <a:t>1 présentation concernant la nouvelle loi « ASBL »</a:t>
            </a:r>
          </a:p>
          <a:p>
            <a:pPr marL="914400" lvl="1" indent="-457200">
              <a:buFont typeface="Arial" panose="020B0604020202020204" pitchFamily="34" charset="0"/>
              <a:buChar char="•"/>
            </a:pPr>
            <a:r>
              <a:rPr lang="fr-LU" sz="1400" b="1" dirty="0"/>
              <a:t>1 « </a:t>
            </a:r>
            <a:r>
              <a:rPr lang="fr-LU" sz="1400" b="1" dirty="0" err="1"/>
              <a:t>Protestpiquet</a:t>
            </a:r>
            <a:r>
              <a:rPr lang="fr-LU" sz="1400" b="1" dirty="0"/>
              <a:t> » au Parc </a:t>
            </a:r>
            <a:r>
              <a:rPr lang="fr-LU" sz="1400" b="1" dirty="0" err="1"/>
              <a:t>Hotel</a:t>
            </a:r>
            <a:endParaRPr lang="fr-LU" sz="1400" b="1" dirty="0"/>
          </a:p>
          <a:p>
            <a:pPr marL="914400" lvl="1" indent="-457200">
              <a:buFont typeface="Arial" panose="020B0604020202020204" pitchFamily="34" charset="0"/>
              <a:buChar char="•"/>
            </a:pPr>
            <a:r>
              <a:rPr lang="fr-LU" sz="1400" b="1" dirty="0"/>
              <a:t>1 formation pour observateurs organisé par la CHFEP</a:t>
            </a:r>
          </a:p>
          <a:p>
            <a:pPr marL="914400" lvl="1" indent="-457200">
              <a:buFont typeface="Arial" panose="020B0604020202020204" pitchFamily="34" charset="0"/>
              <a:buChar char="•"/>
            </a:pPr>
            <a:r>
              <a:rPr lang="fr-LU" sz="1400" b="1" dirty="0"/>
              <a:t>5 réunions (séances plénières) au sein de la CHFEP</a:t>
            </a:r>
          </a:p>
          <a:p>
            <a:pPr marL="914400" lvl="1" indent="-457200">
              <a:buFont typeface="Arial" panose="020B0604020202020204" pitchFamily="34" charset="0"/>
              <a:buChar char="•"/>
            </a:pPr>
            <a:r>
              <a:rPr lang="fr-LU" sz="1400" b="1" dirty="0"/>
              <a:t>3 réunions de la commission des finances  de la CHFEP</a:t>
            </a:r>
          </a:p>
          <a:p>
            <a:pPr marL="914400" lvl="1" indent="-457200">
              <a:buFont typeface="Arial" panose="020B0604020202020204" pitchFamily="34" charset="0"/>
              <a:buChar char="•"/>
            </a:pPr>
            <a:endParaRPr lang="fr-LU" sz="1400" b="1" dirty="0"/>
          </a:p>
          <a:p>
            <a:pPr lvl="1"/>
            <a:endParaRPr lang="fr-LU" sz="1400" b="1" dirty="0"/>
          </a:p>
          <a:p>
            <a:pPr lvl="1"/>
            <a:r>
              <a:rPr lang="fr-LU" sz="1400" b="1" dirty="0"/>
              <a:t>    &amp; Beaucoup d’emails, d’appels téléphoniques, lettres…</a:t>
            </a:r>
          </a:p>
          <a:p>
            <a:pPr marL="742950" lvl="1" indent="-285750">
              <a:buFont typeface="Arial" panose="020B0604020202020204" pitchFamily="34" charset="0"/>
              <a:buChar char="•"/>
            </a:pPr>
            <a:endParaRPr lang="fr-LU" sz="1400" b="1" dirty="0">
              <a:solidFill>
                <a:schemeClr val="tx1"/>
              </a:solidFill>
            </a:endParaRPr>
          </a:p>
          <a:p>
            <a:pPr marL="285750" indent="-28575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253215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326832"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endParaRPr lang="de-LU" b="1" dirty="0">
              <a:solidFill>
                <a:srgbClr val="000000"/>
              </a:solidFill>
            </a:endParaRPr>
          </a:p>
        </p:txBody>
      </p:sp>
      <p:sp>
        <p:nvSpPr>
          <p:cNvPr id="12" name="Text Box 3"/>
          <p:cNvSpPr txBox="1">
            <a:spLocks noChangeArrowheads="1"/>
          </p:cNvSpPr>
          <p:nvPr/>
        </p:nvSpPr>
        <p:spPr bwMode="auto">
          <a:xfrm>
            <a:off x="827584" y="1844824"/>
            <a:ext cx="7558088" cy="5909310"/>
          </a:xfrm>
          <a:prstGeom prst="rect">
            <a:avLst/>
          </a:prstGeom>
          <a:noFill/>
          <a:ln w="9525">
            <a:noFill/>
            <a:miter lim="800000"/>
            <a:headEnd/>
            <a:tailEnd/>
          </a:ln>
        </p:spPr>
        <p:txBody>
          <a:bodyPr>
            <a:spAutoFit/>
          </a:bodyPr>
          <a:lstStyle/>
          <a:p>
            <a:pPr marL="457200" indent="-457200" algn="l">
              <a:buFont typeface="Arial" panose="020B0604020202020204" pitchFamily="34" charset="0"/>
              <a:buChar char="•"/>
            </a:pPr>
            <a:r>
              <a:rPr lang="fr-LU" sz="1400" b="1" dirty="0"/>
              <a:t>Dernière AGO</a:t>
            </a:r>
            <a:r>
              <a:rPr lang="fr-LU" sz="1400" b="1" dirty="0">
                <a:solidFill>
                  <a:schemeClr val="tx1"/>
                </a:solidFill>
              </a:rPr>
              <a:t> : 21 février 2024</a:t>
            </a:r>
          </a:p>
          <a:p>
            <a:pPr marL="457200" indent="-457200" algn="l">
              <a:buFont typeface="Arial" panose="020B0604020202020204" pitchFamily="34" charset="0"/>
              <a:buChar char="•"/>
            </a:pPr>
            <a:endParaRPr lang="fr-LU" sz="1400" b="1" dirty="0">
              <a:solidFill>
                <a:schemeClr val="tx1"/>
              </a:solidFill>
            </a:endParaRPr>
          </a:p>
          <a:p>
            <a:pPr algn="l"/>
            <a:endParaRPr lang="fr-LU" sz="1400" b="1" dirty="0"/>
          </a:p>
          <a:p>
            <a:pPr algn="l"/>
            <a:r>
              <a:rPr lang="fr-LU" sz="1400" b="1" dirty="0">
                <a:solidFill>
                  <a:schemeClr val="tx1"/>
                </a:solidFill>
              </a:rPr>
              <a:t>Sujets dominants: </a:t>
            </a:r>
          </a:p>
          <a:p>
            <a:pPr algn="l"/>
            <a:endParaRPr lang="fr-LU" sz="1400" b="1" dirty="0"/>
          </a:p>
          <a:p>
            <a:pPr marL="742950" lvl="1" indent="-285750">
              <a:buFont typeface="Arial" panose="020B0604020202020204" pitchFamily="34" charset="0"/>
              <a:buChar char="•"/>
            </a:pPr>
            <a:r>
              <a:rPr lang="fr-LU" sz="1400" b="1" dirty="0"/>
              <a:t>Elections parlementaires </a:t>
            </a:r>
          </a:p>
          <a:p>
            <a:pPr marL="742950" lvl="1" indent="-285750">
              <a:buFont typeface="Arial" panose="020B0604020202020204" pitchFamily="34" charset="0"/>
              <a:buChar char="•"/>
            </a:pPr>
            <a:endParaRPr lang="fr-LU" sz="1400" b="1" dirty="0"/>
          </a:p>
          <a:p>
            <a:pPr marL="742950" lvl="1" indent="-285750">
              <a:buFont typeface="Arial" panose="020B0604020202020204" pitchFamily="34" charset="0"/>
              <a:buChar char="•"/>
            </a:pPr>
            <a:r>
              <a:rPr lang="fr-LU" sz="1400" b="1" dirty="0"/>
              <a:t>« </a:t>
            </a:r>
            <a:r>
              <a:rPr lang="fr-LU" sz="1400" b="1" dirty="0" err="1"/>
              <a:t>Wahlprüfsteine</a:t>
            </a:r>
            <a:r>
              <a:rPr lang="fr-LU" sz="1400" b="1" dirty="0"/>
              <a:t> »</a:t>
            </a:r>
          </a:p>
          <a:p>
            <a:pPr marL="742950" lvl="1" indent="-285750">
              <a:buFont typeface="Arial" panose="020B0604020202020204" pitchFamily="34" charset="0"/>
              <a:buChar char="•"/>
            </a:pPr>
            <a:endParaRPr lang="fr-LU" sz="1400" b="1" dirty="0"/>
          </a:p>
          <a:p>
            <a:pPr marL="742950" lvl="1" indent="-285750">
              <a:buFont typeface="Arial" panose="020B0604020202020204" pitchFamily="34" charset="0"/>
              <a:buChar char="•"/>
            </a:pPr>
            <a:r>
              <a:rPr lang="fr-CH" sz="1400" b="1" dirty="0"/>
              <a:t>Groupe de Travail «Liberté Syndicale» de la CGFP</a:t>
            </a:r>
            <a:endParaRPr lang="fr-LU" sz="1400" b="1" dirty="0"/>
          </a:p>
          <a:p>
            <a:pPr marL="742950" lvl="1" indent="-285750">
              <a:buFont typeface="Arial" panose="020B0604020202020204" pitchFamily="34" charset="0"/>
              <a:buChar char="•"/>
            </a:pPr>
            <a:endParaRPr lang="fr-CH" sz="1400" b="1" dirty="0"/>
          </a:p>
          <a:p>
            <a:pPr marL="742950" lvl="1" indent="-285750">
              <a:buFont typeface="Arial" panose="020B0604020202020204" pitchFamily="34" charset="0"/>
              <a:buChar char="•"/>
            </a:pPr>
            <a:r>
              <a:rPr lang="fr-LU" sz="1400" b="1" dirty="0"/>
              <a:t>Groupe de Travail « Salariés » de la CGFP</a:t>
            </a:r>
          </a:p>
          <a:p>
            <a:pPr marL="742950" lvl="1" indent="-285750">
              <a:buFont typeface="Arial" panose="020B0604020202020204" pitchFamily="34" charset="0"/>
              <a:buChar char="•"/>
            </a:pPr>
            <a:endParaRPr lang="fr-LU" sz="1400" b="1" dirty="0"/>
          </a:p>
          <a:p>
            <a:pPr marL="742950" lvl="1" indent="-285750">
              <a:buFont typeface="Arial" panose="020B0604020202020204" pitchFamily="34" charset="0"/>
              <a:buChar char="•"/>
            </a:pPr>
            <a:r>
              <a:rPr lang="fr-LU" sz="1400" b="1" dirty="0"/>
              <a:t>Inforum 53</a:t>
            </a:r>
          </a:p>
          <a:p>
            <a:pPr marL="742950" lvl="1" indent="-285750">
              <a:buFont typeface="Arial" panose="020B0604020202020204" pitchFamily="34" charset="0"/>
              <a:buChar char="•"/>
            </a:pPr>
            <a:endParaRPr lang="fr-LU" sz="1400" b="1" dirty="0"/>
          </a:p>
          <a:p>
            <a:pPr marL="742950" lvl="1" indent="-285750">
              <a:buFont typeface="Arial" panose="020B0604020202020204" pitchFamily="34" charset="0"/>
              <a:buChar char="•"/>
            </a:pPr>
            <a:r>
              <a:rPr lang="fr-LU" sz="1400" b="1" dirty="0"/>
              <a:t>Modification des statuts (B1 et A2 techniques)</a:t>
            </a:r>
          </a:p>
          <a:p>
            <a:pPr marL="742950" lvl="1" indent="-285750">
              <a:buFont typeface="Arial" panose="020B0604020202020204" pitchFamily="34" charset="0"/>
              <a:buChar char="•"/>
            </a:pPr>
            <a:endParaRPr lang="fr-LU" sz="1400" b="1" dirty="0"/>
          </a:p>
          <a:p>
            <a:pPr marL="742950" lvl="1" indent="-285750">
              <a:buFont typeface="Arial" panose="020B0604020202020204" pitchFamily="34" charset="0"/>
              <a:buChar char="•"/>
            </a:pPr>
            <a:endParaRPr lang="fr-LU" sz="1400" b="1" dirty="0"/>
          </a:p>
          <a:p>
            <a:pPr marL="742950" lvl="1" indent="-285750">
              <a:buFont typeface="Arial" panose="020B0604020202020204" pitchFamily="34" charset="0"/>
              <a:buChar char="•"/>
            </a:pPr>
            <a:endParaRPr lang="fr-LU" sz="1400" b="1" dirty="0">
              <a:solidFill>
                <a:schemeClr val="tx1"/>
              </a:solidFill>
            </a:endParaRPr>
          </a:p>
          <a:p>
            <a:pPr marL="285750" indent="-28575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77144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25/02/2025</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2025</a:t>
            </a:r>
          </a:p>
          <a:p>
            <a:endParaRPr lang="fr-FR" dirty="0"/>
          </a:p>
          <a:p>
            <a:endParaRPr lang="fr-FR" dirty="0"/>
          </a:p>
        </p:txBody>
      </p:sp>
      <p:sp>
        <p:nvSpPr>
          <p:cNvPr id="11" name="Text Box 2"/>
          <p:cNvSpPr txBox="1">
            <a:spLocks noChangeArrowheads="1"/>
          </p:cNvSpPr>
          <p:nvPr/>
        </p:nvSpPr>
        <p:spPr bwMode="auto">
          <a:xfrm>
            <a:off x="1408584" y="246997"/>
            <a:ext cx="6326832"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2024</a:t>
            </a:r>
            <a:endParaRPr lang="de-LU" b="1" dirty="0">
              <a:solidFill>
                <a:srgbClr val="000000"/>
              </a:solidFill>
            </a:endParaRPr>
          </a:p>
        </p:txBody>
      </p:sp>
      <p:sp>
        <p:nvSpPr>
          <p:cNvPr id="12" name="Text Box 3"/>
          <p:cNvSpPr txBox="1">
            <a:spLocks noChangeArrowheads="1"/>
          </p:cNvSpPr>
          <p:nvPr/>
        </p:nvSpPr>
        <p:spPr bwMode="auto">
          <a:xfrm>
            <a:off x="827584" y="1844824"/>
            <a:ext cx="7558088" cy="3539430"/>
          </a:xfrm>
          <a:prstGeom prst="rect">
            <a:avLst/>
          </a:prstGeom>
          <a:noFill/>
          <a:ln w="9525">
            <a:noFill/>
            <a:miter lim="800000"/>
            <a:headEnd/>
            <a:tailEnd/>
          </a:ln>
        </p:spPr>
        <p:txBody>
          <a:bodyPr>
            <a:spAutoFit/>
          </a:bodyPr>
          <a:lstStyle/>
          <a:p>
            <a:pPr lvl="1"/>
            <a:r>
              <a:rPr lang="fr-LU" sz="1400" b="1" dirty="0"/>
              <a:t>Entrevue avec le ministre de la Fonction Publique M. Serge Wilmes du 29 avril 2024 concernant le groupe de traitement B1</a:t>
            </a:r>
          </a:p>
          <a:p>
            <a:pPr lvl="1"/>
            <a:endParaRPr lang="fr-LU" sz="1400" b="1" dirty="0"/>
          </a:p>
          <a:p>
            <a:pPr lvl="1"/>
            <a:r>
              <a:rPr lang="fr-LU" sz="1400" b="1" dirty="0">
                <a:solidFill>
                  <a:schemeClr val="tx1"/>
                </a:solidFill>
              </a:rPr>
              <a:t>Sujets abordés:</a:t>
            </a:r>
          </a:p>
          <a:p>
            <a:pPr lvl="1"/>
            <a:endParaRPr lang="fr-LU" sz="1400" b="1" dirty="0"/>
          </a:p>
          <a:p>
            <a:pPr marL="285750" indent="-285750" algn="l">
              <a:buFont typeface="Arial" panose="020B0604020202020204" pitchFamily="34" charset="0"/>
              <a:buChar char="•"/>
            </a:pPr>
            <a:r>
              <a:rPr lang="fr-LU" sz="1400" b="1" dirty="0"/>
              <a:t>Revendications en matière de formation</a:t>
            </a:r>
          </a:p>
          <a:p>
            <a:pPr marL="285750" indent="-285750" algn="l">
              <a:buFont typeface="Arial" panose="020B0604020202020204" pitchFamily="34" charset="0"/>
              <a:buChar char="•"/>
            </a:pPr>
            <a:r>
              <a:rPr lang="fr-LU" sz="1400" b="1" dirty="0">
                <a:solidFill>
                  <a:schemeClr val="tx1"/>
                </a:solidFill>
              </a:rPr>
              <a:t>Propositions concrètes d’amélioration de formation</a:t>
            </a:r>
          </a:p>
          <a:p>
            <a:pPr marL="285750" indent="-285750" algn="l">
              <a:buFont typeface="Arial" panose="020B0604020202020204" pitchFamily="34" charset="0"/>
              <a:buChar char="•"/>
            </a:pPr>
            <a:r>
              <a:rPr lang="fr-LU" sz="1400" b="1" dirty="0"/>
              <a:t>Le recrutement excessif d’Employés de l’Etat</a:t>
            </a:r>
          </a:p>
          <a:p>
            <a:pPr marL="285750" indent="-285750" algn="l">
              <a:buFont typeface="Arial" panose="020B0604020202020204" pitchFamily="34" charset="0"/>
              <a:buChar char="•"/>
            </a:pPr>
            <a:r>
              <a:rPr lang="fr-LU" sz="1400" b="1" dirty="0">
                <a:solidFill>
                  <a:schemeClr val="tx1"/>
                </a:solidFill>
              </a:rPr>
              <a:t>Changement</a:t>
            </a:r>
            <a:r>
              <a:rPr lang="fr-LU" sz="1400" b="1" dirty="0"/>
              <a:t>s de carrière</a:t>
            </a:r>
            <a:endParaRPr lang="fr-LU" sz="1400" b="1" dirty="0">
              <a:solidFill>
                <a:schemeClr val="tx1"/>
              </a:solidFill>
            </a:endParaRPr>
          </a:p>
          <a:p>
            <a:pPr algn="l"/>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3312708767"/>
      </p:ext>
    </p:extLst>
  </p:cSld>
  <p:clrMapOvr>
    <a:masterClrMapping/>
  </p:clrMapOvr>
</p:sld>
</file>

<file path=ppt/theme/theme1.xml><?xml version="1.0" encoding="utf-8"?>
<a:theme xmlns:a="http://schemas.openxmlformats.org/drawingml/2006/main" name="baz_masque">
  <a:themeElements>
    <a:clrScheme name="POST LUXEMBOURG">
      <a:dk1>
        <a:srgbClr val="000000"/>
      </a:dk1>
      <a:lt1>
        <a:srgbClr val="FFFFFF"/>
      </a:lt1>
      <a:dk2>
        <a:srgbClr val="B0B2B3"/>
      </a:dk2>
      <a:lt2>
        <a:srgbClr val="FFFFFF"/>
      </a:lt2>
      <a:accent1>
        <a:srgbClr val="FFED00"/>
      </a:accent1>
      <a:accent2>
        <a:srgbClr val="1FA22E"/>
      </a:accent2>
      <a:accent3>
        <a:srgbClr val="5EC5ED"/>
      </a:accent3>
      <a:accent4>
        <a:srgbClr val="00A6D4"/>
      </a:accent4>
      <a:accent5>
        <a:srgbClr val="3E3D40"/>
      </a:accent5>
      <a:accent6>
        <a:srgbClr val="B0B2B3"/>
      </a:accent6>
      <a:hlink>
        <a:srgbClr val="000000"/>
      </a:hlink>
      <a:folHlink>
        <a:srgbClr val="000000"/>
      </a:folHlink>
    </a:clrScheme>
    <a:fontScheme name="POS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c9fddff4-900a-4cc9-8581-c5e8a0ff657d" ContentTypeId="0x01010056F9FD44D89C495589BD54766A9FFCAF" PreviousValue="false"/>
</file>

<file path=customXml/item2.xml><?xml version="1.0" encoding="utf-8"?>
<ct:contentTypeSchema xmlns:ct="http://schemas.microsoft.com/office/2006/metadata/contentType" xmlns:ma="http://schemas.microsoft.com/office/2006/metadata/properties/metaAttributes" ct:_="" ma:_="" ma:contentTypeName="" ma:contentTypeID="0x01010056F9FD44D89C495589BD54766A9FFCAF007FBB626AE399A24BB73D21553E080230" ma:contentTypeVersion="16" ma:contentTypeDescription="" ma:contentTypeScope="" ma:versionID="e4f1cdf742315e1030d1c40264d06745">
  <xsd:schema xmlns:xsd="http://www.w3.org/2001/XMLSchema" xmlns:xs="http://www.w3.org/2001/XMLSchema" xmlns:p="http://schemas.microsoft.com/office/2006/metadata/properties" xmlns:ns2="34DA1EB0-4D54-435F-8E3D-34E96D9C2656" targetNamespace="http://schemas.microsoft.com/office/2006/metadata/properties" ma:root="true" ma:fieldsID="f9f76fef74fded725c05769d4951c655" ns2:_="">
    <xsd:import namespace="34DA1EB0-4D54-435F-8E3D-34E96D9C2656"/>
    <xsd:element name="properties">
      <xsd:complexType>
        <xsd:sequence>
          <xsd:element name="documentManagement">
            <xsd:complexType>
              <xsd:all>
                <xsd:element ref="ns2:f9814f7bb2224571a4773908fe85d2f0" minOccurs="0"/>
                <xsd:element ref="ns2:k390bea7c03b40209d52f3726c20713b" minOccurs="0"/>
                <xsd:element ref="ns2:PT_DG_ApplicabilityDate" minOccurs="0"/>
                <xsd:element ref="ns2:k4a0a23dbc6944648616d2af6e876883" minOccurs="0"/>
                <xsd:element ref="ns2:PT_DG_VisibleInDocSpace" minOccurs="0"/>
                <xsd:element ref="ns2:PT_DG_DocUN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A1EB0-4D54-435F-8E3D-34E96D9C2656" elementFormDefault="qualified">
    <xsd:import namespace="http://schemas.microsoft.com/office/2006/documentManagement/types"/>
    <xsd:import namespace="http://schemas.microsoft.com/office/infopath/2007/PartnerControls"/>
    <xsd:element name="f9814f7bb2224571a4773908fe85d2f0" ma:index="9" nillable="true" ma:taxonomy="true" ma:internalName="PT_DG_TemplateCatTaxHTField0" ma:taxonomyFieldName="PT_DG_TemplateCat" ma:displayName="Catégorie de template" ma:indexed="true" ma:fieldId="{f9814f7b-b222-4571-a477-3908fe85d2f0}" ma:sspId="c9fddff4-900a-4cc9-8581-c5e8a0ff657d" ma:termSetId="c6f6c920-10fb-4f9e-8068-20df2511584f" ma:anchorId="196e9ee7-a6b0-423d-be9b-fa5427f632bb" ma:open="false" ma:isKeyword="false">
      <xsd:complexType>
        <xsd:sequence>
          <xsd:element ref="pc:Terms" minOccurs="0" maxOccurs="1"/>
        </xsd:sequence>
      </xsd:complexType>
    </xsd:element>
    <xsd:element name="k390bea7c03b40209d52f3726c20713b" ma:index="11" nillable="true" ma:taxonomy="true" ma:internalName="PT_DG_LanguageTaxHTField0" ma:taxonomyFieldName="PT_DG_Language" ma:displayName="Langue" ma:indexed="true" ma:fieldId="{4390bea7-c03b-4020-9d52-f3726c20713b}" ma:sspId="c9fddff4-900a-4cc9-8581-c5e8a0ff657d" ma:termSetId="79d61752-aa08-4001-b985-8c1aa6a27853" ma:anchorId="00000000-0000-0000-0000-000000000000" ma:open="false" ma:isKeyword="false">
      <xsd:complexType>
        <xsd:sequence>
          <xsd:element ref="pc:Terms" minOccurs="0" maxOccurs="1"/>
        </xsd:sequence>
      </xsd:complexType>
    </xsd:element>
    <xsd:element name="PT_DG_ApplicabilityDate" ma:index="12" nillable="true" ma:displayName="Date d'applicabilité" ma:description="Date d'applicabilité" ma:indexed="true" ma:internalName="PT_DG_ApplicabilityDate">
      <xsd:simpleType>
        <xsd:restriction base="dms:DateTime"/>
      </xsd:simpleType>
    </xsd:element>
    <xsd:element name="k4a0a23dbc6944648616d2af6e876883" ma:index="14" nillable="true" ma:taxonomy="true" ma:internalName="PT_DG_ServiceTaxHTField0" ma:taxonomyFieldName="PT_DG_Service" ma:displayName="Service" ma:indexed="true" ma:fieldId="{44a0a23d-bc69-4464-8616-d2af6e876883}" ma:sspId="c9fddff4-900a-4cc9-8581-c5e8a0ff657d" ma:termSetId="50abc0b1-8c7c-4852-9298-774c40cfffe3" ma:anchorId="00000000-0000-0000-0000-000000000000" ma:open="false" ma:isKeyword="false">
      <xsd:complexType>
        <xsd:sequence>
          <xsd:element ref="pc:Terms" minOccurs="0" maxOccurs="1"/>
        </xsd:sequence>
      </xsd:complexType>
    </xsd:element>
    <xsd:element name="PT_DG_VisibleInDocSpace" ma:index="15" nillable="true" ma:displayName="Visible dans l'espace documentaire" ma:description="Rend visible le document dans l'espace documentaire." ma:indexed="true" ma:internalName="PT_DG_VisibleInDocSpace">
      <xsd:simpleType>
        <xsd:restriction base="dms:Boolean"/>
      </xsd:simpleType>
    </xsd:element>
    <xsd:element name="PT_DG_DocUNID" ma:index="16" nillable="true" ma:displayName="PT_DG_DocUNID" ma:description="PT_DG_DocUNID" ma:hidden="true" ma:internalName="PT_DG_DocUNI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T_DG_ApplicabilityDate xmlns="34DA1EB0-4D54-435F-8E3D-34E96D9C2656" xsi:nil="true"/>
    <k390bea7c03b40209d52f3726c20713b xmlns="34DA1EB0-4D54-435F-8E3D-34E96D9C2656">
      <Terms xmlns="http://schemas.microsoft.com/office/infopath/2007/PartnerControls"/>
    </k390bea7c03b40209d52f3726c20713b>
    <k4a0a23dbc6944648616d2af6e876883 xmlns="34DA1EB0-4D54-435F-8E3D-34E96D9C2656">
      <Terms xmlns="http://schemas.microsoft.com/office/infopath/2007/PartnerControls"/>
    </k4a0a23dbc6944648616d2af6e876883>
    <PT_DG_DocUNID xmlns="34DA1EB0-4D54-435F-8E3D-34E96D9C2656" xsi:nil="true"/>
    <PT_DG_VisibleInDocSpace xmlns="34DA1EB0-4D54-435F-8E3D-34E96D9C2656">true</PT_DG_VisibleInDocSpace>
    <f9814f7bb2224571a4773908fe85d2f0 xmlns="34DA1EB0-4D54-435F-8E3D-34E96D9C2656">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15d1c5f3-6a05-483c-b234-d3b9beba2794</TermId>
        </TermInfo>
      </Terms>
    </f9814f7bb2224571a4773908fe85d2f0>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5862F1-6B06-4D9B-8303-F755D8A49A18}">
  <ds:schemaRefs>
    <ds:schemaRef ds:uri="Microsoft.SharePoint.Taxonomy.ContentTypeSync"/>
  </ds:schemaRefs>
</ds:datastoreItem>
</file>

<file path=customXml/itemProps2.xml><?xml version="1.0" encoding="utf-8"?>
<ds:datastoreItem xmlns:ds="http://schemas.openxmlformats.org/officeDocument/2006/customXml" ds:itemID="{B5C8AAD4-FD84-4845-956C-8D11C7485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DA1EB0-4D54-435F-8E3D-34E96D9C26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39F899-901A-4F91-876D-E734EAE9031C}">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34DA1EB0-4D54-435F-8E3D-34E96D9C2656"/>
    <ds:schemaRef ds:uri="http://www.w3.org/XML/1998/namespace"/>
  </ds:schemaRefs>
</ds:datastoreItem>
</file>

<file path=customXml/itemProps4.xml><?xml version="1.0" encoding="utf-8"?>
<ds:datastoreItem xmlns:ds="http://schemas.openxmlformats.org/officeDocument/2006/customXml" ds:itemID="{09790EBE-C1EC-44C4-A2BB-9D2B0DC0B8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Template_Post_powerpoint</Template>
  <TotalTime>0</TotalTime>
  <Words>2996</Words>
  <Application>Microsoft Office PowerPoint</Application>
  <PresentationFormat>On-screen Show (4:3)</PresentationFormat>
  <Paragraphs>749</Paragraphs>
  <Slides>54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Tahoma</vt:lpstr>
      <vt:lpstr>Times New Roman</vt:lpstr>
      <vt:lpstr>Wingdings</vt:lpstr>
      <vt:lpstr>baz_masque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Assemblée générale extraordinaire du 25 février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 an Gudden Appetit ! </vt:lpstr>
    </vt:vector>
  </TitlesOfParts>
  <Manager>POST LUXEMBOURG</Manager>
  <Company>Post Luxembourg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DES CADRES</dc:title>
  <dc:subject>POST LUXEMBOURG</dc:subject>
  <dc:creator>Daniel Nestler</dc:creator>
  <cp:lastModifiedBy>Daniel Nestler</cp:lastModifiedBy>
  <cp:revision>403</cp:revision>
  <cp:lastPrinted>2015-03-13T17:31:05Z</cp:lastPrinted>
  <dcterms:created xsi:type="dcterms:W3CDTF">2015-03-07T21:58:41Z</dcterms:created>
  <dcterms:modified xsi:type="dcterms:W3CDTF">2025-02-25T13:09:29Z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0x01010056F9FD44D89C495589BD54766A9FFCAF007FBB626AE399A24BB73D21553E080230</vt:lpwstr>
  </property>
  <property fmtid="{D5CDD505-2E9C-101B-9397-08002B2CF9AE}" pid="3" name="PT_DG_TemplateCat">
    <vt:lpwstr>38</vt:lpwstr>
  </property>
  <property fmtid="{D5CDD505-2E9C-101B-9397-08002B2CF9AE}" pid="4" name="MSIP_Label_b1bd74b0-ef9f-44c3-bb7a-8ab692560687_Enabled">
    <vt:lpwstr>true</vt:lpwstr>
  </property>
  <property fmtid="{D5CDD505-2E9C-101B-9397-08002B2CF9AE}" pid="5" name="MSIP_Label_b1bd74b0-ef9f-44c3-bb7a-8ab692560687_SetDate">
    <vt:lpwstr>2022-03-22T07:08:49Z</vt:lpwstr>
  </property>
  <property fmtid="{D5CDD505-2E9C-101B-9397-08002B2CF9AE}" pid="6" name="MSIP_Label_b1bd74b0-ef9f-44c3-bb7a-8ab692560687_Method">
    <vt:lpwstr>Privileged</vt:lpwstr>
  </property>
  <property fmtid="{D5CDD505-2E9C-101B-9397-08002B2CF9AE}" pid="7" name="MSIP_Label_b1bd74b0-ef9f-44c3-bb7a-8ab692560687_Name">
    <vt:lpwstr>C1 - Document public</vt:lpwstr>
  </property>
  <property fmtid="{D5CDD505-2E9C-101B-9397-08002B2CF9AE}" pid="8" name="MSIP_Label_b1bd74b0-ef9f-44c3-bb7a-8ab692560687_SiteId">
    <vt:lpwstr>090a1bf9-58cc-49fa-8a9e-3f7b0a100fa9</vt:lpwstr>
  </property>
  <property fmtid="{D5CDD505-2E9C-101B-9397-08002B2CF9AE}" pid="9" name="MSIP_Label_b1bd74b0-ef9f-44c3-bb7a-8ab692560687_ActionId">
    <vt:lpwstr>a7420bfb-f7e8-45da-9dfb-50d669fcd41b</vt:lpwstr>
  </property>
  <property fmtid="{D5CDD505-2E9C-101B-9397-08002B2CF9AE}" pid="10" name="MSIP_Label_b1bd74b0-ef9f-44c3-bb7a-8ab692560687_ContentBits">
    <vt:lpwstr>0</vt:lpwstr>
  </property>
</Properties>
</file>