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sldIdLst>
    <p:sldId id="405" r:id="rId6"/>
    <p:sldId id="345" r:id="rId7"/>
    <p:sldId id="317" r:id="rId8"/>
    <p:sldId id="569" r:id="rId9"/>
    <p:sldId id="432" r:id="rId10"/>
    <p:sldId id="435" r:id="rId11"/>
    <p:sldId id="579" r:id="rId12"/>
    <p:sldId id="421" r:id="rId13"/>
    <p:sldId id="533" r:id="rId14"/>
    <p:sldId id="580" r:id="rId15"/>
    <p:sldId id="534" r:id="rId16"/>
    <p:sldId id="545" r:id="rId17"/>
    <p:sldId id="570" r:id="rId18"/>
    <p:sldId id="289" r:id="rId19"/>
    <p:sldId id="486" r:id="rId20"/>
    <p:sldId id="291" r:id="rId21"/>
    <p:sldId id="296" r:id="rId22"/>
    <p:sldId id="265" r:id="rId23"/>
    <p:sldId id="414" r:id="rId24"/>
    <p:sldId id="412" r:id="rId25"/>
    <p:sldId id="571" r:id="rId26"/>
    <p:sldId id="572" r:id="rId27"/>
    <p:sldId id="573" r:id="rId28"/>
    <p:sldId id="582" r:id="rId29"/>
    <p:sldId id="574" r:id="rId30"/>
    <p:sldId id="472" r:id="rId31"/>
    <p:sldId id="581" r:id="rId32"/>
    <p:sldId id="575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76" r:id="rId41"/>
    <p:sldId id="577" r:id="rId42"/>
    <p:sldId id="590" r:id="rId43"/>
    <p:sldId id="578" r:id="rId44"/>
    <p:sldId id="323" r:id="rId45"/>
    <p:sldId id="261" r:id="rId4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Nestler" initials="DN" lastIdx="1" clrIdx="0">
    <p:extLst>
      <p:ext uri="{19B8F6BF-5375-455C-9EA6-DF929625EA0E}">
        <p15:presenceInfo xmlns:p15="http://schemas.microsoft.com/office/powerpoint/2012/main" userId="S-1-5-21-3831645042-1630103438-2319456322-1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09" autoAdjust="0"/>
  </p:normalViewPr>
  <p:slideViewPr>
    <p:cSldViewPr>
      <p:cViewPr varScale="1">
        <p:scale>
          <a:sx n="116" d="100"/>
          <a:sy n="116" d="100"/>
        </p:scale>
        <p:origin x="1608" y="108"/>
      </p:cViewPr>
      <p:guideLst>
        <p:guide orient="horz" pos="2160"/>
        <p:guide pos="2880"/>
        <p:guide pos="4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LU" dirty="0"/>
              <a:t>Cotisations 2025 – CGFP - AGC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4C3-42C7-9354-A80AE7A0E1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4C3-42C7-9354-A80AE7A0E1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4C3-42C7-9354-A80AE7A0E1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BFAA733-3557-4593-BC53-BE4366F5B61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109.878,00 €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C3-42C7-9354-A80AE7A0E1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A3D46A-E895-47F7-85DC-C2D956C1E6E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32.078,00 €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C3-42C7-9354-A80AE7A0E1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F6481D-099D-4FF4-AC29-85C0066FF1ED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:</a:t>
                    </a:r>
                  </a:p>
                  <a:p>
                    <a:r>
                      <a:rPr lang="en-US" baseline="0" dirty="0"/>
                      <a:t>77.800,00 €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C3-42C7-9354-A80AE7A0E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Sheet1!$A$1:$C$1</c:f>
              <c:strCache>
                <c:ptCount val="3"/>
                <c:pt idx="0">
                  <c:v>Cotisations reçues</c:v>
                </c:pt>
                <c:pt idx="1">
                  <c:v>Cotisations AGC</c:v>
                </c:pt>
                <c:pt idx="2">
                  <c:v>Cotisations CGFP</c:v>
                </c:pt>
              </c:strCache>
            </c:strRef>
          </c:cat>
          <c:val>
            <c:numRef>
              <c:f>Sheet1!$A$2:$C$2</c:f>
              <c:numCache>
                <c:formatCode>#,##0.00\ "€"</c:formatCode>
                <c:ptCount val="3"/>
                <c:pt idx="0">
                  <c:v>79847</c:v>
                </c:pt>
                <c:pt idx="1">
                  <c:v>28222</c:v>
                </c:pt>
                <c:pt idx="2">
                  <c:v>51625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C3-42C7-9354-A80AE7A0E15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dirty="0"/>
              <a:t>Membres</a:t>
            </a:r>
            <a:r>
              <a:rPr lang="fr-CH" baseline="0" dirty="0"/>
              <a:t> actifs</a:t>
            </a:r>
            <a:endParaRPr lang="fr-L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3002333041703121"/>
          <c:w val="0.93888888888888888"/>
          <c:h val="0.61580781568970544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9C-4733-A7F8-B23906EA0AD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9C-4733-A7F8-B23906EA0A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5A4E34-CCC7-47C7-A83A-2AF174EA0F19}" type="PERCENTAGE">
                      <a:rPr lang="en-US" smtClean="0"/>
                      <a:pPr/>
                      <a:t>[PERCENTAGE]</a:t>
                    </a:fld>
                    <a:r>
                      <a:rPr lang="en-US"/>
                      <a:t> (50€)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9C-4733-A7F8-B23906EA0AD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032145-7324-46F2-B742-A0E7700D9063}" type="PERCENTAGE">
                      <a:rPr lang="en-US" smtClean="0"/>
                      <a:pPr>
                        <a:defRPr/>
                      </a:pPr>
                      <a:t>[PERCENTAGE]</a:t>
                    </a:fld>
                    <a:r>
                      <a:rPr lang="en-US" dirty="0"/>
                      <a:t> (20€)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11111111111107"/>
                      <c:h val="0.131689997083697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9C-4733-A7F8-B23906EA0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CGFP</c:v>
                </c:pt>
                <c:pt idx="1">
                  <c:v>AGC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9C-4733-A7F8-B23906EA0A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Retraités</a:t>
            </a:r>
            <a:endParaRPr lang="fr-L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69312074397816E-2"/>
          <c:y val="0.22076415163464261"/>
          <c:w val="0.946279695897703"/>
          <c:h val="0.61580767563709382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explosion val="4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5E-4C05-903F-AEC49D5384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5E-4C05-903F-AEC49D53843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6AF101-BAB0-43BC-9010-AD814141549E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DD032F39-30DE-493A-BC1D-BB0CAA093297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r>
                      <a:rPr lang="en-US" baseline="0"/>
                      <a:t> (35€)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5E-4C05-903F-AEC49D5384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9B3153-DE15-48D3-A5A7-853A603B0EA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A525BD0A-CDB8-4365-B9D1-DC68DB688346}" type="PERCENTAGE">
                      <a:rPr lang="en-US" baseline="0" smtClean="0"/>
                      <a:pPr/>
                      <a:t>[PERCENTAGE]</a:t>
                    </a:fld>
                    <a:r>
                      <a:rPr lang="en-US" baseline="0"/>
                      <a:t> (20€)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5E-4C05-903F-AEC49D538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Sheet1!$A$10:$A$11</c:f>
              <c:strCache>
                <c:ptCount val="2"/>
                <c:pt idx="0">
                  <c:v>CGFP </c:v>
                </c:pt>
                <c:pt idx="1">
                  <c:v>AGC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35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5E-4C05-903F-AEC49D5384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/>
              <a:t>Membres actifs</a:t>
            </a:r>
          </a:p>
        </c:rich>
      </c:tx>
      <c:layout>
        <c:manualLayout>
          <c:xMode val="edge"/>
          <c:yMode val="edge"/>
          <c:x val="0.36820122484689416"/>
          <c:y val="6.8559393155937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LU"/>
              <a:t>Retraités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2115048118985127"/>
          <c:w val="0.93888888888888888"/>
          <c:h val="0.615807815689705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chemeClr val="accent4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C4-4DAC-8A76-0DCD1F2D7E0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5C4-4DAC-8A76-0DCD1F2D7E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5A4E34-CCC7-47C7-A83A-2AF174EA0F19}" type="PERCENTAGE">
                      <a:rPr lang="en-US" smtClean="0"/>
                      <a:pPr/>
                      <a:t>[PERCENTAGE]</a:t>
                    </a:fld>
                    <a:r>
                      <a:rPr lang="en-US"/>
                      <a:t> (50€)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C4-4DAC-8A76-0DCD1F2D7E0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032145-7324-46F2-B742-A0E7700D9063}" type="PERCENTAGE">
                      <a:rPr lang="en-US" smtClean="0"/>
                      <a:pPr>
                        <a:defRPr/>
                      </a:pPr>
                      <a:t>[PERCENTAGE]</a:t>
                    </a:fld>
                    <a:r>
                      <a:rPr lang="en-US" dirty="0"/>
                      <a:t> (20€)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11111111111107"/>
                      <c:h val="0.131689997083697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C4-4DAC-8A76-0DCD1F2D7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CGFP</c:v>
                </c:pt>
                <c:pt idx="1">
                  <c:v>AGC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C4-4DAC-8A76-0DCD1F2D7E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LU"/>
          </a:p>
          <a:p>
            <a:pPr>
              <a:defRPr/>
            </a:pPr>
            <a:r>
              <a:rPr lang="fr-LU"/>
              <a:t>Membres actifs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L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5B1-4D64-B2C7-03C6AB8423F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B1-4D64-B2C7-03C6AB8423F0}"/>
              </c:ext>
            </c:extLst>
          </c:dPt>
          <c:dLbls>
            <c:dLbl>
              <c:idx val="0"/>
              <c:layout>
                <c:manualLayout>
                  <c:x val="-0.23942224409448823"/>
                  <c:y val="-0.17295239136774579"/>
                </c:manualLayout>
              </c:layout>
              <c:tx>
                <c:rich>
                  <a:bodyPr/>
                  <a:lstStyle/>
                  <a:p>
                    <a:fld id="{F32FEAEF-7AEB-4AD6-8EB2-542CDB48D6FE}" type="PERCENTAGE">
                      <a:rPr lang="en-US" smtClean="0"/>
                      <a:pPr/>
                      <a:t>[PERCENTAGE]</a:t>
                    </a:fld>
                    <a:r>
                      <a:rPr lang="en-US" dirty="0"/>
                      <a:t> (80€)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66666666666661"/>
                      <c:h val="8.07640711577719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B1-4D64-B2C7-03C6AB8423F0}"/>
                </c:ext>
              </c:extLst>
            </c:dLbl>
            <c:dLbl>
              <c:idx val="1"/>
              <c:layout>
                <c:manualLayout>
                  <c:x val="0.13426728753165912"/>
                  <c:y val="7.0367157273343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CCE55-C041-461F-BD0A-4256D8E3D7AB}" type="PERCENTAGE">
                      <a:rPr lang="en-US" smtClean="0"/>
                      <a:pPr>
                        <a:defRPr/>
                      </a:pPr>
                      <a:t>[PERCENTAGE]</a:t>
                    </a:fld>
                    <a:r>
                      <a:rPr lang="en-US" dirty="0"/>
                      <a:t> (20€)</a:t>
                    </a:r>
                  </a:p>
                </c:rich>
              </c:tx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B1-4D64-B2C7-03C6AB8423F0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Sheet1!$A$7:$A$8</c:f>
              <c:strCache>
                <c:ptCount val="2"/>
                <c:pt idx="0">
                  <c:v>CGFP</c:v>
                </c:pt>
                <c:pt idx="1">
                  <c:v>AGC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B1-4D64-B2C7-03C6AB8423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02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1808"/>
            <a:ext cx="6123122" cy="4176464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755576" y="2132856"/>
            <a:ext cx="8028000" cy="108012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55650" y="3384000"/>
            <a:ext cx="5040000" cy="540000"/>
          </a:xfrm>
        </p:spPr>
        <p:txBody>
          <a:bodyPr>
            <a:noAutofit/>
          </a:bodyPr>
          <a:lstStyle>
            <a:lvl1pPr>
              <a:defRPr sz="1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00/00/0000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07704" y="2780928"/>
            <a:ext cx="5471417" cy="3731949"/>
          </a:xfrm>
          <a:prstGeom prst="rect">
            <a:avLst/>
          </a:prstGeom>
          <a:noFill/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755576" y="1080000"/>
            <a:ext cx="8028000" cy="2132976"/>
          </a:xfrm>
        </p:spPr>
        <p:txBody>
          <a:bodyPr>
            <a:noAutofit/>
          </a:bodyPr>
          <a:lstStyle>
            <a:lvl1pPr>
              <a:defRPr sz="4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1000"/>
              </a:spcBef>
              <a:defRPr/>
            </a:lvl1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0F9C83-7227-47B6-8DBC-3AC9CCB62BF8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/>
              <a:t> Page </a:t>
            </a:r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dirty="0"/>
              <a:t>Association Générale des Cadres – Assemblée Générale Ordinaire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57224" y="1684499"/>
            <a:ext cx="8029575" cy="30434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01CDB9-0B36-49C4-AA30-7017A805B1D3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/>
              <a:t> Page </a:t>
            </a:r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POST Luxembourg - Confidentiel - Titre de la présentation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648000" y="2062800"/>
            <a:ext cx="4644000" cy="3348000"/>
          </a:xfrm>
        </p:spPr>
        <p:txBody>
          <a:bodyPr tIns="720000" anchor="ctr" anchorCtr="0">
            <a:normAutofit/>
          </a:bodyPr>
          <a:lstStyle>
            <a:lvl1pPr algn="ctr"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5482800" y="2008800"/>
            <a:ext cx="3420000" cy="3600000"/>
          </a:xfrm>
        </p:spPr>
        <p:txBody>
          <a:bodyPr/>
          <a:lstStyle>
            <a:lvl2pPr>
              <a:spcAft>
                <a:spcPts val="2600"/>
              </a:spcAft>
              <a:defRPr/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57224" y="1684499"/>
            <a:ext cx="8029575" cy="116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BECDA45-D691-439A-85CE-7230EAD8B782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/>
              <a:t> Page </a:t>
            </a:r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POST Luxembourg - Confidentiel - Titre de la présentation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 bwMode="gray">
          <a:xfrm>
            <a:off x="657225" y="2997200"/>
            <a:ext cx="4680000" cy="2707200"/>
          </a:xfrm>
        </p:spPr>
        <p:txBody>
          <a:bodyPr tIns="720000" anchor="ctr" anchorCtr="0"/>
          <a:lstStyle>
            <a:lvl1pPr algn="ctr">
              <a:defRPr sz="1300" b="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54000" y="3204000"/>
            <a:ext cx="3240088" cy="2520000"/>
          </a:xfrm>
        </p:spPr>
        <p:txBody>
          <a:bodyPr/>
          <a:lstStyle>
            <a:lvl1pPr>
              <a:defRPr sz="800" b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de légende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2016000" y="1645200"/>
            <a:ext cx="5040000" cy="3295968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>
          <a:xfrm>
            <a:off x="8784000" y="6498000"/>
            <a:ext cx="360000" cy="360000"/>
          </a:xfrm>
        </p:spPr>
        <p:txBody>
          <a:bodyPr anchor="ctr" anchorCtr="0"/>
          <a:lstStyle/>
          <a:p>
            <a:fld id="{FD63322C-DB95-443D-922C-858B827D0416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 bwMode="gray">
          <a:xfrm>
            <a:off x="8784000" y="6498000"/>
            <a:ext cx="360000" cy="360000"/>
          </a:xfrm>
        </p:spPr>
        <p:txBody>
          <a:bodyPr anchor="ctr" anchorCtr="0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Page </a:t>
            </a:r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 bwMode="gray">
          <a:xfrm>
            <a:off x="8784000" y="6498000"/>
            <a:ext cx="360000" cy="360000"/>
          </a:xfrm>
        </p:spPr>
        <p:txBody>
          <a:bodyPr anchor="ctr" anchorCtr="0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POST Luxembourg - Confidentiel - Titre de la présentation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24.03.2016</a:t>
            </a:r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LU"/>
              <a:t>Association générale des cadres AGC/CGFP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E850-BA55-42FB-BA71-DEF96CFE23E6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6414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57224" y="1684498"/>
            <a:ext cx="8029575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492875"/>
            <a:ext cx="36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fld id="{68BD4000-BA83-429B-A4C3-212A6B89BF43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84000" y="6300000"/>
            <a:ext cx="5400000" cy="360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POST Luxembourg - Confidentiel - 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804448" y="630000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 Page </a:t>
            </a:r>
            <a:fld id="{19858401-1896-4F80-9B2B-186795E41C2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700" kern="1200" cap="none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defRPr sz="1500" b="1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spcAft>
          <a:spcPts val="1300"/>
        </a:spcAft>
        <a:buClr>
          <a:schemeClr val="accent4"/>
        </a:buClr>
        <a:buSzPct val="100000"/>
        <a:buFont typeface="Tahoma" pitchFamily="34" charset="0"/>
        <a:buChar char="•"/>
        <a:defRPr sz="15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300" b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1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9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 Box 2"/>
          <p:cNvSpPr txBox="1">
            <a:spLocks noChangeArrowheads="1"/>
          </p:cNvSpPr>
          <p:nvPr/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Assemblée Générale Ordinaire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3 mars 2026</a:t>
            </a:r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4D308C4A-6180-8C56-59C9-3C3109D0F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30049"/>
            <a:ext cx="8029575" cy="4034861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7CE68EE-59A4-602A-AAE9-9AAA1385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24.03.2016</a:t>
            </a:r>
            <a:endParaRPr lang="fr-L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7354C0-3054-2942-4A96-BD5C078F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300000"/>
            <a:ext cx="5400000" cy="360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LU"/>
              <a:t>Association générale des cadres AGC/CGFP</a:t>
            </a:r>
          </a:p>
        </p:txBody>
      </p:sp>
    </p:spTree>
    <p:extLst>
      <p:ext uri="{BB962C8B-B14F-4D97-AF65-F5344CB8AC3E}">
        <p14:creationId xmlns:p14="http://schemas.microsoft.com/office/powerpoint/2010/main" val="25357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E1024-CA96-CCDC-2878-44056F292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C514BA1-0DF3-3A47-8EF8-EAF6F6D8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2D2B2A-A7D0-DB8D-4125-C22740A21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A2718F5-F946-A918-40BF-8EC17373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84" y="246997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B231743-FE4D-BEF3-70CC-20BFFF60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" y="1324215"/>
            <a:ext cx="7558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CH" sz="1400" b="1" dirty="0">
                <a:solidFill>
                  <a:schemeClr val="tx1"/>
                </a:solidFill>
              </a:rPr>
              <a:t>DE SOZIALE FRIDDEN HUET SAIN PRAIS. </a:t>
            </a:r>
            <a:r>
              <a:rPr lang="fr-CH" sz="1400" b="1" dirty="0"/>
              <a:t>FIR E RICHTEGE SOZIALDIALOG.  (25 Juni 2025)</a:t>
            </a:r>
            <a:endParaRPr lang="fr-L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6398BF-8DE2-A83B-0957-17AC951B5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10597"/>
              </p:ext>
            </p:extLst>
          </p:nvPr>
        </p:nvGraphicFramePr>
        <p:xfrm>
          <a:off x="92075" y="92075"/>
          <a:ext cx="2790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790998" imgH="514350" progId="Package">
                  <p:embed/>
                </p:oleObj>
              </mc:Choice>
              <mc:Fallback>
                <p:oleObj name="Packager Shell Object" showAsIcon="1" r:id="rId2" imgW="2790998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790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186B625-9033-A9C0-3348-FF83F20EA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1" y="1908997"/>
            <a:ext cx="6578318" cy="4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8584" y="246997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27584" y="1844824"/>
            <a:ext cx="75580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1"/>
            <a:r>
              <a:rPr lang="fr-LU" sz="1400" b="1" dirty="0"/>
              <a:t>Entrevue avec le ministre de la Fonction Publique M. Serge Wilmes du 22 septembre 2025</a:t>
            </a:r>
          </a:p>
          <a:p>
            <a:pPr marL="88900" lvl="1"/>
            <a:endParaRPr lang="fr-LU" sz="1400" b="1" dirty="0">
              <a:solidFill>
                <a:schemeClr val="tx1"/>
              </a:solidFill>
            </a:endParaRPr>
          </a:p>
          <a:p>
            <a:pPr marL="88900" lvl="1"/>
            <a:r>
              <a:rPr lang="fr-LU" sz="1400" b="1" dirty="0"/>
              <a:t>Sujet discutés:</a:t>
            </a:r>
          </a:p>
          <a:p>
            <a:pPr marL="88900" lvl="1"/>
            <a:endParaRPr lang="fr-LU" sz="1400" b="1" dirty="0">
              <a:solidFill>
                <a:schemeClr val="tx1"/>
              </a:solidFill>
            </a:endParaRPr>
          </a:p>
          <a:p>
            <a:pPr marL="831850" lvl="2" indent="-285750">
              <a:buFont typeface="Arial" panose="020B0604020202020204" pitchFamily="34" charset="0"/>
              <a:buChar char="•"/>
            </a:pPr>
            <a:r>
              <a:rPr lang="fr-LU" sz="1400" b="1" dirty="0">
                <a:solidFill>
                  <a:schemeClr val="tx1"/>
                </a:solidFill>
              </a:rPr>
              <a:t>Changement de groupe de </a:t>
            </a:r>
            <a:r>
              <a:rPr lang="fr-LU" sz="1400" b="1" dirty="0"/>
              <a:t>traitement du B1 vers la A1</a:t>
            </a:r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r>
              <a:rPr lang="fr-LU" sz="1400" b="1" dirty="0">
                <a:solidFill>
                  <a:schemeClr val="tx1"/>
                </a:solidFill>
              </a:rPr>
              <a:t>Reconnaissance</a:t>
            </a:r>
            <a:r>
              <a:rPr lang="fr-LU" sz="1400" b="1" dirty="0"/>
              <a:t> de diplômes du type « Bac+2 » autre que le BTS</a:t>
            </a:r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r>
              <a:rPr lang="fr-LU" sz="1400" b="1" dirty="0"/>
              <a:t>La </a:t>
            </a:r>
            <a:r>
              <a:rPr lang="fr-LU" sz="1400" b="1" dirty="0" err="1"/>
              <a:t>pensionnabilité</a:t>
            </a:r>
            <a:r>
              <a:rPr lang="fr-LU" sz="1400" b="1" dirty="0"/>
              <a:t> de certaines primes</a:t>
            </a:r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r>
              <a:rPr lang="fr-LU" sz="1400" b="1" dirty="0"/>
              <a:t>Augmentation du traitement de fin de carrière pour le Groupe de traitement A2</a:t>
            </a:r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546100" lvl="2"/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831850" lvl="2" indent="-285750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8584" y="246997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956" y="1772816"/>
            <a:ext cx="75580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lvl="1"/>
            <a:r>
              <a:rPr lang="fr-LU" sz="1400" b="1" dirty="0"/>
              <a:t>Résultat des Elections pour la Chambre des Fonctionnaires et Employés publics:</a:t>
            </a:r>
          </a:p>
          <a:p>
            <a:pPr marL="88900" lvl="1"/>
            <a:endParaRPr lang="fr-LU" sz="1400" b="1" dirty="0"/>
          </a:p>
          <a:p>
            <a:pPr marL="88900" lvl="1"/>
            <a:r>
              <a:rPr lang="fr-LU" sz="1400" b="1" dirty="0"/>
              <a:t>Groupe de Traitement B1 :</a:t>
            </a:r>
          </a:p>
          <a:p>
            <a:pPr marL="88900" lvl="1"/>
            <a:endParaRPr lang="fr-LU" sz="1400" b="1" dirty="0"/>
          </a:p>
          <a:p>
            <a:pPr marL="88900" lvl="1"/>
            <a:r>
              <a:rPr lang="fr-LU" sz="1400" b="1" dirty="0"/>
              <a:t>WOLFF Romain		membre effectif</a:t>
            </a:r>
          </a:p>
          <a:p>
            <a:pPr marL="88900" lvl="1"/>
            <a:r>
              <a:rPr lang="fr-LU" sz="1400" b="1" dirty="0"/>
              <a:t>KEIPES Steve		membre effectif</a:t>
            </a:r>
          </a:p>
          <a:p>
            <a:pPr marL="88900" lvl="1"/>
            <a:r>
              <a:rPr lang="fr-LU" sz="1400" b="1" dirty="0"/>
              <a:t>SIUDA </a:t>
            </a:r>
            <a:r>
              <a:rPr lang="fr-LU" sz="1400" b="1" dirty="0" err="1"/>
              <a:t>Stephanie</a:t>
            </a:r>
            <a:r>
              <a:rPr lang="fr-LU" sz="1400" b="1" dirty="0"/>
              <a:t>		membre effectif</a:t>
            </a:r>
          </a:p>
          <a:p>
            <a:pPr marL="88900" lvl="1"/>
            <a:r>
              <a:rPr lang="fr-LU" sz="1400" b="1" dirty="0"/>
              <a:t>FELGEN Maryse 		membre suppléant</a:t>
            </a:r>
          </a:p>
          <a:p>
            <a:pPr marL="88900" lvl="1"/>
            <a:r>
              <a:rPr lang="fr-LU" sz="1400" b="1" dirty="0"/>
              <a:t>DENNEWALD Georges	membre suppléant</a:t>
            </a:r>
          </a:p>
          <a:p>
            <a:pPr marL="88900" lvl="1"/>
            <a:endParaRPr lang="fr-LU" sz="1400" b="1" dirty="0"/>
          </a:p>
          <a:p>
            <a:pPr marL="88900" lvl="1"/>
            <a:r>
              <a:rPr lang="fr-LU" sz="1400" b="1" dirty="0"/>
              <a:t>Groupe de traitement A2 :</a:t>
            </a:r>
          </a:p>
          <a:p>
            <a:pPr marL="88900" lvl="1"/>
            <a:endParaRPr lang="fr-LU" sz="1400" b="1" dirty="0"/>
          </a:p>
          <a:p>
            <a:pPr marL="88900" lvl="1"/>
            <a:r>
              <a:rPr lang="fr-LU" sz="1400" b="1" dirty="0"/>
              <a:t>NESTLER Daniel		membre effectif</a:t>
            </a:r>
          </a:p>
          <a:p>
            <a:pPr marL="88900" lvl="1"/>
            <a:endParaRPr lang="fr-LU" sz="1400" b="1" dirty="0">
              <a:solidFill>
                <a:schemeClr val="tx1"/>
              </a:solidFill>
            </a:endParaRPr>
          </a:p>
          <a:p>
            <a:pPr marL="88900" lvl="1"/>
            <a:endParaRPr lang="fr-LU" sz="1400" b="1" dirty="0"/>
          </a:p>
          <a:p>
            <a:pPr marL="88900" lvl="1"/>
            <a:endParaRPr lang="fr-LU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2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3BF1-D3D5-F172-CC28-2C1B3AA5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6A0421F-3267-5EA3-7186-9A74CF5E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979EF8-C376-EAF4-F5C5-C40714002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3580D97-845F-A800-9255-5C73D5A2B3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D61CB6D-D700-8569-333D-0066E39D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085C8D3-24E9-97A3-A090-278BB5C7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bilan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financier de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l‘AGC</a:t>
            </a:r>
            <a:endParaRPr lang="en-US" sz="27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Exercice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2025</a:t>
            </a:r>
          </a:p>
        </p:txBody>
      </p:sp>
      <p:pic>
        <p:nvPicPr>
          <p:cNvPr id="2" name="Picture 1" descr="A blue and red logo&#10;&#10;Description automatically generated">
            <a:extLst>
              <a:ext uri="{FF2B5EF4-FFF2-40B4-BE49-F238E27FC236}">
                <a16:creationId xmlns:a16="http://schemas.microsoft.com/office/drawing/2014/main" id="{A9672B5A-D283-8FCA-3B91-D29BB5D5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16832"/>
            <a:ext cx="8029575" cy="4034861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3ADFF8-A366-42EE-608F-71499E4B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24.03.2016</a:t>
            </a:r>
            <a:endParaRPr lang="fr-L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04C833-6FA3-4453-A882-2A870E72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300000"/>
            <a:ext cx="5400000" cy="36004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fr-LU" b="1" kern="1200">
                <a:latin typeface="+mn-lt"/>
                <a:ea typeface="+mn-ea"/>
                <a:cs typeface="+mn-cs"/>
              </a:rPr>
              <a:t>Association générale des cadres AGC/CGFP</a:t>
            </a:r>
          </a:p>
        </p:txBody>
      </p:sp>
    </p:spTree>
    <p:extLst>
      <p:ext uri="{BB962C8B-B14F-4D97-AF65-F5344CB8AC3E}">
        <p14:creationId xmlns:p14="http://schemas.microsoft.com/office/powerpoint/2010/main" val="139393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675D-D812-245F-0FC5-9018345D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12BC026-5809-199F-723E-7A9E36B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8F3DF4F-E229-FCD0-7156-1AE73BB031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BA6D93C0-75D2-03D0-D4DF-C4528BEB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991" y="500926"/>
            <a:ext cx="6400800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</a:rPr>
              <a:t>Actif</a:t>
            </a:r>
            <a:r>
              <a:rPr lang="en-US" sz="4000" b="1" dirty="0">
                <a:latin typeface="Times New Roman" pitchFamily="18" charset="0"/>
              </a:rPr>
              <a:t> au début de </a:t>
            </a:r>
            <a:r>
              <a:rPr lang="en-US" sz="4000" b="1" dirty="0" err="1">
                <a:latin typeface="Times New Roman" pitchFamily="18" charset="0"/>
              </a:rPr>
              <a:t>l’exercice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4D4A316E-9E60-01C8-C5F4-F11A11C93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20" y="3145302"/>
            <a:ext cx="6578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Raiffeisen c.c.	     24.214,25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9069103A-1B5D-3C77-E4AA-8AE8926A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20" y="2382881"/>
            <a:ext cx="6635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LU" sz="3200" b="1" dirty="0"/>
              <a:t>BCEE </a:t>
            </a:r>
            <a:r>
              <a:rPr lang="fr-LU" sz="3200" b="1" dirty="0" err="1"/>
              <a:t>c.c</a:t>
            </a:r>
            <a:r>
              <a:rPr lang="fr-LU" sz="3200" b="1" dirty="0"/>
              <a:t>.	             55.123,38</a:t>
            </a:r>
            <a:endParaRPr lang="en-US" sz="3200" b="1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258F588F-0848-F8E6-70A8-F8EAECB8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68" y="1622941"/>
            <a:ext cx="6537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CCP				     36.419,83  </a:t>
            </a:r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7DA1FC41-8A5B-E3D9-194B-069E63F0AF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7324" y="4725144"/>
            <a:ext cx="247842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D8927DBC-A5E3-8C63-0D43-0C1EB4B1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757" y="5202575"/>
            <a:ext cx="2526994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315.757,46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2FEE770-FD92-9F19-02C8-42AF20136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20" y="3778735"/>
            <a:ext cx="6578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Raiffeisen </a:t>
            </a:r>
            <a:r>
              <a:rPr lang="en-US" sz="3200" b="1" dirty="0" err="1"/>
              <a:t>plac</a:t>
            </a:r>
            <a:r>
              <a:rPr lang="en-US" sz="3200" b="1" dirty="0"/>
              <a:t>.	   200.000,00</a:t>
            </a:r>
          </a:p>
        </p:txBody>
      </p:sp>
    </p:spTree>
    <p:extLst>
      <p:ext uri="{BB962C8B-B14F-4D97-AF65-F5344CB8AC3E}">
        <p14:creationId xmlns:p14="http://schemas.microsoft.com/office/powerpoint/2010/main" val="192811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2425" y="918040"/>
            <a:ext cx="3810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I. RECETTES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ECCDB-0F5C-8525-994E-3153C673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11" y="2873738"/>
            <a:ext cx="7101178" cy="11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269962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99928" y="620688"/>
            <a:ext cx="3810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II. DÉPENSES</a:t>
            </a:r>
            <a:endParaRPr lang="en-US" sz="3200" dirty="0">
              <a:solidFill>
                <a:srgbClr val="3366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C8CE1-7AA2-90C4-CD66-E3BAD533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880755"/>
            <a:ext cx="7704856" cy="40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144991" y="500926"/>
            <a:ext cx="6400800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</a:rPr>
              <a:t>Actif</a:t>
            </a:r>
            <a:r>
              <a:rPr lang="en-US" sz="4000" b="1" dirty="0">
                <a:latin typeface="Times New Roman" pitchFamily="18" charset="0"/>
              </a:rPr>
              <a:t> à la fin de </a:t>
            </a:r>
            <a:r>
              <a:rPr lang="en-US" sz="4000" b="1" dirty="0" err="1">
                <a:latin typeface="Times New Roman" pitchFamily="18" charset="0"/>
              </a:rPr>
              <a:t>l’exercice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144991" y="3074939"/>
            <a:ext cx="6470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Raiffeisen c.c.	  226.361,01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4406" y="2313654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LU" sz="3200" b="1" dirty="0"/>
              <a:t>BCEE </a:t>
            </a:r>
            <a:r>
              <a:rPr lang="fr-LU" sz="3200" b="1" dirty="0" err="1"/>
              <a:t>c.c</a:t>
            </a:r>
            <a:r>
              <a:rPr lang="fr-LU" sz="3200" b="1" dirty="0"/>
              <a:t>.		    14.483,44</a:t>
            </a:r>
            <a:endParaRPr lang="en-US" sz="3200" b="1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135368" y="1620460"/>
            <a:ext cx="6450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CCP				   11.438,80  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5107324" y="4075846"/>
            <a:ext cx="2409092" cy="45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088132" y="4365104"/>
            <a:ext cx="2526994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252.283,25</a:t>
            </a:r>
          </a:p>
        </p:txBody>
      </p:sp>
    </p:spTree>
    <p:extLst>
      <p:ext uri="{BB962C8B-B14F-4D97-AF65-F5344CB8AC3E}">
        <p14:creationId xmlns:p14="http://schemas.microsoft.com/office/powerpoint/2010/main" val="24653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66166" y="836712"/>
            <a:ext cx="3810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DECOMPTE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0673C-3783-C7A4-7F79-06A40DE9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6" y="4437112"/>
            <a:ext cx="8244408" cy="888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DE2C3-6BBC-008C-6DB7-455CB5B7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2" y="2225443"/>
            <a:ext cx="8403188" cy="17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4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8" name="Text Box 1121"/>
          <p:cNvSpPr txBox="1">
            <a:spLocks noChangeArrowheads="1"/>
          </p:cNvSpPr>
          <p:nvPr/>
        </p:nvSpPr>
        <p:spPr bwMode="auto">
          <a:xfrm>
            <a:off x="990600" y="1905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986296" y="908720"/>
          <a:ext cx="718610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9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B2CD-7856-CF3D-3873-36F9C7CF1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0E92E42-9987-84CD-222B-B3E1844C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EFB008-6211-4C98-5496-B361D4637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2ED2694-054A-A106-CE3F-AB9F25D551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A79005F-0E19-43FC-65DC-C6D3209A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E636A07-A5C2-63F7-9447-17A7D938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7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A4EB-7785-9D26-073A-9F61F537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E7B0CCE-A0B7-CB5C-934F-1832EDC1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05EDC1-6A79-D633-1A9F-EA39E3AB0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8209359A-7C61-815D-B207-00826518D6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2E702B8-552C-9616-7061-E330BBC1E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C93DA4D-DB8E-9A9D-BB5E-CAF1DE7B1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0E5C-C8F0-BD88-E8FD-83CF0353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193FB12-51A5-4E74-64F7-FC93D1E1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B8C8D0-42CD-BBA8-5949-EE945DF17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0570C2E-E2F4-B721-41E6-8468F40A32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C8B5B78-60C5-2589-52EA-DB959FC1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BB62B6D-8607-799A-E19F-C829B76A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>
                <a:solidFill>
                  <a:srgbClr val="FF0000"/>
                </a:solidFill>
              </a:rPr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3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36733" y="836712"/>
            <a:ext cx="4296164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/>
              <a:t>Projet</a:t>
            </a:r>
            <a:r>
              <a:rPr lang="en-US" sz="3200" b="1" dirty="0"/>
              <a:t> Budget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52D19-52F7-186D-D025-DFDC943C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53" y="1999500"/>
            <a:ext cx="4505723" cy="40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4A123-AC5E-4172-2B46-AA7D57C4E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A88C70B-DAC7-D6CD-79D8-14E5A00D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396DD4-642E-1B5E-0145-90140FA65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32BDFD9-66E2-A348-77F5-33A49AD605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5FD23A4-0C3B-AC18-F9A4-164BD6B9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219FB27-5824-9083-50E1-FC866E46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31640" y="198000"/>
            <a:ext cx="6326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b="1" dirty="0">
                <a:solidFill>
                  <a:srgbClr val="000000"/>
                </a:solidFill>
              </a:rPr>
              <a:t>Fixation des </a:t>
            </a:r>
            <a:r>
              <a:rPr lang="de-LU" b="1" dirty="0" err="1">
                <a:solidFill>
                  <a:srgbClr val="000000"/>
                </a:solidFill>
              </a:rPr>
              <a:t>cotisations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pour</a:t>
            </a:r>
            <a:r>
              <a:rPr lang="de-LU" b="1" dirty="0">
                <a:solidFill>
                  <a:srgbClr val="000000"/>
                </a:solidFill>
              </a:rPr>
              <a:t> 2027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956" y="984667"/>
            <a:ext cx="75580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000" b="1" dirty="0"/>
              <a:t>Situation actuelle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CH" sz="1400" dirty="0"/>
          </a:p>
          <a:p>
            <a:pPr algn="l"/>
            <a:endParaRPr lang="fr-CH" sz="1400" dirty="0"/>
          </a:p>
          <a:p>
            <a:pPr algn="l"/>
            <a:r>
              <a:rPr lang="fr-CH" sz="1400" dirty="0"/>
              <a:t>CGFP:   50 €  membres actifs 		35 € membres retraités</a:t>
            </a:r>
          </a:p>
          <a:p>
            <a:pPr algn="l"/>
            <a:r>
              <a:rPr lang="fr-CH" sz="1400" dirty="0"/>
              <a:t>AGC :   20 €  membres actifs		20 € membres retraités</a:t>
            </a:r>
          </a:p>
          <a:p>
            <a:pPr algn="l"/>
            <a:endParaRPr lang="fr-CH" sz="1400" dirty="0"/>
          </a:p>
          <a:p>
            <a:pPr algn="l"/>
            <a:r>
              <a:rPr lang="fr-CH" sz="1400" b="1" dirty="0"/>
              <a:t>TOTAL:  70 € actifs			55 € retraités</a:t>
            </a:r>
          </a:p>
          <a:p>
            <a:pPr algn="l"/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B46DE47-5434-4FEF-AF28-D4FB3B155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76074"/>
              </p:ext>
            </p:extLst>
          </p:nvPr>
        </p:nvGraphicFramePr>
        <p:xfrm>
          <a:off x="180000" y="2558440"/>
          <a:ext cx="67682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3538B0-9FCC-2839-9A2B-E3DCF3056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22161"/>
              </p:ext>
            </p:extLst>
          </p:nvPr>
        </p:nvGraphicFramePr>
        <p:xfrm>
          <a:off x="-396552" y="28233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A659B5-35BA-6404-3ECD-7C9775B48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049236"/>
              </p:ext>
            </p:extLst>
          </p:nvPr>
        </p:nvGraphicFramePr>
        <p:xfrm>
          <a:off x="3564132" y="2850158"/>
          <a:ext cx="5201013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989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BCB46-96BA-B9DD-CA02-4EE808C5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0239D63-71AB-4D44-7103-96979ECD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B029DF-C678-910F-DEB3-1A32899F2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2D48C49-84B0-D9D1-B5FB-D468F35F9A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2C7DF9A-26C1-B41B-6434-FA114939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98000"/>
            <a:ext cx="6326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b="1" dirty="0">
                <a:solidFill>
                  <a:srgbClr val="000000"/>
                </a:solidFill>
              </a:rPr>
              <a:t>Fixation des </a:t>
            </a:r>
            <a:r>
              <a:rPr lang="de-LU" b="1" dirty="0" err="1">
                <a:solidFill>
                  <a:srgbClr val="000000"/>
                </a:solidFill>
              </a:rPr>
              <a:t>cotisations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pour</a:t>
            </a:r>
            <a:r>
              <a:rPr lang="de-LU" b="1" dirty="0">
                <a:solidFill>
                  <a:srgbClr val="000000"/>
                </a:solidFill>
              </a:rPr>
              <a:t> 2027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7A98DD1-D65E-B1A7-DEF7-C21FE36F5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" y="1628800"/>
            <a:ext cx="75580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H" sz="2000" b="1" dirty="0"/>
              <a:t>Proposition du Conseil d’Administration pour 2027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CH" sz="1400" dirty="0"/>
          </a:p>
          <a:p>
            <a:pPr algn="l"/>
            <a:endParaRPr lang="fr-CH" sz="1400" dirty="0"/>
          </a:p>
          <a:p>
            <a:pPr algn="l"/>
            <a:r>
              <a:rPr lang="fr-CH" sz="1400" dirty="0"/>
              <a:t>CGFP:   80 €  membres actifs </a:t>
            </a:r>
            <a:r>
              <a:rPr lang="fr-CH" sz="1400" b="1" dirty="0"/>
              <a:t>(+30€)</a:t>
            </a:r>
            <a:r>
              <a:rPr lang="fr-CH" sz="1400" dirty="0"/>
              <a:t> 	50 € membres retraités </a:t>
            </a:r>
            <a:r>
              <a:rPr lang="fr-CH" sz="1400" b="1" dirty="0"/>
              <a:t>(+15€)</a:t>
            </a:r>
          </a:p>
          <a:p>
            <a:pPr algn="l"/>
            <a:r>
              <a:rPr lang="fr-CH" sz="1400" dirty="0"/>
              <a:t>AGC :   20 €  membres actifs 		20 € membres retraités</a:t>
            </a:r>
          </a:p>
          <a:p>
            <a:pPr algn="l"/>
            <a:endParaRPr lang="fr-CH" sz="1400" dirty="0"/>
          </a:p>
          <a:p>
            <a:pPr algn="l"/>
            <a:r>
              <a:rPr lang="fr-CH" sz="1400" b="1" dirty="0"/>
              <a:t>TOTAL:  100 € actifs			70 € retraités</a:t>
            </a:r>
          </a:p>
          <a:p>
            <a:pPr algn="l"/>
            <a:endParaRPr lang="fr-LU" sz="1400" b="1" dirty="0">
              <a:solidFill>
                <a:schemeClr val="tx1"/>
              </a:solidFill>
            </a:endParaRPr>
          </a:p>
          <a:p>
            <a:pPr algn="l"/>
            <a:endParaRPr lang="fr-L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52B7CC1-098F-E17D-1AC2-BEAAB2613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024563"/>
              </p:ext>
            </p:extLst>
          </p:nvPr>
        </p:nvGraphicFramePr>
        <p:xfrm>
          <a:off x="174076" y="3050428"/>
          <a:ext cx="4572000" cy="260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2B2319-6AAB-D4E4-0C7E-4D638E9CF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65792"/>
              </p:ext>
            </p:extLst>
          </p:nvPr>
        </p:nvGraphicFramePr>
        <p:xfrm>
          <a:off x="4043776" y="34121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ADE025-9CC1-701A-C6D4-21184B112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962712"/>
              </p:ext>
            </p:extLst>
          </p:nvPr>
        </p:nvGraphicFramePr>
        <p:xfrm>
          <a:off x="-108520" y="3146802"/>
          <a:ext cx="4968552" cy="300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DA9B1-37CC-E091-2B13-9F89601C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19CF9A9-981E-2FBB-5FFC-17B88357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04F08C-82D4-C8F3-4859-0C7B8F6F1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1AD59BC-5A33-FBF3-F6A7-33215504C3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6DD74F3-EDA5-1E9A-549C-82FAA741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75385AA-A29B-A65C-DD56-BFD9D812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>
                <a:solidFill>
                  <a:srgbClr val="FF0000"/>
                </a:solidFill>
              </a:rPr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47EB0-B5DF-4F77-A34E-3A0AEAEA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39017DA-B981-7E6A-1C04-2023FA17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9ECDD63-3413-170C-212E-1C23185CFC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6E315-366C-1EF5-623F-373DFCB9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23" y="0"/>
            <a:ext cx="459254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Allocution de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bienvenue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par le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Président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Steve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Keipes</a:t>
            </a:r>
            <a:endParaRPr lang="en-US" sz="27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blue and red logo&#10;&#10;Description automatically generated">
            <a:extLst>
              <a:ext uri="{FF2B5EF4-FFF2-40B4-BE49-F238E27FC236}">
                <a16:creationId xmlns:a16="http://schemas.microsoft.com/office/drawing/2014/main" id="{CECB4863-A9DF-07F6-F185-5F954D74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30049"/>
            <a:ext cx="8029575" cy="4034861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0543DE-7B12-D6C0-332F-473019A2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24.03.2016</a:t>
            </a:r>
            <a:endParaRPr lang="fr-L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2666AE-F110-865D-B481-70A09D45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300000"/>
            <a:ext cx="5400000" cy="360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LU"/>
              <a:t>Association générale des cadres AGC/CGFP</a:t>
            </a:r>
          </a:p>
        </p:txBody>
      </p:sp>
    </p:spTree>
    <p:extLst>
      <p:ext uri="{BB962C8B-B14F-4D97-AF65-F5344CB8AC3E}">
        <p14:creationId xmlns:p14="http://schemas.microsoft.com/office/powerpoint/2010/main" val="392655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695DA-08C8-0759-F760-EF83FC70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676954A-6BB6-7725-5668-E80B8973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DAC617F-4883-FE36-165B-144B05BA49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87785-C92C-657C-004D-45325698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12" y="1"/>
            <a:ext cx="4407912" cy="63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41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386A-E079-B839-E2F1-A69305AB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976BF6A-5F52-63EC-2FC7-18ACFBC0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0BA315F-66E5-B928-CE9F-ED753E967D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F6664-32B1-B92B-9C53-E53A8A92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87" y="0"/>
            <a:ext cx="4500749" cy="63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4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FF5AB-3152-CE8E-F09B-48DBF053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EED1E09-BEDE-E048-C163-C69D2102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A02B184-CC9D-9453-98A0-2D48D20077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70B4-87BE-C335-26D9-901CAF78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5" y="0"/>
            <a:ext cx="4475843" cy="63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7CB3-4C09-83F3-8320-7912AFAD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916DEA2-DEB4-1BD8-E825-DE165A0C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97B818D-4478-8B49-980F-ADF3D4E30C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FD459-5734-6A0E-C6C5-C1014F8E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77" y="0"/>
            <a:ext cx="4575155" cy="63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80BB-CB9F-85CC-BAE5-CFE73F2C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1AF0811-4D65-BD35-BAE8-40250B7B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581341B-A5C9-EE66-346C-379C6E055B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20D6E-13DA-6BD7-436C-E8B1C198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02" y="0"/>
            <a:ext cx="4653158" cy="63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4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C98E-B092-F720-B3B4-7E5F0B400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4D48D3A-943E-65C6-1C52-BF0ED06E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06248AA-1B4D-308E-94D5-08DAABBCFA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312835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B97AE-96AB-F14E-0669-5A9498DE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3388"/>
            <a:ext cx="4536504" cy="62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1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41DE-BE97-426E-3216-C7710965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C99DA66-BF8D-5FEE-1CDE-3F044948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9C215E-C457-D978-C5DB-27CC13F69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6719AF1-EA49-56AC-82A2-0331AAB7F7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2572225-FB33-8682-8DB6-AC425DF6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F7598FD-1B8B-8440-216A-48D0C61C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>
                <a:solidFill>
                  <a:srgbClr val="FF0000"/>
                </a:solidFill>
              </a:rPr>
              <a:t>Election d’un membre coopté au Conseil d’Administration</a:t>
            </a:r>
            <a:endParaRPr lang="fr-LU" sz="14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93D4-2C6F-FD27-60F5-C86D9A5D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9A0579D-8842-BD0F-8FED-80054006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72E914-F00E-704F-3B8F-7CBCB6054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F09122C-E9C7-E07E-AEA8-3F46590241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C55DC87-21DE-2A5C-D0B1-0DD6AFC9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F7841E5-DB18-937B-CD2B-40E13EFA3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95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B36E-3DB9-DF25-26EE-B654DEDA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552589A-08B6-5704-DC50-6BEF942AD8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LU" sz="2800" b="1" dirty="0"/>
              <a:t>Proposition et élection d’un </a:t>
            </a:r>
          </a:p>
          <a:p>
            <a:r>
              <a:rPr lang="fr-LU" sz="2800" b="1" dirty="0"/>
              <a:t>Président d’honneur</a:t>
            </a:r>
          </a:p>
        </p:txBody>
      </p:sp>
      <p:pic>
        <p:nvPicPr>
          <p:cNvPr id="2" name="Picture 1" descr="A blue and red logo&#10;&#10;Description automatically generated">
            <a:extLst>
              <a:ext uri="{FF2B5EF4-FFF2-40B4-BE49-F238E27FC236}">
                <a16:creationId xmlns:a16="http://schemas.microsoft.com/office/drawing/2014/main" id="{8F600AE6-5EF9-1544-44EE-40051AAB4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30049"/>
            <a:ext cx="8029575" cy="4034861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F0ABF0E-39AA-2ED9-240B-96BCCC50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24.03.2016</a:t>
            </a:r>
            <a:endParaRPr lang="fr-L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5172E6-19C2-C18E-8890-A47FDB55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300000"/>
            <a:ext cx="5400000" cy="360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LU"/>
              <a:t>Association générale des cadres AGC/CGFP</a:t>
            </a:r>
          </a:p>
        </p:txBody>
      </p:sp>
    </p:spTree>
    <p:extLst>
      <p:ext uri="{BB962C8B-B14F-4D97-AF65-F5344CB8AC3E}">
        <p14:creationId xmlns:p14="http://schemas.microsoft.com/office/powerpoint/2010/main" val="2826718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B0CD-49AB-284F-6CFF-E190BEF4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4E620B2-116E-72EB-FC35-A77152FC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45E5F-A343-979A-1450-D01993F6A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3931BD2-5FD8-5ABF-6BF1-E18E46EB70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A4BA978-3571-0B99-4316-A1B4F824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41812FE-B839-35DE-217C-093DD04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Discussion et divers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A206-ACA9-5E61-B187-05CB51EC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FB01F2B-F95D-58A5-E9F1-1814D999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7AC430-6ACD-792C-9B39-FEC6FBD72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A5F3878-62A5-5CB6-DA6D-3C4692573D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3568" y="6595884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BCB65FE3-22E2-1B53-8214-96ACC17D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ORDRE DU JOUR</a:t>
            </a:r>
          </a:p>
          <a:p>
            <a:r>
              <a:rPr lang="de-LU" sz="1800" b="1" dirty="0">
                <a:solidFill>
                  <a:srgbClr val="000000"/>
                </a:solidFill>
              </a:rPr>
              <a:t>le 3</a:t>
            </a:r>
            <a:r>
              <a:rPr lang="de-LU" b="1" dirty="0">
                <a:solidFill>
                  <a:srgbClr val="000000"/>
                </a:solidFill>
              </a:rPr>
              <a:t> </a:t>
            </a:r>
            <a:r>
              <a:rPr lang="de-LU" b="1" dirty="0" err="1">
                <a:solidFill>
                  <a:srgbClr val="000000"/>
                </a:solidFill>
              </a:rPr>
              <a:t>mars</a:t>
            </a:r>
            <a:r>
              <a:rPr lang="de-LU" b="1" dirty="0">
                <a:solidFill>
                  <a:srgbClr val="000000"/>
                </a:solidFill>
              </a:rPr>
              <a:t> 2026</a:t>
            </a:r>
            <a:endParaRPr lang="de-LU" sz="1800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674A005-6FAD-4ABA-5F0A-34CC7938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79174"/>
            <a:ext cx="755808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endParaRPr lang="de-LU" sz="14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fr-LU" sz="1400" b="1" dirty="0"/>
              <a:t>Allocution de bienvenue par le Président Steve Keipes</a:t>
            </a:r>
          </a:p>
          <a:p>
            <a:pPr marL="914400" lvl="1" indent="-457200" algn="l">
              <a:buFont typeface="Wingdings" pitchFamily="2" charset="2"/>
              <a:buNone/>
            </a:pPr>
            <a:endParaRPr lang="fr-LU" sz="1400" b="1" dirty="0">
              <a:solidFill>
                <a:srgbClr val="FF0000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>
                <a:solidFill>
                  <a:srgbClr val="FF0000"/>
                </a:solidFill>
              </a:rPr>
              <a:t>Rapport d’activité par le Secrétaire général Daniel Nestler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du Trésorier Pascal Recken sur les comptes 2025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Rapport des réviseurs de caisse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Désignation des réviseurs de caisse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CH" sz="1400" b="1" dirty="0"/>
              <a:t>Présentation et vote du projet de budget pour l’exercice 2026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Fixation de la cotisation pour l’exercice 2027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CH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Présentation et vote du Règlement d’ordre interne (ROI)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endParaRPr lang="fr-FR" sz="1400" b="1" dirty="0"/>
          </a:p>
          <a:p>
            <a:pPr marL="457200" lvl="0" indent="-457200">
              <a:spcAft>
                <a:spcPts val="0"/>
              </a:spcAft>
              <a:buFont typeface="Wingdings" pitchFamily="2" charset="2"/>
              <a:buAutoNum type="arabicPeriod"/>
              <a:tabLst>
                <a:tab pos="1257300" algn="l"/>
                <a:tab pos="1805940" algn="l"/>
              </a:tabLst>
            </a:pPr>
            <a:r>
              <a:rPr lang="fr-FR" sz="1400" b="1" dirty="0"/>
              <a:t>Election d’un membre coopté au Conseil d’Administration</a:t>
            </a: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endParaRPr lang="fr-LU" sz="1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fr-LU" sz="1400" b="1" dirty="0"/>
              <a:t>Proposition et élection d’un Président d’honneur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fr-LU" sz="1400" b="1" dirty="0"/>
              <a:t>Discussion et divers</a:t>
            </a:r>
            <a:r>
              <a:rPr lang="fr-LU" sz="1400" b="1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Wingdings" pitchFamily="2" charset="2"/>
              <a:buAutoNum type="arabicPeriod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3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ASSOCIATION GENERALE DES CADRES – AGO 2026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7624" y="1700808"/>
            <a:ext cx="6326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061978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57224" y="577546"/>
            <a:ext cx="8028000" cy="864000"/>
          </a:xfrm>
        </p:spPr>
        <p:txBody>
          <a:bodyPr anchor="t">
            <a:normAutofit/>
          </a:bodyPr>
          <a:lstStyle/>
          <a:p>
            <a:r>
              <a:rPr lang="fr-FR"/>
              <a:t>Merci an </a:t>
            </a:r>
            <a:r>
              <a:rPr lang="fr-FR" err="1"/>
              <a:t>Gudden</a:t>
            </a:r>
            <a:r>
              <a:rPr lang="fr-FR"/>
              <a:t> </a:t>
            </a:r>
            <a:r>
              <a:rPr lang="fr-FR" err="1"/>
              <a:t>Appetit</a:t>
            </a:r>
            <a:r>
              <a:rPr lang="fr-FR"/>
              <a:t> !</a:t>
            </a:r>
            <a:br>
              <a:rPr lang="fr-FR"/>
            </a:br>
            <a:endParaRPr lang="fr-FR"/>
          </a:p>
        </p:txBody>
      </p:sp>
      <p:pic>
        <p:nvPicPr>
          <p:cNvPr id="2" name="Picture 1" descr="A blue and red logo&#10;&#10;Description automatically generated">
            <a:extLst>
              <a:ext uri="{FF2B5EF4-FFF2-40B4-BE49-F238E27FC236}">
                <a16:creationId xmlns:a16="http://schemas.microsoft.com/office/drawing/2014/main" id="{636F6F38-2B9D-5838-3A28-890BC868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30049"/>
            <a:ext cx="8029575" cy="4034861"/>
          </a:xfrm>
          <a:prstGeom prst="rect">
            <a:avLst/>
          </a:prstGeom>
          <a:noFill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274781-ADA8-4677-8FAE-BA7821CED757}" type="datetime1">
              <a:rPr lang="fr-FR" smtClean="0"/>
              <a:pPr>
                <a:spcAft>
                  <a:spcPts val="600"/>
                </a:spcAft>
              </a:pPr>
              <a:t>03/03/2026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gray">
          <a:xfrm>
            <a:off x="657224" y="577546"/>
            <a:ext cx="802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Rapport </a:t>
            </a: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d‘activité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Exercice</a:t>
            </a:r>
            <a:r>
              <a:rPr lang="en-US" sz="27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2025</a:t>
            </a:r>
          </a:p>
        </p:txBody>
      </p:sp>
      <p:pic>
        <p:nvPicPr>
          <p:cNvPr id="2" name="Picture 1" descr="A blue and red logo&#10;&#10;Description automatically generated">
            <a:extLst>
              <a:ext uri="{FF2B5EF4-FFF2-40B4-BE49-F238E27FC236}">
                <a16:creationId xmlns:a16="http://schemas.microsoft.com/office/drawing/2014/main" id="{746248C9-5151-A549-97B2-54F3B22A5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930049"/>
            <a:ext cx="8029575" cy="4034861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E72FD1-3ED7-8661-236C-7F19CAC5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24.03.2016</a:t>
            </a:r>
            <a:endParaRPr lang="fr-L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3CEF0F0-0554-7A7C-37D6-F28C80C6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300000"/>
            <a:ext cx="5400000" cy="3600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LU"/>
              <a:t>Association générale des cadres AGC/CGFP</a:t>
            </a:r>
          </a:p>
        </p:txBody>
      </p:sp>
    </p:spTree>
    <p:extLst>
      <p:ext uri="{BB962C8B-B14F-4D97-AF65-F5344CB8AC3E}">
        <p14:creationId xmlns:p14="http://schemas.microsoft.com/office/powerpoint/2010/main" val="40996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360000" y="8541568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2025</a:t>
            </a:r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77616" y="260648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956" y="1495226"/>
            <a:ext cx="7558088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LU" b="1" dirty="0"/>
              <a:t>2025 en Chiffres</a:t>
            </a:r>
            <a:r>
              <a:rPr lang="fr-LU" sz="1400" b="1" dirty="0"/>
              <a:t>	</a:t>
            </a:r>
            <a:endParaRPr lang="fr-LU" sz="1400" b="1" dirty="0">
              <a:solidFill>
                <a:schemeClr val="tx1"/>
              </a:solidFill>
            </a:endParaRPr>
          </a:p>
          <a:p>
            <a:pPr algn="l"/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   1 Assemblée générale ordinaire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Assemblée générale extraordinaire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3 réunions du Comité Gestion journalière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5 réunions du Conseil d’Administration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6 réunions du Groupe de travail art. 36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vérification des comptes avec les réviseurs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réunion avec le Ministre de la Fonction publique Serge Wilmes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entrevue avec la FGFC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entrevue avec notre agent à la Baloise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visite chez le photographe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2 Dépôts des listes pour les élections pour la CHFEP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Commission des Pensions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« </a:t>
            </a:r>
            <a:r>
              <a:rPr lang="fr-LU" sz="1400" b="1" dirty="0" err="1"/>
              <a:t>Protestpiquet</a:t>
            </a:r>
            <a:r>
              <a:rPr lang="fr-LU" sz="1400" b="1" dirty="0"/>
              <a:t> Retraites » devant la Chambre des Députés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Participation à l’assemblée générale de la SNPGL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Fête du Cinquantenaire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7 réunion du groupe de travail « Cinquantenaire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8 réunions du groupe de travail « rétrospective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7 réunions avec la société « Codex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2 réunions avec la société « </a:t>
            </a:r>
            <a:r>
              <a:rPr lang="fr-LU" sz="1400" b="1" dirty="0" err="1"/>
              <a:t>Kaempff</a:t>
            </a:r>
            <a:r>
              <a:rPr lang="fr-LU" sz="1400" b="1" dirty="0"/>
              <a:t>-Kohler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visite auprès du « SOS </a:t>
            </a:r>
            <a:r>
              <a:rPr lang="fr-LU" sz="1400" b="1" dirty="0" err="1"/>
              <a:t>Kannerduerf</a:t>
            </a:r>
            <a:r>
              <a:rPr lang="fr-LU" sz="1400" b="1" dirty="0"/>
              <a:t> » à Mersch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5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2051-A462-7035-1703-0494B2F1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0D55F1F-27AE-4F1C-D949-9CC1A8C3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7B98D4-0BDC-A241-9914-58BBD5871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A45A7F1-F491-D372-20F4-FCC2DE402C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60000" y="8541568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2025</a:t>
            </a:r>
          </a:p>
          <a:p>
            <a:endParaRPr lang="fr-FR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0EDDC96-EA8E-7C82-6CF9-1E7ADAB9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616" y="260648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C7401B1-522F-3F9F-BC4B-5DBF061C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" y="1370658"/>
            <a:ext cx="7558088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LU" b="1" dirty="0"/>
              <a:t>2025 en Chiffres</a:t>
            </a:r>
          </a:p>
          <a:p>
            <a:pPr algn="ctr"/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CGFP</a:t>
            </a:r>
          </a:p>
          <a:p>
            <a:pPr lvl="1"/>
            <a:endParaRPr lang="fr-LU" sz="14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7 réunions du comité Fédéral / Assemblée générale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6 réunions du comité exécutif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conférence des comités élargie CGFP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inauguration du rez-de-chaussée au siège de la CGFP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LU" sz="1400" b="1" dirty="0"/>
              <a:t>CHFEP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7 séances plénières au sein de la CHFEP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séance plénière constitutive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réunions de la commission des finances  de la CHFEP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réunion de la Commission « Formation des membres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3 réunions du bureau de la CHFEP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entrevue avec MM Wilmes &amp; Hahn concernant le plan national de lutte contre la pauvreté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réunion avec des fonctionnaires du Ministère de la Fonction publique concernant une réforme de l’observateur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Réunion avec des fonctionnaires du Ministère de la culture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LU" sz="1400" b="1" dirty="0"/>
              <a:t>1 entrevue avec le rapporteur du budget M. Bauer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lvl="1"/>
            <a:endParaRPr lang="fr-LU" sz="1400" b="1" dirty="0"/>
          </a:p>
          <a:p>
            <a:pPr lvl="1"/>
            <a:r>
              <a:rPr lang="fr-LU" sz="1400" b="1" dirty="0"/>
              <a:t>    &amp; Beaucoup d’emails, d’appels téléphoniques, lettres…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8584" y="246997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27584" y="1844824"/>
            <a:ext cx="75580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LU" sz="1400" b="1" dirty="0"/>
              <a:t>Dernière AGO</a:t>
            </a:r>
            <a:r>
              <a:rPr lang="fr-LU" sz="1400" b="1" dirty="0">
                <a:solidFill>
                  <a:schemeClr val="tx1"/>
                </a:solidFill>
              </a:rPr>
              <a:t> : 25 février 2025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algn="l"/>
            <a:endParaRPr lang="fr-LU" sz="1400" b="1" dirty="0"/>
          </a:p>
          <a:p>
            <a:pPr algn="l"/>
            <a:r>
              <a:rPr lang="fr-LU" sz="1400" b="1" dirty="0">
                <a:solidFill>
                  <a:schemeClr val="tx1"/>
                </a:solidFill>
              </a:rPr>
              <a:t>Sujets dominants: </a:t>
            </a:r>
          </a:p>
          <a:p>
            <a:pPr algn="l"/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Entrevue avec le Ministre Serge Wilmes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Elections pour la CHFEP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Nouvelle charte graphique / </a:t>
            </a:r>
            <a:r>
              <a:rPr lang="fr-LU" sz="1400" b="1" dirty="0" err="1"/>
              <a:t>Inforum</a:t>
            </a: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Accord salarial 2025/2026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400" b="1" dirty="0"/>
              <a:t>Adaptation des statuts de l’AGC à la nouvelle loi « </a:t>
            </a:r>
            <a:r>
              <a:rPr lang="fr-LU" sz="1400" b="1" dirty="0" err="1"/>
              <a:t>asbl</a:t>
            </a:r>
            <a:r>
              <a:rPr lang="fr-LU" sz="1400" b="1" dirty="0"/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L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345-A6E4-4D77-9AB9-A30DF2164D2E}" type="datetime1">
              <a:rPr lang="fr-FR" smtClean="0"/>
              <a:pPr/>
              <a:t>03/03/2026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683568" y="6453336"/>
            <a:ext cx="5400000" cy="360040"/>
          </a:xfrm>
        </p:spPr>
        <p:txBody>
          <a:bodyPr/>
          <a:lstStyle/>
          <a:p>
            <a:r>
              <a:rPr lang="fr-FR" dirty="0"/>
              <a:t>ASSOCIATION GENERALE DES CADRES – AGO 2026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8584" y="246997"/>
            <a:ext cx="6326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LU" sz="3200" b="1" dirty="0">
                <a:solidFill>
                  <a:srgbClr val="000000"/>
                </a:solidFill>
              </a:rPr>
              <a:t>Rapport </a:t>
            </a:r>
            <a:r>
              <a:rPr lang="de-LU" sz="3200" b="1" dirty="0" err="1">
                <a:solidFill>
                  <a:srgbClr val="000000"/>
                </a:solidFill>
              </a:rPr>
              <a:t>d‘activité</a:t>
            </a:r>
            <a:r>
              <a:rPr lang="de-LU" sz="3200" b="1" dirty="0">
                <a:solidFill>
                  <a:srgbClr val="000000"/>
                </a:solidFill>
              </a:rPr>
              <a:t> </a:t>
            </a:r>
          </a:p>
          <a:p>
            <a:r>
              <a:rPr lang="de-LU" sz="3200" b="1" dirty="0">
                <a:solidFill>
                  <a:srgbClr val="000000"/>
                </a:solidFill>
              </a:rPr>
              <a:t>Exercice 2025</a:t>
            </a:r>
            <a:endParaRPr lang="de-LU" b="1" dirty="0">
              <a:solidFill>
                <a:srgbClr val="00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92956" y="1671334"/>
            <a:ext cx="7558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LU" sz="1400" b="1" dirty="0"/>
              <a:t>Fête du  Cinquantenaire  de l’AGC du 13 novembre 2025 </a:t>
            </a:r>
            <a:endParaRPr lang="fr-L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65D39-0ACE-A52C-C63A-125A1C6EC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3" y="2348880"/>
            <a:ext cx="2303748" cy="1535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AEBC9-B337-57D7-F170-6668743A3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5849"/>
            <a:ext cx="2303748" cy="153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2201F-37BA-FDDD-78A0-750B729A2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49231"/>
            <a:ext cx="2483768" cy="16559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EC1731-35D5-2EFF-1AEE-15D7DE4F6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7" y="4221088"/>
            <a:ext cx="2303750" cy="1535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6141EA-720B-CD19-9B8E-AADA67331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203811"/>
            <a:ext cx="2303749" cy="1535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4AAFEE-8166-2C53-E1A0-1EFA54EE1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99" y="4203810"/>
            <a:ext cx="2483767" cy="16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08767"/>
      </p:ext>
    </p:extLst>
  </p:cSld>
  <p:clrMapOvr>
    <a:masterClrMapping/>
  </p:clrMapOvr>
</p:sld>
</file>

<file path=ppt/theme/theme1.xml><?xml version="1.0" encoding="utf-8"?>
<a:theme xmlns:a="http://schemas.openxmlformats.org/drawingml/2006/main" name="baz_masque">
  <a:themeElements>
    <a:clrScheme name="POST LUXEMBOURG">
      <a:dk1>
        <a:srgbClr val="000000"/>
      </a:dk1>
      <a:lt1>
        <a:srgbClr val="FFFFFF"/>
      </a:lt1>
      <a:dk2>
        <a:srgbClr val="B0B2B3"/>
      </a:dk2>
      <a:lt2>
        <a:srgbClr val="FFFFFF"/>
      </a:lt2>
      <a:accent1>
        <a:srgbClr val="FFED00"/>
      </a:accent1>
      <a:accent2>
        <a:srgbClr val="1FA22E"/>
      </a:accent2>
      <a:accent3>
        <a:srgbClr val="5EC5ED"/>
      </a:accent3>
      <a:accent4>
        <a:srgbClr val="00A6D4"/>
      </a:accent4>
      <a:accent5>
        <a:srgbClr val="3E3D40"/>
      </a:accent5>
      <a:accent6>
        <a:srgbClr val="B0B2B3"/>
      </a:accent6>
      <a:hlink>
        <a:srgbClr val="000000"/>
      </a:hlink>
      <a:folHlink>
        <a:srgbClr val="000000"/>
      </a:folHlink>
    </a:clrScheme>
    <a:fontScheme name="POS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" ma:contentTypeID="0x01010056F9FD44D89C495589BD54766A9FFCAF007FBB626AE399A24BB73D21553E080230" ma:contentTypeVersion="16" ma:contentTypeDescription="" ma:contentTypeScope="" ma:versionID="e4f1cdf742315e1030d1c40264d06745">
  <xsd:schema xmlns:xsd="http://www.w3.org/2001/XMLSchema" xmlns:xs="http://www.w3.org/2001/XMLSchema" xmlns:p="http://schemas.microsoft.com/office/2006/metadata/properties" xmlns:ns2="34DA1EB0-4D54-435F-8E3D-34E96D9C2656" targetNamespace="http://schemas.microsoft.com/office/2006/metadata/properties" ma:root="true" ma:fieldsID="f9f76fef74fded725c05769d4951c655" ns2:_="">
    <xsd:import namespace="34DA1EB0-4D54-435F-8E3D-34E96D9C2656"/>
    <xsd:element name="properties">
      <xsd:complexType>
        <xsd:sequence>
          <xsd:element name="documentManagement">
            <xsd:complexType>
              <xsd:all>
                <xsd:element ref="ns2:f9814f7bb2224571a4773908fe85d2f0" minOccurs="0"/>
                <xsd:element ref="ns2:k390bea7c03b40209d52f3726c20713b" minOccurs="0"/>
                <xsd:element ref="ns2:PT_DG_ApplicabilityDate" minOccurs="0"/>
                <xsd:element ref="ns2:k4a0a23dbc6944648616d2af6e876883" minOccurs="0"/>
                <xsd:element ref="ns2:PT_DG_VisibleInDocSpace" minOccurs="0"/>
                <xsd:element ref="ns2:PT_DG_DocUN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1EB0-4D54-435F-8E3D-34E96D9C2656" elementFormDefault="qualified">
    <xsd:import namespace="http://schemas.microsoft.com/office/2006/documentManagement/types"/>
    <xsd:import namespace="http://schemas.microsoft.com/office/infopath/2007/PartnerControls"/>
    <xsd:element name="f9814f7bb2224571a4773908fe85d2f0" ma:index="9" nillable="true" ma:taxonomy="true" ma:internalName="PT_DG_TemplateCatTaxHTField0" ma:taxonomyFieldName="PT_DG_TemplateCat" ma:displayName="Catégorie de template" ma:indexed="true" ma:fieldId="{f9814f7b-b222-4571-a477-3908fe85d2f0}" ma:sspId="c9fddff4-900a-4cc9-8581-c5e8a0ff657d" ma:termSetId="c6f6c920-10fb-4f9e-8068-20df2511584f" ma:anchorId="196e9ee7-a6b0-423d-be9b-fa5427f632bb" ma:open="false" ma:isKeyword="false">
      <xsd:complexType>
        <xsd:sequence>
          <xsd:element ref="pc:Terms" minOccurs="0" maxOccurs="1"/>
        </xsd:sequence>
      </xsd:complexType>
    </xsd:element>
    <xsd:element name="k390bea7c03b40209d52f3726c20713b" ma:index="11" nillable="true" ma:taxonomy="true" ma:internalName="PT_DG_LanguageTaxHTField0" ma:taxonomyFieldName="PT_DG_Language" ma:displayName="Langue" ma:indexed="true" ma:fieldId="{4390bea7-c03b-4020-9d52-f3726c20713b}" ma:sspId="c9fddff4-900a-4cc9-8581-c5e8a0ff657d" ma:termSetId="79d61752-aa08-4001-b985-8c1aa6a278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T_DG_ApplicabilityDate" ma:index="12" nillable="true" ma:displayName="Date d'applicabilité" ma:description="Date d'applicabilité" ma:indexed="true" ma:internalName="PT_DG_ApplicabilityDate">
      <xsd:simpleType>
        <xsd:restriction base="dms:DateTime"/>
      </xsd:simpleType>
    </xsd:element>
    <xsd:element name="k4a0a23dbc6944648616d2af6e876883" ma:index="14" nillable="true" ma:taxonomy="true" ma:internalName="PT_DG_ServiceTaxHTField0" ma:taxonomyFieldName="PT_DG_Service" ma:displayName="Service" ma:indexed="true" ma:fieldId="{44a0a23d-bc69-4464-8616-d2af6e876883}" ma:sspId="c9fddff4-900a-4cc9-8581-c5e8a0ff657d" ma:termSetId="50abc0b1-8c7c-4852-9298-774c40cfff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T_DG_VisibleInDocSpace" ma:index="15" nillable="true" ma:displayName="Visible dans l'espace documentaire" ma:description="Rend visible le document dans l'espace documentaire." ma:indexed="true" ma:internalName="PT_DG_VisibleInDocSpace">
      <xsd:simpleType>
        <xsd:restriction base="dms:Boolean"/>
      </xsd:simpleType>
    </xsd:element>
    <xsd:element name="PT_DG_DocUNID" ma:index="16" nillable="true" ma:displayName="PT_DG_DocUNID" ma:description="PT_DG_DocUNID" ma:hidden="true" ma:internalName="PT_DG_DocUN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9fddff4-900a-4cc9-8581-c5e8a0ff657d" ContentTypeId="0x01010056F9FD44D89C495589BD54766A9FFCA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T_DG_ApplicabilityDate xmlns="34DA1EB0-4D54-435F-8E3D-34E96D9C2656" xsi:nil="true"/>
    <k390bea7c03b40209d52f3726c20713b xmlns="34DA1EB0-4D54-435F-8E3D-34E96D9C2656">
      <Terms xmlns="http://schemas.microsoft.com/office/infopath/2007/PartnerControls"/>
    </k390bea7c03b40209d52f3726c20713b>
    <k4a0a23dbc6944648616d2af6e876883 xmlns="34DA1EB0-4D54-435F-8E3D-34E96D9C2656">
      <Terms xmlns="http://schemas.microsoft.com/office/infopath/2007/PartnerControls"/>
    </k4a0a23dbc6944648616d2af6e876883>
    <PT_DG_DocUNID xmlns="34DA1EB0-4D54-435F-8E3D-34E96D9C2656" xsi:nil="true"/>
    <PT_DG_VisibleInDocSpace xmlns="34DA1EB0-4D54-435F-8E3D-34E96D9C2656">true</PT_DG_VisibleInDocSpace>
    <f9814f7bb2224571a4773908fe85d2f0 xmlns="34DA1EB0-4D54-435F-8E3D-34E96D9C265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15d1c5f3-6a05-483c-b234-d3b9beba2794</TermId>
        </TermInfo>
      </Terms>
    </f9814f7bb2224571a4773908fe85d2f0>
  </documentManagement>
</p:properties>
</file>

<file path=customXml/itemProps1.xml><?xml version="1.0" encoding="utf-8"?>
<ds:datastoreItem xmlns:ds="http://schemas.openxmlformats.org/officeDocument/2006/customXml" ds:itemID="{B5C8AAD4-FD84-4845-956C-8D11C7485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A1EB0-4D54-435F-8E3D-34E96D9C2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862F1-6B06-4D9B-8303-F755D8A49A1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9790EBE-C1EC-44C4-A2BB-9D2B0DC0B8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39F899-901A-4F91-876D-E734EAE903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4DA1EB0-4D54-435F-8E3D-34E96D9C26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Template_Post_powerpoint</Template>
  <TotalTime>0</TotalTime>
  <Words>2115</Words>
  <Application>Microsoft Office PowerPoint</Application>
  <PresentationFormat>On-screen Show (4:3)</PresentationFormat>
  <Paragraphs>576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Tahoma</vt:lpstr>
      <vt:lpstr>Times New Roman</vt:lpstr>
      <vt:lpstr>Wingdings</vt:lpstr>
      <vt:lpstr>baz_masque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an Gudden Appetit ! </vt:lpstr>
    </vt:vector>
  </TitlesOfParts>
  <Manager>POST LUXEMBOURG</Manager>
  <Company>Post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DES CADRES</dc:title>
  <dc:subject>POST LUXEMBOURG</dc:subject>
  <dc:creator>Daniel Nestler</dc:creator>
  <cp:lastModifiedBy>Daniel Nestler</cp:lastModifiedBy>
  <cp:revision>420</cp:revision>
  <cp:lastPrinted>2015-03-13T17:31:05Z</cp:lastPrinted>
  <dcterms:created xsi:type="dcterms:W3CDTF">2015-03-07T21:58:41Z</dcterms:created>
  <dcterms:modified xsi:type="dcterms:W3CDTF">2026-03-03T13:31:30Z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0x01010056F9FD44D89C495589BD54766A9FFCAF007FBB626AE399A24BB73D21553E080230</vt:lpwstr>
  </property>
  <property fmtid="{D5CDD505-2E9C-101B-9397-08002B2CF9AE}" pid="3" name="PT_DG_TemplateCat">
    <vt:lpwstr>38</vt:lpwstr>
  </property>
  <property fmtid="{D5CDD505-2E9C-101B-9397-08002B2CF9AE}" pid="4" name="MSIP_Label_b1bd74b0-ef9f-44c3-bb7a-8ab692560687_Enabled">
    <vt:lpwstr>true</vt:lpwstr>
  </property>
  <property fmtid="{D5CDD505-2E9C-101B-9397-08002B2CF9AE}" pid="5" name="MSIP_Label_b1bd74b0-ef9f-44c3-bb7a-8ab692560687_SetDate">
    <vt:lpwstr>2022-03-22T07:08:49Z</vt:lpwstr>
  </property>
  <property fmtid="{D5CDD505-2E9C-101B-9397-08002B2CF9AE}" pid="6" name="MSIP_Label_b1bd74b0-ef9f-44c3-bb7a-8ab692560687_Method">
    <vt:lpwstr>Privileged</vt:lpwstr>
  </property>
  <property fmtid="{D5CDD505-2E9C-101B-9397-08002B2CF9AE}" pid="7" name="MSIP_Label_b1bd74b0-ef9f-44c3-bb7a-8ab692560687_Name">
    <vt:lpwstr>C1 - Document public</vt:lpwstr>
  </property>
  <property fmtid="{D5CDD505-2E9C-101B-9397-08002B2CF9AE}" pid="8" name="MSIP_Label_b1bd74b0-ef9f-44c3-bb7a-8ab692560687_SiteId">
    <vt:lpwstr>090a1bf9-58cc-49fa-8a9e-3f7b0a100fa9</vt:lpwstr>
  </property>
  <property fmtid="{D5CDD505-2E9C-101B-9397-08002B2CF9AE}" pid="9" name="MSIP_Label_b1bd74b0-ef9f-44c3-bb7a-8ab692560687_ActionId">
    <vt:lpwstr>a7420bfb-f7e8-45da-9dfb-50d669fcd41b</vt:lpwstr>
  </property>
  <property fmtid="{D5CDD505-2E9C-101B-9397-08002B2CF9AE}" pid="10" name="MSIP_Label_b1bd74b0-ef9f-44c3-bb7a-8ab692560687_ContentBits">
    <vt:lpwstr>0</vt:lpwstr>
  </property>
</Properties>
</file>